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 id="2147483775" r:id="rId2"/>
  </p:sldMasterIdLst>
  <p:notesMasterIdLst>
    <p:notesMasterId r:id="rId223"/>
  </p:notesMasterIdLst>
  <p:handoutMasterIdLst>
    <p:handoutMasterId r:id="rId224"/>
  </p:handoutMasterIdLst>
  <p:sldIdLst>
    <p:sldId id="256" r:id="rId3"/>
    <p:sldId id="257" r:id="rId4"/>
    <p:sldId id="258" r:id="rId5"/>
    <p:sldId id="261" r:id="rId6"/>
    <p:sldId id="259" r:id="rId7"/>
    <p:sldId id="260" r:id="rId8"/>
    <p:sldId id="536" r:id="rId9"/>
    <p:sldId id="537" r:id="rId10"/>
    <p:sldId id="538" r:id="rId11"/>
    <p:sldId id="539" r:id="rId12"/>
    <p:sldId id="540" r:id="rId13"/>
    <p:sldId id="541" r:id="rId14"/>
    <p:sldId id="542" r:id="rId15"/>
    <p:sldId id="543" r:id="rId16"/>
    <p:sldId id="544" r:id="rId17"/>
    <p:sldId id="545" r:id="rId18"/>
    <p:sldId id="546" r:id="rId19"/>
    <p:sldId id="547" r:id="rId20"/>
    <p:sldId id="548" r:id="rId21"/>
    <p:sldId id="549" r:id="rId22"/>
    <p:sldId id="550" r:id="rId23"/>
    <p:sldId id="551" r:id="rId24"/>
    <p:sldId id="552" r:id="rId25"/>
    <p:sldId id="553" r:id="rId26"/>
    <p:sldId id="554" r:id="rId27"/>
    <p:sldId id="555" r:id="rId28"/>
    <p:sldId id="556" r:id="rId29"/>
    <p:sldId id="634" r:id="rId30"/>
    <p:sldId id="635" r:id="rId31"/>
    <p:sldId id="636" r:id="rId32"/>
    <p:sldId id="637" r:id="rId33"/>
    <p:sldId id="638" r:id="rId34"/>
    <p:sldId id="639" r:id="rId35"/>
    <p:sldId id="640" r:id="rId36"/>
    <p:sldId id="641" r:id="rId37"/>
    <p:sldId id="642" r:id="rId38"/>
    <p:sldId id="643" r:id="rId39"/>
    <p:sldId id="644" r:id="rId40"/>
    <p:sldId id="558" r:id="rId41"/>
    <p:sldId id="559" r:id="rId42"/>
    <p:sldId id="560" r:id="rId43"/>
    <p:sldId id="561" r:id="rId44"/>
    <p:sldId id="562" r:id="rId45"/>
    <p:sldId id="563" r:id="rId46"/>
    <p:sldId id="564" r:id="rId47"/>
    <p:sldId id="565" r:id="rId48"/>
    <p:sldId id="566" r:id="rId49"/>
    <p:sldId id="567" r:id="rId50"/>
    <p:sldId id="568" r:id="rId51"/>
    <p:sldId id="569" r:id="rId52"/>
    <p:sldId id="570" r:id="rId53"/>
    <p:sldId id="571" r:id="rId54"/>
    <p:sldId id="572" r:id="rId55"/>
    <p:sldId id="573" r:id="rId56"/>
    <p:sldId id="574" r:id="rId57"/>
    <p:sldId id="575" r:id="rId58"/>
    <p:sldId id="576" r:id="rId59"/>
    <p:sldId id="577" r:id="rId60"/>
    <p:sldId id="578" r:id="rId61"/>
    <p:sldId id="579" r:id="rId62"/>
    <p:sldId id="580" r:id="rId63"/>
    <p:sldId id="598" r:id="rId64"/>
    <p:sldId id="599" r:id="rId65"/>
    <p:sldId id="600" r:id="rId66"/>
    <p:sldId id="601" r:id="rId67"/>
    <p:sldId id="602" r:id="rId68"/>
    <p:sldId id="603" r:id="rId69"/>
    <p:sldId id="604" r:id="rId70"/>
    <p:sldId id="605" r:id="rId71"/>
    <p:sldId id="606" r:id="rId72"/>
    <p:sldId id="607" r:id="rId73"/>
    <p:sldId id="608" r:id="rId74"/>
    <p:sldId id="609" r:id="rId75"/>
    <p:sldId id="610" r:id="rId76"/>
    <p:sldId id="611" r:id="rId77"/>
    <p:sldId id="612" r:id="rId78"/>
    <p:sldId id="613" r:id="rId79"/>
    <p:sldId id="614" r:id="rId80"/>
    <p:sldId id="615" r:id="rId81"/>
    <p:sldId id="616" r:id="rId82"/>
    <p:sldId id="617" r:id="rId83"/>
    <p:sldId id="618" r:id="rId84"/>
    <p:sldId id="619" r:id="rId85"/>
    <p:sldId id="620" r:id="rId86"/>
    <p:sldId id="621" r:id="rId87"/>
    <p:sldId id="622" r:id="rId88"/>
    <p:sldId id="623" r:id="rId89"/>
    <p:sldId id="624" r:id="rId90"/>
    <p:sldId id="690" r:id="rId91"/>
    <p:sldId id="691" r:id="rId92"/>
    <p:sldId id="692" r:id="rId93"/>
    <p:sldId id="693" r:id="rId94"/>
    <p:sldId id="694" r:id="rId95"/>
    <p:sldId id="695" r:id="rId96"/>
    <p:sldId id="696" r:id="rId97"/>
    <p:sldId id="697" r:id="rId98"/>
    <p:sldId id="698" r:id="rId99"/>
    <p:sldId id="699" r:id="rId100"/>
    <p:sldId id="700" r:id="rId101"/>
    <p:sldId id="701" r:id="rId102"/>
    <p:sldId id="702" r:id="rId103"/>
    <p:sldId id="703" r:id="rId104"/>
    <p:sldId id="704" r:id="rId105"/>
    <p:sldId id="705" r:id="rId106"/>
    <p:sldId id="706" r:id="rId107"/>
    <p:sldId id="625" r:id="rId108"/>
    <p:sldId id="626" r:id="rId109"/>
    <p:sldId id="627" r:id="rId110"/>
    <p:sldId id="628" r:id="rId111"/>
    <p:sldId id="629" r:id="rId112"/>
    <p:sldId id="630" r:id="rId113"/>
    <p:sldId id="631" r:id="rId114"/>
    <p:sldId id="632" r:id="rId115"/>
    <p:sldId id="633" r:id="rId116"/>
    <p:sldId id="645" r:id="rId117"/>
    <p:sldId id="646" r:id="rId118"/>
    <p:sldId id="647" r:id="rId119"/>
    <p:sldId id="648" r:id="rId120"/>
    <p:sldId id="649" r:id="rId121"/>
    <p:sldId id="650" r:id="rId122"/>
    <p:sldId id="651" r:id="rId123"/>
    <p:sldId id="652" r:id="rId124"/>
    <p:sldId id="653" r:id="rId125"/>
    <p:sldId id="654" r:id="rId126"/>
    <p:sldId id="655" r:id="rId127"/>
    <p:sldId id="656" r:id="rId128"/>
    <p:sldId id="657" r:id="rId129"/>
    <p:sldId id="658" r:id="rId130"/>
    <p:sldId id="659" r:id="rId131"/>
    <p:sldId id="660" r:id="rId132"/>
    <p:sldId id="661" r:id="rId133"/>
    <p:sldId id="662" r:id="rId134"/>
    <p:sldId id="663" r:id="rId135"/>
    <p:sldId id="664" r:id="rId136"/>
    <p:sldId id="665" r:id="rId137"/>
    <p:sldId id="666" r:id="rId138"/>
    <p:sldId id="667" r:id="rId139"/>
    <p:sldId id="668" r:id="rId140"/>
    <p:sldId id="669" r:id="rId141"/>
    <p:sldId id="670" r:id="rId142"/>
    <p:sldId id="671" r:id="rId143"/>
    <p:sldId id="672" r:id="rId144"/>
    <p:sldId id="673" r:id="rId145"/>
    <p:sldId id="674" r:id="rId146"/>
    <p:sldId id="675" r:id="rId147"/>
    <p:sldId id="676" r:id="rId148"/>
    <p:sldId id="677" r:id="rId149"/>
    <p:sldId id="678" r:id="rId150"/>
    <p:sldId id="679" r:id="rId151"/>
    <p:sldId id="680" r:id="rId152"/>
    <p:sldId id="681" r:id="rId153"/>
    <p:sldId id="682" r:id="rId154"/>
    <p:sldId id="683" r:id="rId155"/>
    <p:sldId id="684" r:id="rId156"/>
    <p:sldId id="685" r:id="rId157"/>
    <p:sldId id="686" r:id="rId158"/>
    <p:sldId id="687" r:id="rId159"/>
    <p:sldId id="688" r:id="rId160"/>
    <p:sldId id="689"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93" r:id="rId182"/>
    <p:sldId id="712" r:id="rId183"/>
    <p:sldId id="713" r:id="rId184"/>
    <p:sldId id="714" r:id="rId185"/>
    <p:sldId id="715" r:id="rId186"/>
    <p:sldId id="716" r:id="rId187"/>
    <p:sldId id="711" r:id="rId188"/>
    <p:sldId id="494" r:id="rId189"/>
    <p:sldId id="495" r:id="rId190"/>
    <p:sldId id="496" r:id="rId191"/>
    <p:sldId id="497" r:id="rId192"/>
    <p:sldId id="498" r:id="rId193"/>
    <p:sldId id="499" r:id="rId194"/>
    <p:sldId id="500" r:id="rId195"/>
    <p:sldId id="501" r:id="rId196"/>
    <p:sldId id="502" r:id="rId197"/>
    <p:sldId id="503" r:id="rId198"/>
    <p:sldId id="504" r:id="rId199"/>
    <p:sldId id="505" r:id="rId200"/>
    <p:sldId id="506" r:id="rId201"/>
    <p:sldId id="507" r:id="rId202"/>
    <p:sldId id="508" r:id="rId203"/>
    <p:sldId id="509" r:id="rId204"/>
    <p:sldId id="510" r:id="rId205"/>
    <p:sldId id="511" r:id="rId206"/>
    <p:sldId id="512" r:id="rId207"/>
    <p:sldId id="513" r:id="rId208"/>
    <p:sldId id="514" r:id="rId209"/>
    <p:sldId id="515" r:id="rId210"/>
    <p:sldId id="516" r:id="rId211"/>
    <p:sldId id="517" r:id="rId212"/>
    <p:sldId id="518" r:id="rId213"/>
    <p:sldId id="519" r:id="rId214"/>
    <p:sldId id="520" r:id="rId215"/>
    <p:sldId id="521" r:id="rId216"/>
    <p:sldId id="522" r:id="rId217"/>
    <p:sldId id="523" r:id="rId218"/>
    <p:sldId id="707" r:id="rId219"/>
    <p:sldId id="708" r:id="rId220"/>
    <p:sldId id="709" r:id="rId221"/>
    <p:sldId id="710" r:id="rId222"/>
  </p:sldIdLst>
  <p:sldSz cx="9144000" cy="6858000" type="screen4x3"/>
  <p:notesSz cx="6985000" cy="9271000"/>
  <p:defaultTextStyle>
    <a:defPPr>
      <a:defRPr lang="en-US"/>
    </a:defPPr>
    <a:lvl1pPr algn="ctr" rtl="0" fontAlgn="base">
      <a:spcBef>
        <a:spcPct val="0"/>
      </a:spcBef>
      <a:spcAft>
        <a:spcPct val="0"/>
      </a:spcAft>
      <a:defRPr b="1" kern="1200">
        <a:solidFill>
          <a:schemeClr val="tx1"/>
        </a:solidFill>
        <a:latin typeface="Futura Bk BT"/>
        <a:ea typeface="HY견고딕"/>
        <a:cs typeface="+mn-cs"/>
      </a:defRPr>
    </a:lvl1pPr>
    <a:lvl2pPr marL="457200" algn="ctr" rtl="0" fontAlgn="base">
      <a:spcBef>
        <a:spcPct val="0"/>
      </a:spcBef>
      <a:spcAft>
        <a:spcPct val="0"/>
      </a:spcAft>
      <a:defRPr b="1" kern="1200">
        <a:solidFill>
          <a:schemeClr val="tx1"/>
        </a:solidFill>
        <a:latin typeface="Futura Bk BT"/>
        <a:ea typeface="HY견고딕"/>
        <a:cs typeface="+mn-cs"/>
      </a:defRPr>
    </a:lvl2pPr>
    <a:lvl3pPr marL="914400" algn="ctr" rtl="0" fontAlgn="base">
      <a:spcBef>
        <a:spcPct val="0"/>
      </a:spcBef>
      <a:spcAft>
        <a:spcPct val="0"/>
      </a:spcAft>
      <a:defRPr b="1" kern="1200">
        <a:solidFill>
          <a:schemeClr val="tx1"/>
        </a:solidFill>
        <a:latin typeface="Futura Bk BT"/>
        <a:ea typeface="HY견고딕"/>
        <a:cs typeface="+mn-cs"/>
      </a:defRPr>
    </a:lvl3pPr>
    <a:lvl4pPr marL="1371600" algn="ctr" rtl="0" fontAlgn="base">
      <a:spcBef>
        <a:spcPct val="0"/>
      </a:spcBef>
      <a:spcAft>
        <a:spcPct val="0"/>
      </a:spcAft>
      <a:defRPr b="1" kern="1200">
        <a:solidFill>
          <a:schemeClr val="tx1"/>
        </a:solidFill>
        <a:latin typeface="Futura Bk BT"/>
        <a:ea typeface="HY견고딕"/>
        <a:cs typeface="+mn-cs"/>
      </a:defRPr>
    </a:lvl4pPr>
    <a:lvl5pPr marL="1828800" algn="ctr" rtl="0" fontAlgn="base">
      <a:spcBef>
        <a:spcPct val="0"/>
      </a:spcBef>
      <a:spcAft>
        <a:spcPct val="0"/>
      </a:spcAft>
      <a:defRPr b="1" kern="1200">
        <a:solidFill>
          <a:schemeClr val="tx1"/>
        </a:solidFill>
        <a:latin typeface="Futura Bk BT"/>
        <a:ea typeface="HY견고딕"/>
        <a:cs typeface="+mn-cs"/>
      </a:defRPr>
    </a:lvl5pPr>
    <a:lvl6pPr marL="2286000" algn="l" defTabSz="914400" rtl="0" eaLnBrk="1" latinLnBrk="1" hangingPunct="1">
      <a:defRPr b="1" kern="1200">
        <a:solidFill>
          <a:schemeClr val="tx1"/>
        </a:solidFill>
        <a:latin typeface="Futura Bk BT"/>
        <a:ea typeface="HY견고딕"/>
        <a:cs typeface="+mn-cs"/>
      </a:defRPr>
    </a:lvl6pPr>
    <a:lvl7pPr marL="2743200" algn="l" defTabSz="914400" rtl="0" eaLnBrk="1" latinLnBrk="1" hangingPunct="1">
      <a:defRPr b="1" kern="1200">
        <a:solidFill>
          <a:schemeClr val="tx1"/>
        </a:solidFill>
        <a:latin typeface="Futura Bk BT"/>
        <a:ea typeface="HY견고딕"/>
        <a:cs typeface="+mn-cs"/>
      </a:defRPr>
    </a:lvl7pPr>
    <a:lvl8pPr marL="3200400" algn="l" defTabSz="914400" rtl="0" eaLnBrk="1" latinLnBrk="1" hangingPunct="1">
      <a:defRPr b="1" kern="1200">
        <a:solidFill>
          <a:schemeClr val="tx1"/>
        </a:solidFill>
        <a:latin typeface="Futura Bk BT"/>
        <a:ea typeface="HY견고딕"/>
        <a:cs typeface="+mn-cs"/>
      </a:defRPr>
    </a:lvl8pPr>
    <a:lvl9pPr marL="3657600" algn="l" defTabSz="914400" rtl="0" eaLnBrk="1" latinLnBrk="1" hangingPunct="1">
      <a:defRPr b="1" kern="1200">
        <a:solidFill>
          <a:schemeClr val="tx1"/>
        </a:solidFill>
        <a:latin typeface="Futura Bk BT"/>
        <a:ea typeface="HY견고딕"/>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 uri="{2D200454-40CA-4A62-9FC3-DE9A4176ACB9}">
      <p15:notesGuideLst xmlns:p15="http://schemas.microsoft.com/office/powerpoint/2012/main">
        <p15:guide id="1" orient="horz" pos="2919">
          <p15:clr>
            <a:srgbClr val="A4A3A4"/>
          </p15:clr>
        </p15:guide>
        <p15:guide id="2" pos="2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00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23" autoAdjust="0"/>
    <p:restoredTop sz="96582" autoAdjust="0"/>
  </p:normalViewPr>
  <p:slideViewPr>
    <p:cSldViewPr>
      <p:cViewPr varScale="1">
        <p:scale>
          <a:sx n="111" d="100"/>
          <a:sy n="111" d="100"/>
        </p:scale>
        <p:origin x="1212" y="102"/>
      </p:cViewPr>
      <p:guideLst>
        <p:guide orient="horz" pos="2159"/>
        <p:guide pos="2880"/>
      </p:guideLst>
    </p:cSldViewPr>
  </p:slideViewPr>
  <p:outlineViewPr>
    <p:cViewPr>
      <p:scale>
        <a:sx n="33" d="100"/>
        <a:sy n="33" d="100"/>
      </p:scale>
      <p:origin x="0" y="-53232"/>
    </p:cViewPr>
  </p:outlineViewPr>
  <p:notesTextViewPr>
    <p:cViewPr>
      <p:scale>
        <a:sx n="100" d="100"/>
        <a:sy n="100" d="100"/>
      </p:scale>
      <p:origin x="0" y="0"/>
    </p:cViewPr>
  </p:notesTextViewPr>
  <p:sorterViewPr>
    <p:cViewPr varScale="1">
      <p:scale>
        <a:sx n="1" d="1"/>
        <a:sy n="1" d="1"/>
      </p:scale>
      <p:origin x="0" y="-43614"/>
    </p:cViewPr>
  </p:sorterViewPr>
  <p:notesViewPr>
    <p:cSldViewPr>
      <p:cViewPr>
        <p:scale>
          <a:sx n="100" d="100"/>
          <a:sy n="100" d="100"/>
        </p:scale>
        <p:origin x="2202" y="-174"/>
      </p:cViewPr>
      <p:guideLst>
        <p:guide orient="horz" pos="2919"/>
        <p:guide pos="2199"/>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tableStyles" Target="tableStyle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notesMaster" Target="notesMasters/notesMaster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handoutMaster" Target="handoutMasters/handout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image" Target="../media/image111.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image" Target="../media/image125.png"/></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image" Target="../media/image13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4.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7.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9.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94.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1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a:xfrm>
            <a:off x="-1588" y="-1588"/>
            <a:ext cx="3028951" cy="463551"/>
          </a:xfrm>
          <a:prstGeom prst="rect">
            <a:avLst/>
          </a:prstGeom>
          <a:noFill/>
          <a:ln w="9525">
            <a:noFill/>
            <a:miter/>
          </a:ln>
          <a:effectLst/>
        </p:spPr>
        <p:txBody>
          <a:bodyPr vert="horz" wrap="square" lIns="19050" tIns="0" rIns="19050" bIns="0" anchor="t" anchorCtr="0">
            <a:prstTxWarp prst="textNoShape">
              <a:avLst/>
            </a:prstTxWarp>
          </a:bodyPr>
          <a:lstStyle>
            <a:lvl1pPr algn="l" defTabSz="949325" eaLnBrk="0" hangingPunct="0">
              <a:defRPr sz="1000" b="0" i="1">
                <a:latin typeface="Times New Roman"/>
                <a:ea typeface="굴림"/>
              </a:defRPr>
            </a:lvl1pPr>
          </a:lstStyle>
          <a:p>
            <a:pPr>
              <a:defRPr/>
            </a:pPr>
            <a:endParaRPr lang="ko-KR" altLang="en-US"/>
          </a:p>
        </p:txBody>
      </p:sp>
      <p:sp>
        <p:nvSpPr>
          <p:cNvPr id="3075" name="Rectangle 3"/>
          <p:cNvSpPr>
            <a:spLocks noGrp="1" noChangeArrowheads="1"/>
          </p:cNvSpPr>
          <p:nvPr>
            <p:ph type="dt" sz="quarter" idx="1"/>
          </p:nvPr>
        </p:nvSpPr>
        <p:spPr>
          <a:xfrm>
            <a:off x="3957638" y="-1588"/>
            <a:ext cx="3028950" cy="463551"/>
          </a:xfrm>
          <a:prstGeom prst="rect">
            <a:avLst/>
          </a:prstGeom>
          <a:noFill/>
          <a:ln w="9525">
            <a:noFill/>
            <a:miter/>
          </a:ln>
          <a:effectLst/>
        </p:spPr>
        <p:txBody>
          <a:bodyPr vert="horz" wrap="square" lIns="19050" tIns="0" rIns="19050" bIns="0" anchor="t" anchorCtr="0">
            <a:prstTxWarp prst="textNoShape">
              <a:avLst/>
            </a:prstTxWarp>
          </a:bodyPr>
          <a:lstStyle>
            <a:lvl1pPr algn="r" defTabSz="949325" eaLnBrk="0" hangingPunct="0">
              <a:defRPr sz="1000" b="0" i="1">
                <a:latin typeface="Times New Roman"/>
                <a:ea typeface="굴림"/>
              </a:defRPr>
            </a:lvl1pPr>
          </a:lstStyle>
          <a:p>
            <a:pPr>
              <a:defRPr/>
            </a:pPr>
            <a:r>
              <a:rPr lang="ko-KR" altLang="en-US"/>
              <a:t>2/18/98</a:t>
            </a:r>
            <a:endParaRPr lang="en-US" altLang="ko-KR"/>
          </a:p>
        </p:txBody>
      </p:sp>
      <p:sp>
        <p:nvSpPr>
          <p:cNvPr id="3079" name="Rectangle 7"/>
          <p:cNvSpPr>
            <a:spLocks noChangeArrowheads="1"/>
          </p:cNvSpPr>
          <p:nvPr/>
        </p:nvSpPr>
        <p:spPr>
          <a:xfrm>
            <a:off x="0" y="8810625"/>
            <a:ext cx="3733800" cy="457200"/>
          </a:xfrm>
          <a:prstGeom prst="rect">
            <a:avLst/>
          </a:prstGeom>
          <a:noFill/>
          <a:ln w="9525">
            <a:noFill/>
            <a:miter/>
          </a:ln>
          <a:effectLst/>
        </p:spPr>
        <p:txBody>
          <a:bodyPr anchor="b"/>
          <a:lstStyle/>
          <a:p>
            <a:pPr algn="l" eaLnBrk="0" hangingPunct="0">
              <a:defRPr/>
            </a:pPr>
            <a:r>
              <a:rPr lang="en-US" altLang="ko-KR" sz="1000" b="0">
                <a:latin typeface="Times New Roman"/>
                <a:ea typeface="굴림"/>
              </a:rPr>
              <a:t>MicroStrategy 7: Introduction</a:t>
            </a:r>
          </a:p>
        </p:txBody>
      </p:sp>
      <p:sp>
        <p:nvSpPr>
          <p:cNvPr id="3080" name="Rectangle 8"/>
          <p:cNvSpPr>
            <a:spLocks noChangeArrowheads="1"/>
          </p:cNvSpPr>
          <p:nvPr/>
        </p:nvSpPr>
        <p:spPr>
          <a:xfrm>
            <a:off x="3886200" y="8810625"/>
            <a:ext cx="2971800" cy="457200"/>
          </a:xfrm>
          <a:prstGeom prst="rect">
            <a:avLst/>
          </a:prstGeom>
          <a:noFill/>
          <a:ln w="9525">
            <a:noFill/>
            <a:miter/>
          </a:ln>
          <a:effectLst/>
        </p:spPr>
        <p:txBody>
          <a:bodyPr anchor="b"/>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r">
              <a:defRPr/>
            </a:pPr>
            <a:r>
              <a:rPr lang="en-US" altLang="ko-KR" sz="1000" b="0">
                <a:latin typeface="Times New Roman"/>
                <a:ea typeface="굴림"/>
              </a:rPr>
              <a:t>1.MicroStrategy7i </a:t>
            </a:r>
            <a:r>
              <a:rPr lang="ko-KR" altLang="en-US" sz="1000" b="0">
                <a:latin typeface="Times New Roman"/>
                <a:ea typeface="굴림"/>
              </a:rPr>
              <a:t>소개</a:t>
            </a:r>
            <a:r>
              <a:rPr lang="en-US" altLang="ko-KR" sz="1000" b="0">
                <a:latin typeface="Times New Roman"/>
                <a:ea typeface="굴림"/>
              </a:rPr>
              <a:t> - </a:t>
            </a:r>
            <a:fld id="{C5482952-BBE5-46B6-A6AD-CCC282F80381}" type="slidenum">
              <a:rPr lang="en-US" altLang="ko-KR" sz="1000" b="0">
                <a:latin typeface="Times New Roman"/>
                <a:ea typeface="굴림"/>
              </a:rPr>
              <a:pPr algn="r">
                <a:defRPr/>
              </a:pPr>
              <a:t>‹#›</a:t>
            </a:fld>
            <a:endParaRPr lang="en-US" altLang="ko-KR" sz="1000" b="0">
              <a:latin typeface="Times New Roman"/>
              <a:ea typeface="굴림"/>
            </a:endParaRPr>
          </a:p>
        </p:txBody>
      </p:sp>
    </p:spTree>
    <p:extLst>
      <p:ext uri="{BB962C8B-B14F-4D97-AF65-F5344CB8AC3E}">
        <p14:creationId xmlns:p14="http://schemas.microsoft.com/office/powerpoint/2010/main" val="4221391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a:xfrm>
            <a:off x="-3175" y="-3175"/>
            <a:ext cx="3030538" cy="465138"/>
          </a:xfrm>
          <a:prstGeom prst="rect">
            <a:avLst/>
          </a:prstGeom>
          <a:noFill/>
          <a:ln w="9525">
            <a:noFill/>
            <a:miter/>
          </a:ln>
          <a:effectLst/>
        </p:spPr>
        <p:txBody>
          <a:bodyPr vert="horz" wrap="square" lIns="19050" tIns="0" rIns="19050" bIns="0" anchor="t" anchorCtr="0">
            <a:prstTxWarp prst="textNoShape">
              <a:avLst/>
            </a:prstTxWarp>
          </a:bodyPr>
          <a:lstStyle>
            <a:lvl1pPr algn="l" defTabSz="949325" eaLnBrk="0" hangingPunct="0">
              <a:defRPr sz="1000" b="0" i="1">
                <a:latin typeface="Times New Roman"/>
                <a:ea typeface="굴림"/>
              </a:defRPr>
            </a:lvl1pPr>
          </a:lstStyle>
          <a:p>
            <a:pPr>
              <a:defRPr/>
            </a:pPr>
            <a:endParaRPr lang="ko-KR" altLang="en-US"/>
          </a:p>
        </p:txBody>
      </p:sp>
      <p:sp>
        <p:nvSpPr>
          <p:cNvPr id="2051" name="Rectangle 3"/>
          <p:cNvSpPr>
            <a:spLocks noGrp="1" noChangeArrowheads="1"/>
          </p:cNvSpPr>
          <p:nvPr>
            <p:ph type="dt" idx="1"/>
          </p:nvPr>
        </p:nvSpPr>
        <p:spPr>
          <a:xfrm>
            <a:off x="3957638" y="-3175"/>
            <a:ext cx="3030537" cy="465138"/>
          </a:xfrm>
          <a:prstGeom prst="rect">
            <a:avLst/>
          </a:prstGeom>
          <a:noFill/>
          <a:ln w="9525">
            <a:noFill/>
            <a:miter/>
          </a:ln>
          <a:effectLst/>
        </p:spPr>
        <p:txBody>
          <a:bodyPr vert="horz" wrap="square" lIns="19050" tIns="0" rIns="19050" bIns="0" anchor="t" anchorCtr="0">
            <a:prstTxWarp prst="textNoShape">
              <a:avLst/>
            </a:prstTxWarp>
          </a:bodyPr>
          <a:lstStyle>
            <a:lvl1pPr algn="r" defTabSz="949325" eaLnBrk="0" hangingPunct="0">
              <a:defRPr sz="1000" b="0" i="1">
                <a:latin typeface="Times New Roman"/>
                <a:ea typeface="굴림"/>
              </a:defRPr>
            </a:lvl1pPr>
          </a:lstStyle>
          <a:p>
            <a:pPr>
              <a:defRPr/>
            </a:pPr>
            <a:r>
              <a:rPr lang="ko-KR" altLang="en-US"/>
              <a:t>2/18/98</a:t>
            </a:r>
            <a:endParaRPr lang="en-US" altLang="ko-KR"/>
          </a:p>
        </p:txBody>
      </p:sp>
      <p:sp>
        <p:nvSpPr>
          <p:cNvPr id="2054" name="Rectangle 6"/>
          <p:cNvSpPr>
            <a:spLocks noGrp="1" noChangeArrowheads="1"/>
          </p:cNvSpPr>
          <p:nvPr>
            <p:ph type="body" sz="quarter" idx="3"/>
          </p:nvPr>
        </p:nvSpPr>
        <p:spPr>
          <a:xfrm>
            <a:off x="1874838" y="4229100"/>
            <a:ext cx="4746625" cy="4513263"/>
          </a:xfrm>
          <a:prstGeom prst="rect">
            <a:avLst/>
          </a:prstGeom>
          <a:noFill/>
          <a:ln w="9525">
            <a:noFill/>
            <a:miter/>
          </a:ln>
          <a:effectLst/>
        </p:spPr>
        <p:txBody>
          <a:bodyPr vert="horz" wrap="square" lIns="93662" tIns="47625" rIns="93662" bIns="47625" anchor="t" anchorCtr="0">
            <a:prstTxWarp prst="textNoShape">
              <a:avLst/>
            </a:prstTxWarp>
          </a:bodyPr>
          <a:lstStyle/>
          <a:p>
            <a:pPr lvl="0">
              <a:defRPr/>
            </a:pPr>
            <a:r>
              <a:rPr lang="en-US" altLang="ko-KR"/>
              <a:t>Click to edit Master notes styles</a:t>
            </a:r>
          </a:p>
          <a:p>
            <a:pPr lvl="1">
              <a:defRPr/>
            </a:pPr>
            <a:r>
              <a:rPr lang="en-US" altLang="ko-KR"/>
              <a:t>Second Level</a:t>
            </a:r>
          </a:p>
          <a:p>
            <a:pPr lvl="2">
              <a:defRPr/>
            </a:pPr>
            <a:r>
              <a:rPr lang="en-US" altLang="ko-KR"/>
              <a:t>Third Level</a:t>
            </a:r>
          </a:p>
          <a:p>
            <a:pPr lvl="3">
              <a:defRPr/>
            </a:pPr>
            <a:r>
              <a:rPr lang="en-US" altLang="ko-KR"/>
              <a:t>Fourth Level</a:t>
            </a:r>
          </a:p>
          <a:p>
            <a:pPr lvl="4">
              <a:defRPr/>
            </a:pPr>
            <a:r>
              <a:rPr lang="en-US" altLang="ko-KR"/>
              <a:t>Fifth Level</a:t>
            </a:r>
          </a:p>
        </p:txBody>
      </p:sp>
      <p:sp>
        <p:nvSpPr>
          <p:cNvPr id="294917" name="Rectangle 7"/>
          <p:cNvSpPr>
            <a:spLocks noGrp="1" noRot="1" noChangeAspect="1" noChangeArrowheads="1" noTextEdit="1"/>
          </p:cNvSpPr>
          <p:nvPr>
            <p:ph type="sldImg" idx="2"/>
          </p:nvPr>
        </p:nvSpPr>
        <p:spPr>
          <a:xfrm>
            <a:off x="1874838" y="463550"/>
            <a:ext cx="4630737" cy="3473450"/>
          </a:xfrm>
          <a:prstGeom prst="rect">
            <a:avLst/>
          </a:prstGeom>
          <a:noFill/>
          <a:ln w="12700">
            <a:solidFill>
              <a:schemeClr val="tx1"/>
            </a:solidFill>
            <a:miter/>
          </a:ln>
        </p:spPr>
      </p:sp>
      <p:sp>
        <p:nvSpPr>
          <p:cNvPr id="2057" name="Line 9"/>
          <p:cNvSpPr>
            <a:spLocks noChangeShapeType="1"/>
          </p:cNvSpPr>
          <p:nvPr/>
        </p:nvSpPr>
        <p:spPr>
          <a:xfrm flipH="1">
            <a:off x="1600200" y="457200"/>
            <a:ext cx="14288" cy="8286750"/>
          </a:xfrm>
          <a:prstGeom prst="line">
            <a:avLst/>
          </a:prstGeom>
          <a:noFill/>
          <a:ln w="12700">
            <a:solidFill>
              <a:schemeClr val="tx1"/>
            </a:solidFill>
            <a:round/>
          </a:ln>
          <a:effectLst/>
        </p:spPr>
        <p:txBody>
          <a:bodyPr wrap="none" anchor="ctr"/>
          <a:lstStyle/>
          <a:p>
            <a:pPr>
              <a:defRPr/>
            </a:pPr>
            <a:endParaRPr lang="ko-KR" altLang="en-US"/>
          </a:p>
        </p:txBody>
      </p:sp>
      <p:pic>
        <p:nvPicPr>
          <p:cNvPr id="294919" name="Picture 10" descr="MSTRLOGO"/>
          <p:cNvPicPr>
            <a:picLocks noChangeAspect="1" noChangeArrowheads="1"/>
          </p:cNvPicPr>
          <p:nvPr/>
        </p:nvPicPr>
        <p:blipFill rotWithShape="1">
          <a:blip r:embed="rId2"/>
          <a:srcRect/>
          <a:stretch>
            <a:fillRect/>
          </a:stretch>
        </p:blipFill>
        <p:spPr>
          <a:xfrm>
            <a:off x="76200" y="1295400"/>
            <a:ext cx="1524000" cy="261938"/>
          </a:xfrm>
          <a:prstGeom prst="rect">
            <a:avLst/>
          </a:prstGeom>
          <a:noFill/>
          <a:ln>
            <a:noFill/>
          </a:ln>
        </p:spPr>
      </p:pic>
      <p:sp>
        <p:nvSpPr>
          <p:cNvPr id="2060" name="Rectangle 12"/>
          <p:cNvSpPr>
            <a:spLocks noGrp="1" noChangeArrowheads="1"/>
          </p:cNvSpPr>
          <p:nvPr>
            <p:ph type="ftr" sz="quarter" idx="4"/>
          </p:nvPr>
        </p:nvSpPr>
        <p:spPr>
          <a:xfrm>
            <a:off x="0" y="8813800"/>
            <a:ext cx="3733800" cy="457200"/>
          </a:xfrm>
          <a:prstGeom prst="rect">
            <a:avLst/>
          </a:prstGeom>
          <a:noFill/>
          <a:ln w="9525">
            <a:noFill/>
            <a:miter/>
          </a:ln>
          <a:effectLst/>
        </p:spPr>
        <p:txBody>
          <a:bodyPr vert="horz" wrap="square" lIns="91440" tIns="45720" rIns="91440" bIns="45720" anchor="b" anchorCtr="0">
            <a:prstTxWarp prst="textNoShape">
              <a:avLst/>
            </a:prstTxWarp>
          </a:bodyPr>
          <a:lstStyle>
            <a:lvl1pPr algn="l" eaLnBrk="0" hangingPunct="0">
              <a:defRPr sz="1000" b="0">
                <a:latin typeface="Times New Roman"/>
                <a:ea typeface="굴림"/>
              </a:defRPr>
            </a:lvl1pPr>
          </a:lstStyle>
          <a:p>
            <a:pPr>
              <a:defRPr/>
            </a:pPr>
            <a:r>
              <a:rPr lang="en-US" altLang="ko-KR"/>
              <a:t>MicroStrategy 7: Introduction</a:t>
            </a:r>
          </a:p>
        </p:txBody>
      </p:sp>
      <p:sp>
        <p:nvSpPr>
          <p:cNvPr id="2061" name="Rectangle 13"/>
          <p:cNvSpPr>
            <a:spLocks noGrp="1" noChangeArrowheads="1"/>
          </p:cNvSpPr>
          <p:nvPr>
            <p:ph type="sldNum" sz="quarter" idx="5"/>
          </p:nvPr>
        </p:nvSpPr>
        <p:spPr>
          <a:xfrm>
            <a:off x="3886200" y="8813800"/>
            <a:ext cx="2971800" cy="457200"/>
          </a:xfrm>
          <a:prstGeom prst="rect">
            <a:avLst/>
          </a:prstGeom>
          <a:noFill/>
          <a:ln w="9525">
            <a:noFill/>
            <a:miter/>
          </a:ln>
          <a:effectLst/>
        </p:spPr>
        <p:txBody>
          <a:bodyPr vert="horz" wrap="square" lIns="91440" tIns="45720" rIns="91440" bIns="45720" anchor="b" anchorCtr="0">
            <a:prstTxWarp prst="textNoShape">
              <a:avLst/>
            </a:prstTxWarp>
          </a:bodyPr>
          <a:lstStyle>
            <a:lvl1pPr algn="r" eaLnBrk="0" hangingPunct="0">
              <a:defRPr sz="1000" b="0">
                <a:latin typeface="Times New Roman"/>
                <a:ea typeface="굴림"/>
              </a:defRPr>
            </a:lvl1pPr>
          </a:lstStyle>
          <a:p>
            <a:pPr lvl="0">
              <a:defRPr/>
            </a:pPr>
            <a:r>
              <a:rPr lang="en-US" altLang="ko-KR"/>
              <a:t>1.MicroStrategy7i </a:t>
            </a:r>
            <a:r>
              <a:rPr lang="ko-KR" altLang="en-US"/>
              <a:t>소개 - </a:t>
            </a:r>
            <a:fld id="{9D2224C7-4004-4663-84F2-B6A397E1E14D}" type="slidenum">
              <a:rPr lang="ko-KR" altLang="en-US"/>
              <a:pPr lvl="0">
                <a:defRPr/>
              </a:pPr>
              <a:t>‹#›</a:t>
            </a:fld>
            <a:endParaRPr lang="en-US" altLang="ko-KR"/>
          </a:p>
        </p:txBody>
      </p:sp>
    </p:spTree>
    <p:extLst>
      <p:ext uri="{BB962C8B-B14F-4D97-AF65-F5344CB8AC3E}">
        <p14:creationId xmlns:p14="http://schemas.microsoft.com/office/powerpoint/2010/main" val="1017962393"/>
      </p:ext>
    </p:extLst>
  </p:cSld>
  <p:clrMap bg1="lt1" tx1="dk1" bg2="lt2" tx2="dk2" accent1="accent1" accent2="accent2" accent3="accent3" accent4="accent4" accent5="accent5" accent6="accent6" hlink="hlink" folHlink="folHlink"/>
  <p:hf hdr="0" dt="0"/>
  <p:notesStyle>
    <a:lvl1pPr marL="58738" indent="-58738" algn="l" defTabSz="949325" rtl="0" eaLnBrk="0" fontAlgn="base" hangingPunct="0">
      <a:spcBef>
        <a:spcPct val="100000"/>
      </a:spcBef>
      <a:spcAft>
        <a:spcPct val="0"/>
      </a:spcAft>
      <a:defRPr sz="1200" kern="1200">
        <a:solidFill>
          <a:schemeClr val="tx1"/>
        </a:solidFill>
        <a:latin typeface="Arial"/>
        <a:ea typeface="+mn-ea"/>
        <a:cs typeface="+mn-cs"/>
      </a:defRPr>
    </a:lvl1pPr>
    <a:lvl2pPr marL="296863" indent="-122238" algn="l" defTabSz="949325" rtl="0" eaLnBrk="0" fontAlgn="base" hangingPunct="0">
      <a:spcBef>
        <a:spcPct val="15000"/>
      </a:spcBef>
      <a:spcAft>
        <a:spcPct val="0"/>
      </a:spcAft>
      <a:defRPr sz="1000" i="1" kern="1200">
        <a:solidFill>
          <a:schemeClr val="tx1"/>
        </a:solidFill>
        <a:latin typeface="Times New Roman"/>
        <a:ea typeface="+mn-ea"/>
        <a:cs typeface="+mn-cs"/>
      </a:defRPr>
    </a:lvl2pPr>
    <a:lvl3pPr marL="530225" indent="-115888" algn="l" defTabSz="949325" rtl="0" eaLnBrk="0" fontAlgn="base" hangingPunct="0">
      <a:spcBef>
        <a:spcPct val="15000"/>
      </a:spcBef>
      <a:spcAft>
        <a:spcPct val="0"/>
      </a:spcAft>
      <a:buClr>
        <a:schemeClr val="tx1"/>
      </a:buClr>
      <a:buSzPct val="50000"/>
      <a:buFont typeface="Monotype Sorts"/>
      <a:buChar char="n"/>
      <a:defRPr sz="1000" kern="1200">
        <a:solidFill>
          <a:schemeClr val="tx1"/>
        </a:solidFill>
        <a:latin typeface="Times New Roman"/>
        <a:ea typeface="+mn-ea"/>
        <a:cs typeface="+mn-cs"/>
      </a:defRPr>
    </a:lvl3pPr>
    <a:lvl4pPr marL="763588" indent="-117475" algn="l" defTabSz="949325" rtl="0" eaLnBrk="0" fontAlgn="base" hangingPunct="0">
      <a:spcBef>
        <a:spcPct val="15000"/>
      </a:spcBef>
      <a:spcAft>
        <a:spcPct val="0"/>
      </a:spcAft>
      <a:buClr>
        <a:schemeClr val="tx1"/>
      </a:buClr>
      <a:buSzPct val="50000"/>
      <a:buFont typeface="Monotype Sorts"/>
      <a:buChar char="n"/>
      <a:defRPr sz="1000" kern="1200">
        <a:solidFill>
          <a:schemeClr val="tx1"/>
        </a:solidFill>
        <a:latin typeface="Times New Roman"/>
        <a:ea typeface="+mn-ea"/>
        <a:cs typeface="+mn-cs"/>
      </a:defRPr>
    </a:lvl4pPr>
    <a:lvl5pPr marL="996950" indent="-117475" algn="l" defTabSz="949325" rtl="0" eaLnBrk="0" fontAlgn="base" hangingPunct="0">
      <a:spcBef>
        <a:spcPct val="15000"/>
      </a:spcBef>
      <a:spcAft>
        <a:spcPct val="0"/>
      </a:spcAft>
      <a:buClr>
        <a:schemeClr val="tx1"/>
      </a:buClr>
      <a:buSzPct val="50000"/>
      <a:buFont typeface="Monotype Sorts"/>
      <a:buChar char="n"/>
      <a:defRPr sz="1000" kern="1200">
        <a:solidFill>
          <a:schemeClr val="tx1"/>
        </a:solidFill>
        <a:latin typeface="Times New Roman"/>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slide" Target="../slides/slide194.xml"/><Relationship Id="rId2" Type="http://schemas.openxmlformats.org/officeDocument/2006/relationships/notesMaster" Target="../notesMasters/notesMaster1.xml"/><Relationship Id="rId1" Type="http://schemas.openxmlformats.org/officeDocument/2006/relationships/vmlDrawing" Target="../drawings/vmlDrawing26.vml"/><Relationship Id="rId5" Type="http://schemas.openxmlformats.org/officeDocument/2006/relationships/image" Target="../media/image198.emf"/><Relationship Id="rId4" Type="http://schemas.openxmlformats.org/officeDocument/2006/relationships/oleObject" Target="../embeddings/oleObject39.bin"/></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txBox="1">
            <a:spLocks noGrp="1" noChangeArrowheads="1"/>
          </p:cNvSpPr>
          <p:nvPr/>
        </p:nvSpPr>
        <p:spPr>
          <a:xfrm>
            <a:off x="0" y="0"/>
            <a:ext cx="3028950" cy="468313"/>
          </a:xfrm>
          <a:prstGeom prst="rect">
            <a:avLst/>
          </a:prstGeom>
          <a:noFill/>
          <a:ln>
            <a:noFill/>
          </a:ln>
        </p:spPr>
        <p:txBody>
          <a:bodyPr lIns="97316" tIns="48652" rIns="97316" bIns="48652"/>
          <a:lstStyle>
            <a:lvl1pPr defTabSz="974725" eaLnBrk="0" hangingPunct="0">
              <a:defRPr b="1">
                <a:solidFill>
                  <a:schemeClr val="tx1"/>
                </a:solidFill>
                <a:latin typeface="Futura Bk BT"/>
                <a:ea typeface="HY견고딕"/>
              </a:defRPr>
            </a:lvl1pPr>
            <a:lvl2pPr marL="742950" indent="-285750" defTabSz="974725" eaLnBrk="0" hangingPunct="0">
              <a:defRPr b="1">
                <a:solidFill>
                  <a:schemeClr val="tx1"/>
                </a:solidFill>
                <a:latin typeface="Futura Bk BT"/>
                <a:ea typeface="HY견고딕"/>
              </a:defRPr>
            </a:lvl2pPr>
            <a:lvl3pPr marL="1143000" indent="-228600" defTabSz="974725" eaLnBrk="0" hangingPunct="0">
              <a:defRPr b="1">
                <a:solidFill>
                  <a:schemeClr val="tx1"/>
                </a:solidFill>
                <a:latin typeface="Futura Bk BT"/>
                <a:ea typeface="HY견고딕"/>
              </a:defRPr>
            </a:lvl3pPr>
            <a:lvl4pPr marL="1600200" indent="-228600" defTabSz="974725" eaLnBrk="0" hangingPunct="0">
              <a:defRPr b="1">
                <a:solidFill>
                  <a:schemeClr val="tx1"/>
                </a:solidFill>
                <a:latin typeface="Futura Bk BT"/>
                <a:ea typeface="HY견고딕"/>
              </a:defRPr>
            </a:lvl4pPr>
            <a:lvl5pPr marL="2057400" indent="-228600" defTabSz="974725" eaLnBrk="0" hangingPunct="0">
              <a:defRPr b="1">
                <a:solidFill>
                  <a:schemeClr val="tx1"/>
                </a:solidFill>
                <a:latin typeface="Futura Bk BT"/>
                <a:ea typeface="HY견고딕"/>
              </a:defRPr>
            </a:lvl5pPr>
            <a:lvl6pPr marL="2514600" indent="-228600" algn="ctr" defTabSz="974725" eaLnBrk="0" fontAlgn="base" hangingPunct="0">
              <a:spcBef>
                <a:spcPct val="0"/>
              </a:spcBef>
              <a:spcAft>
                <a:spcPct val="0"/>
              </a:spcAft>
              <a:defRPr b="1">
                <a:solidFill>
                  <a:schemeClr val="tx1"/>
                </a:solidFill>
                <a:latin typeface="Futura Bk BT"/>
                <a:ea typeface="HY견고딕"/>
              </a:defRPr>
            </a:lvl6pPr>
            <a:lvl7pPr marL="2971800" indent="-228600" algn="ctr" defTabSz="974725" eaLnBrk="0" fontAlgn="base" hangingPunct="0">
              <a:spcBef>
                <a:spcPct val="0"/>
              </a:spcBef>
              <a:spcAft>
                <a:spcPct val="0"/>
              </a:spcAft>
              <a:defRPr b="1">
                <a:solidFill>
                  <a:schemeClr val="tx1"/>
                </a:solidFill>
                <a:latin typeface="Futura Bk BT"/>
                <a:ea typeface="HY견고딕"/>
              </a:defRPr>
            </a:lvl7pPr>
            <a:lvl8pPr marL="3429000" indent="-228600" algn="ctr" defTabSz="974725" eaLnBrk="0" fontAlgn="base" hangingPunct="0">
              <a:spcBef>
                <a:spcPct val="0"/>
              </a:spcBef>
              <a:spcAft>
                <a:spcPct val="0"/>
              </a:spcAft>
              <a:defRPr b="1">
                <a:solidFill>
                  <a:schemeClr val="tx1"/>
                </a:solidFill>
                <a:latin typeface="Futura Bk BT"/>
                <a:ea typeface="HY견고딕"/>
              </a:defRPr>
            </a:lvl8pPr>
            <a:lvl9pPr marL="3886200" indent="-228600" algn="ctr" defTabSz="974725" eaLnBrk="0" fontAlgn="base" hangingPunct="0">
              <a:spcBef>
                <a:spcPct val="0"/>
              </a:spcBef>
              <a:spcAft>
                <a:spcPct val="0"/>
              </a:spcAft>
              <a:defRPr b="1">
                <a:solidFill>
                  <a:schemeClr val="tx1"/>
                </a:solidFill>
                <a:latin typeface="Futura Bk BT"/>
                <a:ea typeface="HY견고딕"/>
              </a:defRPr>
            </a:lvl9pPr>
          </a:lstStyle>
          <a:p>
            <a:pPr eaLnBrk="1" hangingPunct="1">
              <a:defRPr/>
            </a:pPr>
            <a:r>
              <a:rPr lang="en-US" altLang="ko-KR" sz="900" i="1">
                <a:solidFill>
                  <a:schemeClr val="bg2"/>
                </a:solidFill>
              </a:rPr>
              <a:t>Corporate Introduction 2008 Version 1.0</a:t>
            </a:r>
          </a:p>
        </p:txBody>
      </p:sp>
      <p:sp>
        <p:nvSpPr>
          <p:cNvPr id="295939" name="Rectangle 3"/>
          <p:cNvSpPr txBox="1">
            <a:spLocks noGrp="1" noChangeArrowheads="1"/>
          </p:cNvSpPr>
          <p:nvPr/>
        </p:nvSpPr>
        <p:spPr>
          <a:xfrm>
            <a:off x="3956050" y="0"/>
            <a:ext cx="3028950" cy="468313"/>
          </a:xfrm>
          <a:prstGeom prst="rect">
            <a:avLst/>
          </a:prstGeom>
          <a:noFill/>
          <a:ln>
            <a:noFill/>
          </a:ln>
        </p:spPr>
        <p:txBody>
          <a:bodyPr lIns="97316" tIns="48652" rIns="97316" bIns="48652"/>
          <a:lstStyle>
            <a:lvl1pPr defTabSz="974725" eaLnBrk="0" hangingPunct="0">
              <a:defRPr b="1">
                <a:solidFill>
                  <a:schemeClr val="tx1"/>
                </a:solidFill>
                <a:latin typeface="Futura Bk BT"/>
                <a:ea typeface="HY견고딕"/>
              </a:defRPr>
            </a:lvl1pPr>
            <a:lvl2pPr marL="742950" indent="-285750" defTabSz="974725" eaLnBrk="0" hangingPunct="0">
              <a:defRPr b="1">
                <a:solidFill>
                  <a:schemeClr val="tx1"/>
                </a:solidFill>
                <a:latin typeface="Futura Bk BT"/>
                <a:ea typeface="HY견고딕"/>
              </a:defRPr>
            </a:lvl2pPr>
            <a:lvl3pPr marL="1143000" indent="-228600" defTabSz="974725" eaLnBrk="0" hangingPunct="0">
              <a:defRPr b="1">
                <a:solidFill>
                  <a:schemeClr val="tx1"/>
                </a:solidFill>
                <a:latin typeface="Futura Bk BT"/>
                <a:ea typeface="HY견고딕"/>
              </a:defRPr>
            </a:lvl3pPr>
            <a:lvl4pPr marL="1600200" indent="-228600" defTabSz="974725" eaLnBrk="0" hangingPunct="0">
              <a:defRPr b="1">
                <a:solidFill>
                  <a:schemeClr val="tx1"/>
                </a:solidFill>
                <a:latin typeface="Futura Bk BT"/>
                <a:ea typeface="HY견고딕"/>
              </a:defRPr>
            </a:lvl4pPr>
            <a:lvl5pPr marL="2057400" indent="-228600" defTabSz="974725" eaLnBrk="0" hangingPunct="0">
              <a:defRPr b="1">
                <a:solidFill>
                  <a:schemeClr val="tx1"/>
                </a:solidFill>
                <a:latin typeface="Futura Bk BT"/>
                <a:ea typeface="HY견고딕"/>
              </a:defRPr>
            </a:lvl5pPr>
            <a:lvl6pPr marL="2514600" indent="-228600" algn="ctr" defTabSz="974725" eaLnBrk="0" fontAlgn="base" hangingPunct="0">
              <a:spcBef>
                <a:spcPct val="0"/>
              </a:spcBef>
              <a:spcAft>
                <a:spcPct val="0"/>
              </a:spcAft>
              <a:defRPr b="1">
                <a:solidFill>
                  <a:schemeClr val="tx1"/>
                </a:solidFill>
                <a:latin typeface="Futura Bk BT"/>
                <a:ea typeface="HY견고딕"/>
              </a:defRPr>
            </a:lvl6pPr>
            <a:lvl7pPr marL="2971800" indent="-228600" algn="ctr" defTabSz="974725" eaLnBrk="0" fontAlgn="base" hangingPunct="0">
              <a:spcBef>
                <a:spcPct val="0"/>
              </a:spcBef>
              <a:spcAft>
                <a:spcPct val="0"/>
              </a:spcAft>
              <a:defRPr b="1">
                <a:solidFill>
                  <a:schemeClr val="tx1"/>
                </a:solidFill>
                <a:latin typeface="Futura Bk BT"/>
                <a:ea typeface="HY견고딕"/>
              </a:defRPr>
            </a:lvl7pPr>
            <a:lvl8pPr marL="3429000" indent="-228600" algn="ctr" defTabSz="974725" eaLnBrk="0" fontAlgn="base" hangingPunct="0">
              <a:spcBef>
                <a:spcPct val="0"/>
              </a:spcBef>
              <a:spcAft>
                <a:spcPct val="0"/>
              </a:spcAft>
              <a:defRPr b="1">
                <a:solidFill>
                  <a:schemeClr val="tx1"/>
                </a:solidFill>
                <a:latin typeface="Futura Bk BT"/>
                <a:ea typeface="HY견고딕"/>
              </a:defRPr>
            </a:lvl8pPr>
            <a:lvl9pPr marL="3886200" indent="-228600" algn="ctr" defTabSz="974725" eaLnBrk="0" fontAlgn="base" hangingPunct="0">
              <a:spcBef>
                <a:spcPct val="0"/>
              </a:spcBef>
              <a:spcAft>
                <a:spcPct val="0"/>
              </a:spcAft>
              <a:defRPr b="1">
                <a:solidFill>
                  <a:schemeClr val="tx1"/>
                </a:solidFill>
                <a:latin typeface="Futura Bk BT"/>
                <a:ea typeface="HY견고딕"/>
              </a:defRPr>
            </a:lvl9pPr>
          </a:lstStyle>
          <a:p>
            <a:pPr algn="r" eaLnBrk="1" hangingPunct="1">
              <a:defRPr/>
            </a:pPr>
            <a:r>
              <a:rPr lang="en-US" altLang="ko-KR" sz="900" i="1">
                <a:solidFill>
                  <a:schemeClr val="bg2"/>
                </a:solidFill>
              </a:rPr>
              <a:t>Last Updated: June 2008</a:t>
            </a:r>
            <a:endParaRPr lang="en-US" altLang="ko-KR">
              <a:latin typeface="Times New Roman"/>
            </a:endParaRPr>
          </a:p>
        </p:txBody>
      </p:sp>
      <p:sp>
        <p:nvSpPr>
          <p:cNvPr id="295940" name="Rectangle 7"/>
          <p:cNvSpPr txBox="1">
            <a:spLocks noGrp="1" noChangeArrowheads="1"/>
          </p:cNvSpPr>
          <p:nvPr/>
        </p:nvSpPr>
        <p:spPr>
          <a:xfrm>
            <a:off x="3956050" y="8802688"/>
            <a:ext cx="3028950" cy="468312"/>
          </a:xfrm>
          <a:prstGeom prst="rect">
            <a:avLst/>
          </a:prstGeom>
          <a:noFill/>
          <a:ln>
            <a:noFill/>
          </a:ln>
        </p:spPr>
        <p:txBody>
          <a:bodyPr lIns="97316" tIns="48652" rIns="97316" bIns="48652" anchor="b"/>
          <a:lstStyle>
            <a:lvl1pPr defTabSz="974725" eaLnBrk="0" hangingPunct="0">
              <a:defRPr b="1">
                <a:solidFill>
                  <a:schemeClr val="tx1"/>
                </a:solidFill>
                <a:latin typeface="Futura Bk BT"/>
                <a:ea typeface="HY견고딕"/>
              </a:defRPr>
            </a:lvl1pPr>
            <a:lvl2pPr marL="742950" indent="-285750" defTabSz="974725" eaLnBrk="0" hangingPunct="0">
              <a:defRPr b="1">
                <a:solidFill>
                  <a:schemeClr val="tx1"/>
                </a:solidFill>
                <a:latin typeface="Futura Bk BT"/>
                <a:ea typeface="HY견고딕"/>
              </a:defRPr>
            </a:lvl2pPr>
            <a:lvl3pPr marL="1143000" indent="-228600" defTabSz="974725" eaLnBrk="0" hangingPunct="0">
              <a:defRPr b="1">
                <a:solidFill>
                  <a:schemeClr val="tx1"/>
                </a:solidFill>
                <a:latin typeface="Futura Bk BT"/>
                <a:ea typeface="HY견고딕"/>
              </a:defRPr>
            </a:lvl3pPr>
            <a:lvl4pPr marL="1600200" indent="-228600" defTabSz="974725" eaLnBrk="0" hangingPunct="0">
              <a:defRPr b="1">
                <a:solidFill>
                  <a:schemeClr val="tx1"/>
                </a:solidFill>
                <a:latin typeface="Futura Bk BT"/>
                <a:ea typeface="HY견고딕"/>
              </a:defRPr>
            </a:lvl4pPr>
            <a:lvl5pPr marL="2057400" indent="-228600" defTabSz="974725" eaLnBrk="0" hangingPunct="0">
              <a:defRPr b="1">
                <a:solidFill>
                  <a:schemeClr val="tx1"/>
                </a:solidFill>
                <a:latin typeface="Futura Bk BT"/>
                <a:ea typeface="HY견고딕"/>
              </a:defRPr>
            </a:lvl5pPr>
            <a:lvl6pPr marL="2514600" indent="-228600" algn="ctr" defTabSz="974725" eaLnBrk="0" fontAlgn="base" hangingPunct="0">
              <a:spcBef>
                <a:spcPct val="0"/>
              </a:spcBef>
              <a:spcAft>
                <a:spcPct val="0"/>
              </a:spcAft>
              <a:defRPr b="1">
                <a:solidFill>
                  <a:schemeClr val="tx1"/>
                </a:solidFill>
                <a:latin typeface="Futura Bk BT"/>
                <a:ea typeface="HY견고딕"/>
              </a:defRPr>
            </a:lvl6pPr>
            <a:lvl7pPr marL="2971800" indent="-228600" algn="ctr" defTabSz="974725" eaLnBrk="0" fontAlgn="base" hangingPunct="0">
              <a:spcBef>
                <a:spcPct val="0"/>
              </a:spcBef>
              <a:spcAft>
                <a:spcPct val="0"/>
              </a:spcAft>
              <a:defRPr b="1">
                <a:solidFill>
                  <a:schemeClr val="tx1"/>
                </a:solidFill>
                <a:latin typeface="Futura Bk BT"/>
                <a:ea typeface="HY견고딕"/>
              </a:defRPr>
            </a:lvl7pPr>
            <a:lvl8pPr marL="3429000" indent="-228600" algn="ctr" defTabSz="974725" eaLnBrk="0" fontAlgn="base" hangingPunct="0">
              <a:spcBef>
                <a:spcPct val="0"/>
              </a:spcBef>
              <a:spcAft>
                <a:spcPct val="0"/>
              </a:spcAft>
              <a:defRPr b="1">
                <a:solidFill>
                  <a:schemeClr val="tx1"/>
                </a:solidFill>
                <a:latin typeface="Futura Bk BT"/>
                <a:ea typeface="HY견고딕"/>
              </a:defRPr>
            </a:lvl8pPr>
            <a:lvl9pPr marL="3886200" indent="-228600" algn="ctr" defTabSz="974725" eaLnBrk="0" fontAlgn="base" hangingPunct="0">
              <a:spcBef>
                <a:spcPct val="0"/>
              </a:spcBef>
              <a:spcAft>
                <a:spcPct val="0"/>
              </a:spcAft>
              <a:defRPr b="1">
                <a:solidFill>
                  <a:schemeClr val="tx1"/>
                </a:solidFill>
                <a:latin typeface="Futura Bk BT"/>
                <a:ea typeface="HY견고딕"/>
              </a:defRPr>
            </a:lvl9pPr>
          </a:lstStyle>
          <a:p>
            <a:pPr algn="r" eaLnBrk="1" hangingPunct="1">
              <a:defRPr/>
            </a:pPr>
            <a:fld id="{13A4A4CE-5CEF-4E86-AA9F-4811D452A3A8}" type="slidenum">
              <a:rPr lang="en-US" altLang="ko-KR" sz="1000" i="1">
                <a:solidFill>
                  <a:schemeClr val="bg2"/>
                </a:solidFill>
              </a:rPr>
              <a:pPr algn="r" eaLnBrk="1" hangingPunct="1">
                <a:defRPr/>
              </a:pPr>
              <a:t>1</a:t>
            </a:fld>
            <a:endParaRPr lang="en-US" altLang="ko-KR" sz="1000" i="1">
              <a:solidFill>
                <a:schemeClr val="bg2"/>
              </a:solidFill>
            </a:endParaRPr>
          </a:p>
        </p:txBody>
      </p:sp>
      <p:sp>
        <p:nvSpPr>
          <p:cNvPr id="295941" name="Rectangle 2"/>
          <p:cNvSpPr>
            <a:spLocks noGrp="1" noRot="1" noChangeAspect="1" noChangeArrowheads="1" noTextEdit="1"/>
          </p:cNvSpPr>
          <p:nvPr>
            <p:ph type="sldImg"/>
          </p:nvPr>
        </p:nvSpPr>
        <p:spPr>
          <a:ln/>
        </p:spPr>
      </p:sp>
      <p:sp>
        <p:nvSpPr>
          <p:cNvPr id="295942" name="Rectangle 3"/>
          <p:cNvSpPr>
            <a:spLocks noGrp="1" noChangeArrowheads="1"/>
          </p:cNvSpPr>
          <p:nvPr>
            <p:ph type="body" idx="1"/>
          </p:nvPr>
        </p:nvSpPr>
        <p:spPr>
          <a:noFill/>
          <a:ln/>
        </p:spPr>
        <p:txBody>
          <a:bodyPr/>
          <a:lstStyle/>
          <a:p>
            <a:pPr lvl="0">
              <a:defRPr/>
            </a:pPr>
            <a:r>
              <a:rPr lang="en-US" altLang="ko-KR">
                <a:latin typeface="Times"/>
                <a:ea typeface="MS PGothic"/>
              </a:rPr>
              <a:t>I want to welcome and thank everyone for coming today.   I have some brief housekeeping and introductory comments and we’ll get right to the main class content.</a:t>
            </a:r>
          </a:p>
        </p:txBody>
      </p:sp>
    </p:spTree>
    <p:extLst>
      <p:ext uri="{BB962C8B-B14F-4D97-AF65-F5344CB8AC3E}">
        <p14:creationId xmlns:p14="http://schemas.microsoft.com/office/powerpoint/2010/main" val="1745055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0893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팩트 - </a:t>
            </a:r>
            <a:fld id="{9F50D130-585A-44A7-ABF4-0ED466D68072}" type="slidenum">
              <a:rPr lang="en-US" altLang="en-US" b="0">
                <a:latin typeface="Times New Roman"/>
                <a:ea typeface="굴림"/>
              </a:rPr>
              <a:pPr lvl="0">
                <a:defRPr/>
              </a:pPr>
              <a:t>11</a:t>
            </a:fld>
            <a:endParaRPr lang="en-US" altLang="en-US" b="0">
              <a:latin typeface="Times New Roman"/>
              <a:ea typeface="굴림"/>
            </a:endParaRPr>
          </a:p>
        </p:txBody>
      </p:sp>
      <p:sp>
        <p:nvSpPr>
          <p:cNvPr id="508932" name="Rectangle 2"/>
          <p:cNvSpPr>
            <a:spLocks noGrp="1" noRot="1" noChangeAspect="1" noChangeArrowheads="1" noTextEdit="1"/>
          </p:cNvSpPr>
          <p:nvPr>
            <p:ph type="sldImg"/>
          </p:nvPr>
        </p:nvSpPr>
        <p:spPr>
          <a:xfrm>
            <a:off x="2027238" y="695325"/>
            <a:ext cx="4635500" cy="3476625"/>
          </a:xfrm>
          <a:ln/>
        </p:spPr>
      </p:sp>
      <p:sp>
        <p:nvSpPr>
          <p:cNvPr id="50893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a:latin typeface="Arial"/>
              </a:rPr>
              <a:t>Fact Expression</a:t>
            </a:r>
          </a:p>
          <a:p>
            <a:pPr lvl="1">
              <a:defRPr/>
            </a:pPr>
            <a:r>
              <a:rPr lang="ko-KR" altLang="en-US"/>
              <a:t>정의과정에 포함되어 있는 팩트 표현은 </a:t>
            </a:r>
            <a:r>
              <a:rPr lang="en-US" altLang="ko-KR"/>
              <a:t>MicroStrategy 7</a:t>
            </a:r>
            <a:r>
              <a:rPr lang="ko-KR" altLang="en-US"/>
              <a:t> 에 의해 팩트가 어떻게 계산될지를 정의한다.</a:t>
            </a:r>
          </a:p>
          <a:p>
            <a:pPr lvl="1">
              <a:defRPr/>
            </a:pPr>
            <a:endParaRPr lang="en-US" altLang="ko-KR"/>
          </a:p>
          <a:p>
            <a:pPr lvl="2">
              <a:defRPr/>
            </a:pPr>
            <a:r>
              <a:rPr lang="ko-KR" altLang="en-US"/>
              <a:t>팩트 표현은 웨어하우스에 있는 칼럼명처럼 간단할 수도 있고, 많은 칼럼명과 상수값으로 이루어진 복잡한 것일 수도 있다.</a:t>
            </a:r>
            <a:r>
              <a:rPr lang="en-US" altLang="ko-KR"/>
              <a:t> </a:t>
            </a:r>
          </a:p>
          <a:p>
            <a:pPr lvl="2">
              <a:defRPr/>
            </a:pPr>
            <a:r>
              <a:rPr lang="ko-KR" altLang="en-US"/>
              <a:t>올바른 표현식은 칼럼과 상수값으로 구성된 형태이며 4가지 수학적 연산자가 이용가능하다.</a:t>
            </a:r>
            <a:r>
              <a:rPr lang="en-US" altLang="ko-KR"/>
              <a:t> :</a:t>
            </a:r>
          </a:p>
          <a:p>
            <a:pPr lvl="3">
              <a:defRPr/>
            </a:pPr>
            <a:r>
              <a:rPr lang="en-US" altLang="ko-KR"/>
              <a:t>addition (+)</a:t>
            </a:r>
          </a:p>
          <a:p>
            <a:pPr lvl="3">
              <a:defRPr/>
            </a:pPr>
            <a:r>
              <a:rPr lang="en-US" altLang="ko-KR"/>
              <a:t>subtraction (-)</a:t>
            </a:r>
          </a:p>
          <a:p>
            <a:pPr lvl="3">
              <a:defRPr/>
            </a:pPr>
            <a:r>
              <a:rPr lang="en-US" altLang="ko-KR"/>
              <a:t>multiplication (*)</a:t>
            </a:r>
          </a:p>
          <a:p>
            <a:pPr lvl="3">
              <a:defRPr/>
            </a:pPr>
            <a:r>
              <a:rPr lang="en-US" altLang="ko-KR"/>
              <a:t>division (/)</a:t>
            </a:r>
          </a:p>
          <a:p>
            <a:pPr lvl="2">
              <a:defRPr/>
            </a:pPr>
            <a:r>
              <a:rPr lang="ko-KR" altLang="en-US"/>
              <a:t>좀 더 고급화한 표현식으로는 데이타베이스 함수 (예, </a:t>
            </a:r>
            <a:r>
              <a:rPr lang="en-US" altLang="ko-KR"/>
              <a:t>concatenate</a:t>
            </a:r>
            <a:r>
              <a:rPr lang="ko-KR" altLang="en-US"/>
              <a:t> )를 이용한 표현도 가능하다.</a:t>
            </a:r>
            <a:r>
              <a:rPr lang="en-US" altLang="ko-KR"/>
              <a:t> </a:t>
            </a:r>
          </a:p>
          <a:p>
            <a:pPr lvl="2">
              <a:buFont typeface="mn-ea"/>
              <a:buNone/>
              <a:defRPr/>
            </a:pPr>
            <a:endParaRPr lang="en-US" altLang="ko-KR"/>
          </a:p>
          <a:p>
            <a:pPr lvl="2">
              <a:buFont typeface="mn-ea"/>
              <a:buNone/>
              <a:defRPr/>
            </a:pPr>
            <a:r>
              <a:rPr lang="ko-KR" altLang="en-US"/>
              <a:t>예) 입금액 :  </a:t>
            </a:r>
            <a:r>
              <a:rPr lang="en-US" altLang="ko-KR"/>
              <a:t>ApplySimple(“Case When #0 = ‘</a:t>
            </a:r>
            <a:r>
              <a:rPr lang="ko-KR" altLang="en-US"/>
              <a:t>입금’ </a:t>
            </a:r>
            <a:r>
              <a:rPr lang="en-US" altLang="ko-KR"/>
              <a:t>then #1 else 0 End”, [</a:t>
            </a:r>
            <a:r>
              <a:rPr lang="ko-KR" altLang="en-US"/>
              <a:t>입출구분코드],[거래금액])</a:t>
            </a:r>
          </a:p>
          <a:p>
            <a:pPr lvl="2">
              <a:buFont typeface="mn-ea"/>
              <a:buNone/>
              <a:defRPr/>
            </a:pPr>
            <a:r>
              <a:rPr lang="ko-KR" altLang="en-US">
                <a:sym typeface="Wingdings"/>
              </a:rPr>
              <a:t> 위와 같이 </a:t>
            </a:r>
            <a:r>
              <a:rPr lang="en-US" altLang="ko-KR">
                <a:sym typeface="Wingdings"/>
              </a:rPr>
              <a:t>DBMS </a:t>
            </a:r>
            <a:r>
              <a:rPr lang="ko-KR" altLang="en-US">
                <a:sym typeface="Wingdings"/>
              </a:rPr>
              <a:t>함수를 이용하여 유도된 팩트 생성시에는 팩트의 열별칭을 부여할 것을 권장한다.</a:t>
            </a:r>
            <a:endParaRPr lang="ko-KR" altLang="en-US"/>
          </a:p>
        </p:txBody>
      </p:sp>
    </p:spTree>
    <p:extLst>
      <p:ext uri="{BB962C8B-B14F-4D97-AF65-F5344CB8AC3E}">
        <p14:creationId xmlns:p14="http://schemas.microsoft.com/office/powerpoint/2010/main" val="35723125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0243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8.</a:t>
            </a:r>
            <a:r>
              <a:rPr lang="ko-KR" altLang="en-US" b="0">
                <a:latin typeface="Times New Roman"/>
                <a:ea typeface="굴림"/>
              </a:rPr>
              <a:t>사용자정의그룹 - </a:t>
            </a:r>
            <a:fld id="{F363700D-91BA-494A-AC91-2442024897A5}" type="slidenum">
              <a:rPr lang="en-US" altLang="en-US" b="0">
                <a:latin typeface="Times New Roman"/>
                <a:ea typeface="굴림"/>
              </a:rPr>
              <a:pPr lvl="0">
                <a:defRPr/>
              </a:pPr>
              <a:t>101</a:t>
            </a:fld>
            <a:endParaRPr lang="en-US" altLang="en-US" b="0">
              <a:latin typeface="Times New Roman"/>
              <a:ea typeface="굴림"/>
            </a:endParaRPr>
          </a:p>
        </p:txBody>
      </p:sp>
      <p:sp>
        <p:nvSpPr>
          <p:cNvPr id="402436" name="Rectangle 2"/>
          <p:cNvSpPr>
            <a:spLocks noGrp="1" noRot="1" noChangeAspect="1" noChangeArrowheads="1" noTextEdit="1"/>
          </p:cNvSpPr>
          <p:nvPr>
            <p:ph type="sldImg"/>
          </p:nvPr>
        </p:nvSpPr>
        <p:spPr>
          <a:xfrm>
            <a:off x="2027238" y="695325"/>
            <a:ext cx="4635500" cy="3476625"/>
          </a:xfrm>
          <a:ln/>
        </p:spPr>
      </p:sp>
      <p:sp>
        <p:nvSpPr>
          <p:cNvPr id="40243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사용자정의그룹 구성요소</a:t>
            </a:r>
          </a:p>
          <a:p>
            <a:pPr lvl="1">
              <a:defRPr/>
            </a:pPr>
            <a:r>
              <a:rPr lang="ko-KR" altLang="en-US"/>
              <a:t>사용자정의그룹 구성요소는 제한의 논리적 표현식이다.</a:t>
            </a:r>
            <a:r>
              <a:rPr lang="en-US" altLang="ko-KR"/>
              <a:t> </a:t>
            </a:r>
          </a:p>
          <a:p>
            <a:pPr lvl="1">
              <a:defRPr/>
            </a:pPr>
            <a:endParaRPr lang="en-US" altLang="ko-KR"/>
          </a:p>
          <a:p>
            <a:pPr lvl="2">
              <a:defRPr/>
            </a:pPr>
            <a:r>
              <a:rPr lang="ko-KR" altLang="en-US"/>
              <a:t>사용자정의그룹 구성요소는 다음을 포함한다.</a:t>
            </a:r>
            <a:r>
              <a:rPr lang="en-US" altLang="ko-KR"/>
              <a:t> :</a:t>
            </a:r>
          </a:p>
          <a:p>
            <a:pPr lvl="3">
              <a:defRPr/>
            </a:pPr>
            <a:r>
              <a:rPr lang="ko-KR" altLang="en-US"/>
              <a:t>이름 또는 머릿글 - 이는 구성요소로 편집할 때 여러분이 정의하는 임의의 이름이다.</a:t>
            </a:r>
            <a:r>
              <a:rPr lang="en-US" altLang="ko-KR"/>
              <a:t> </a:t>
            </a:r>
            <a:r>
              <a:rPr lang="ko-KR" altLang="en-US"/>
              <a:t>이 이름은 리포트상에서 보여지며 원한다면 언제든지 수정 가능한다. 사용자정의그룹 구성요소는 리포트 상에서 보여지기 때문에 구성요소 그룹에 중요한 이름을 부여하라.</a:t>
            </a:r>
          </a:p>
          <a:p>
            <a:pPr lvl="3">
              <a:defRPr/>
            </a:pPr>
            <a:r>
              <a:rPr lang="ko-KR" altLang="en-US"/>
              <a:t>제한에 대한 표현식 – 사용자정의그룹 구성요소를 만드는 데는 미리 정의한 필터나 논리적 제한을 이용할 수 있다.</a:t>
            </a:r>
            <a:endParaRPr lang="en-US" altLang="ko-KR"/>
          </a:p>
        </p:txBody>
      </p:sp>
    </p:spTree>
    <p:extLst>
      <p:ext uri="{BB962C8B-B14F-4D97-AF65-F5344CB8AC3E}">
        <p14:creationId xmlns:p14="http://schemas.microsoft.com/office/powerpoint/2010/main" val="12743701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0345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8.</a:t>
            </a:r>
            <a:r>
              <a:rPr lang="ko-KR" altLang="en-US" b="0">
                <a:latin typeface="Times New Roman"/>
                <a:ea typeface="굴림"/>
              </a:rPr>
              <a:t>사용자정의그룹 - </a:t>
            </a:r>
            <a:fld id="{6552A6C1-C864-45DA-BDD2-DDDCD3EF3AE9}" type="slidenum">
              <a:rPr lang="en-US" altLang="en-US" b="0">
                <a:latin typeface="Times New Roman"/>
                <a:ea typeface="굴림"/>
              </a:rPr>
              <a:pPr lvl="0">
                <a:defRPr/>
              </a:pPr>
              <a:t>102</a:t>
            </a:fld>
            <a:endParaRPr lang="en-US" altLang="en-US" b="0">
              <a:latin typeface="Times New Roman"/>
              <a:ea typeface="굴림"/>
            </a:endParaRPr>
          </a:p>
        </p:txBody>
      </p:sp>
      <p:sp>
        <p:nvSpPr>
          <p:cNvPr id="403460" name="Rectangle 2"/>
          <p:cNvSpPr>
            <a:spLocks noGrp="1" noRot="1" noChangeAspect="1" noChangeArrowheads="1" noTextEdit="1"/>
          </p:cNvSpPr>
          <p:nvPr>
            <p:ph type="sldImg"/>
          </p:nvPr>
        </p:nvSpPr>
        <p:spPr>
          <a:xfrm>
            <a:off x="2027238" y="695325"/>
            <a:ext cx="4635500" cy="3476625"/>
          </a:xfrm>
          <a:ln/>
        </p:spPr>
      </p:sp>
      <p:sp>
        <p:nvSpPr>
          <p:cNvPr id="40346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사용자정의그룹 정의</a:t>
            </a:r>
          </a:p>
          <a:p>
            <a:pPr lvl="1">
              <a:defRPr/>
            </a:pPr>
            <a:r>
              <a:rPr lang="ko-KR" altLang="en-US"/>
              <a:t>사용자정의그룹 정의 영역은 정의된 사용자정의그룹에 대한 사용자정의그룹 구성요소를 나타낸다.</a:t>
            </a:r>
          </a:p>
          <a:p>
            <a:pPr lvl="2">
              <a:defRPr/>
            </a:pPr>
            <a:r>
              <a:rPr lang="ko-KR" altLang="en-US"/>
              <a:t>이 섹션 내에서는 사용자정의그룹 구성요소 머리말을 볼 수 있으며 또한 사용되는 관련 제한들을 볼 수 있다. 여기서 사용자는 다음 윈도우창을 액세스할 수 있다. </a:t>
            </a:r>
            <a:r>
              <a:rPr lang="en-US" altLang="ko-KR"/>
              <a:t>:</a:t>
            </a:r>
          </a:p>
          <a:p>
            <a:pPr lvl="3">
              <a:defRPr/>
            </a:pPr>
            <a:r>
              <a:rPr lang="ko-KR" altLang="en-US"/>
              <a:t>사용자정의그룹 구성요소 머릿말</a:t>
            </a:r>
          </a:p>
          <a:p>
            <a:pPr lvl="3">
              <a:defRPr/>
            </a:pPr>
            <a:r>
              <a:rPr lang="ko-KR" altLang="en-US"/>
              <a:t>제한 추가</a:t>
            </a:r>
          </a:p>
          <a:p>
            <a:pPr lvl="2">
              <a:defRPr/>
            </a:pPr>
            <a:endParaRPr lang="en-US" altLang="ko-KR"/>
          </a:p>
          <a:p>
            <a:pPr lvl="2">
              <a:defRPr/>
            </a:pPr>
            <a:r>
              <a:rPr lang="ko-KR" altLang="en-US"/>
              <a:t>사용자는 개체 브라우즈 창으로부터 직접 개체를 </a:t>
            </a:r>
            <a:r>
              <a:rPr lang="en-US" altLang="ko-KR"/>
              <a:t>drag and drop </a:t>
            </a:r>
            <a:r>
              <a:rPr lang="ko-KR" altLang="en-US"/>
              <a:t>할 수 있으며 </a:t>
            </a:r>
            <a:r>
              <a:rPr lang="en-US" altLang="ko-KR"/>
              <a:t>Dragged</a:t>
            </a:r>
            <a:r>
              <a:rPr lang="ko-KR" altLang="en-US"/>
              <a:t>된 개체로부터 바로 아래의 창을 이용할 수 있다. </a:t>
            </a:r>
            <a:r>
              <a:rPr lang="en-US" altLang="ko-KR"/>
              <a:t>:</a:t>
            </a:r>
          </a:p>
          <a:p>
            <a:pPr lvl="3">
              <a:defRPr/>
            </a:pPr>
            <a:r>
              <a:rPr lang="ko-KR" altLang="en-US"/>
              <a:t>어트리뷰트 제한</a:t>
            </a:r>
          </a:p>
          <a:p>
            <a:pPr lvl="3">
              <a:defRPr/>
            </a:pPr>
            <a:r>
              <a:rPr lang="ko-KR" altLang="en-US"/>
              <a:t>메트릭 제한</a:t>
            </a:r>
          </a:p>
          <a:p>
            <a:pPr lvl="3">
              <a:defRPr/>
            </a:pPr>
            <a:r>
              <a:rPr lang="ko-KR" altLang="en-US"/>
              <a:t>필터 제한</a:t>
            </a:r>
          </a:p>
          <a:p>
            <a:pPr lvl="3">
              <a:defRPr/>
            </a:pPr>
            <a:r>
              <a:rPr lang="ko-KR" altLang="en-US"/>
              <a:t>사용자정의그룹 밴딩 제한</a:t>
            </a:r>
          </a:p>
        </p:txBody>
      </p:sp>
    </p:spTree>
    <p:extLst>
      <p:ext uri="{BB962C8B-B14F-4D97-AF65-F5344CB8AC3E}">
        <p14:creationId xmlns:p14="http://schemas.microsoft.com/office/powerpoint/2010/main" val="333949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0448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8.</a:t>
            </a:r>
            <a:r>
              <a:rPr lang="ko-KR" altLang="en-US" b="0">
                <a:latin typeface="Times New Roman"/>
                <a:ea typeface="굴림"/>
              </a:rPr>
              <a:t>사용자정의그룹 - </a:t>
            </a:r>
            <a:fld id="{6CB6BF54-E334-4451-89D9-59B9B52695B7}" type="slidenum">
              <a:rPr lang="en-US" altLang="en-US" b="0">
                <a:latin typeface="Times New Roman"/>
                <a:ea typeface="굴림"/>
              </a:rPr>
              <a:pPr lvl="0">
                <a:defRPr/>
              </a:pPr>
              <a:t>103</a:t>
            </a:fld>
            <a:endParaRPr lang="en-US" altLang="en-US" b="0">
              <a:latin typeface="Times New Roman"/>
              <a:ea typeface="굴림"/>
            </a:endParaRPr>
          </a:p>
        </p:txBody>
      </p:sp>
      <p:sp>
        <p:nvSpPr>
          <p:cNvPr id="404484" name="Rectangle 2"/>
          <p:cNvSpPr>
            <a:spLocks noGrp="1" noRot="1" noChangeAspect="1" noChangeArrowheads="1" noTextEdit="1"/>
          </p:cNvSpPr>
          <p:nvPr>
            <p:ph type="sldImg"/>
          </p:nvPr>
        </p:nvSpPr>
        <p:spPr>
          <a:xfrm>
            <a:off x="2027238" y="695325"/>
            <a:ext cx="4635500" cy="3476625"/>
          </a:xfrm>
          <a:ln/>
        </p:spPr>
      </p:sp>
      <p:sp>
        <p:nvSpPr>
          <p:cNvPr id="40448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사용자정의그룹 밴드 편집창</a:t>
            </a:r>
          </a:p>
          <a:p>
            <a:pPr lvl="0">
              <a:defRPr/>
            </a:pPr>
            <a:endParaRPr lang="ko-KR" altLang="en-US">
              <a:latin typeface="Arial"/>
            </a:endParaRPr>
          </a:p>
          <a:p>
            <a:pPr lvl="0">
              <a:defRPr/>
            </a:pPr>
            <a:r>
              <a:rPr lang="ko-KR" altLang="en-US" sz="1000">
                <a:latin typeface="Arial"/>
              </a:rPr>
              <a:t> 1.메트릭 선택 : 밴딩의 기준이 되는 메트릭을 선택한다.</a:t>
            </a:r>
          </a:p>
          <a:p>
            <a:pPr lvl="0">
              <a:defRPr/>
            </a:pPr>
            <a:r>
              <a:rPr lang="ko-KR" altLang="en-US" sz="1000">
                <a:latin typeface="Arial"/>
              </a:rPr>
              <a:t> 2.밴드 : 값/순위/퍼센트  중 하나를 선택한다.</a:t>
            </a:r>
          </a:p>
          <a:p>
            <a:pPr lvl="0">
              <a:defRPr/>
            </a:pPr>
            <a:r>
              <a:rPr lang="ko-KR" altLang="en-US" sz="1000">
                <a:latin typeface="Arial"/>
              </a:rPr>
              <a:t> 3.밴드 유형 : 밴드 크기 / 밴드 개수 / 밴드 포인트  중 하나를 선택한다.</a:t>
            </a:r>
          </a:p>
          <a:p>
            <a:pPr lvl="0">
              <a:defRPr/>
            </a:pPr>
            <a:r>
              <a:rPr lang="ko-KR" altLang="en-US" sz="1000">
                <a:latin typeface="Arial"/>
              </a:rPr>
              <a:t> 4.밴드 포인트를 선택했을 때 포인트 값을 입력,  밴드 크기나 개수의 경우는 시작 값과 종료 값, 단계크기,개수 등을 입력한다. </a:t>
            </a:r>
          </a:p>
          <a:p>
            <a:pPr lvl="0">
              <a:defRPr/>
            </a:pPr>
            <a:endParaRPr lang="ko-KR" altLang="en-US" sz="1000">
              <a:latin typeface="Arial"/>
            </a:endParaRPr>
          </a:p>
          <a:p>
            <a:pPr lvl="0">
              <a:defRPr/>
            </a:pPr>
            <a:r>
              <a:rPr lang="ko-KR" altLang="en-US" sz="1000">
                <a:latin typeface="Arial"/>
              </a:rPr>
              <a:t> </a:t>
            </a:r>
            <a:r>
              <a:rPr lang="ko-KR" altLang="en-US" sz="1000">
                <a:latin typeface="Arial"/>
                <a:sym typeface="Wingdings"/>
              </a:rPr>
              <a:t> 메트릭 선택 시에 레벨 값을 설정해야 함에 주의하여야 한다. </a:t>
            </a:r>
          </a:p>
          <a:p>
            <a:pPr lvl="0">
              <a:defRPr/>
            </a:pPr>
            <a:r>
              <a:rPr lang="ko-KR" altLang="en-US" sz="1000">
                <a:latin typeface="Arial"/>
                <a:sym typeface="Wingdings"/>
              </a:rPr>
              <a:t>     여기서의 레벨 개념은 관계 필터링, 메트릭 제약 등에서 나오는 레벨과 같은 개념이다.</a:t>
            </a:r>
            <a:endParaRPr lang="en-US" altLang="ko-KR" sz="1000">
              <a:latin typeface="Arial"/>
            </a:endParaRPr>
          </a:p>
        </p:txBody>
      </p:sp>
    </p:spTree>
    <p:extLst>
      <p:ext uri="{BB962C8B-B14F-4D97-AF65-F5344CB8AC3E}">
        <p14:creationId xmlns:p14="http://schemas.microsoft.com/office/powerpoint/2010/main" val="14644303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0550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8.</a:t>
            </a:r>
            <a:r>
              <a:rPr lang="ko-KR" altLang="en-US" b="0">
                <a:latin typeface="Times New Roman"/>
                <a:ea typeface="굴림"/>
              </a:rPr>
              <a:t>사용자정의그룹 - </a:t>
            </a:r>
            <a:fld id="{340F3B66-5E87-471A-9D03-AF179F56BF68}" type="slidenum">
              <a:rPr lang="en-US" altLang="en-US" b="0">
                <a:latin typeface="Times New Roman"/>
                <a:ea typeface="굴림"/>
              </a:rPr>
              <a:pPr lvl="0">
                <a:defRPr/>
              </a:pPr>
              <a:t>104</a:t>
            </a:fld>
            <a:endParaRPr lang="en-US" altLang="en-US" b="0">
              <a:latin typeface="Times New Roman"/>
              <a:ea typeface="굴림"/>
            </a:endParaRPr>
          </a:p>
        </p:txBody>
      </p:sp>
      <p:sp>
        <p:nvSpPr>
          <p:cNvPr id="405508" name="Rectangle 2"/>
          <p:cNvSpPr>
            <a:spLocks noGrp="1" noRot="1" noChangeAspect="1" noChangeArrowheads="1" noTextEdit="1"/>
          </p:cNvSpPr>
          <p:nvPr>
            <p:ph type="sldImg"/>
          </p:nvPr>
        </p:nvSpPr>
        <p:spPr>
          <a:xfrm>
            <a:off x="2027238" y="695325"/>
            <a:ext cx="4635500" cy="3476625"/>
          </a:xfrm>
          <a:ln/>
        </p:spPr>
      </p:sp>
      <p:sp>
        <p:nvSpPr>
          <p:cNvPr id="40550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사용자정의그룹 밴드</a:t>
            </a:r>
          </a:p>
        </p:txBody>
      </p:sp>
    </p:spTree>
    <p:extLst>
      <p:ext uri="{BB962C8B-B14F-4D97-AF65-F5344CB8AC3E}">
        <p14:creationId xmlns:p14="http://schemas.microsoft.com/office/powerpoint/2010/main" val="2208602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105</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9062341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2598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11.</a:t>
            </a:r>
            <a:r>
              <a:rPr lang="ko-KR" altLang="en-US" b="0">
                <a:latin typeface="Times New Roman"/>
                <a:ea typeface="굴림"/>
              </a:rPr>
              <a:t>드릴맵 편집기 - </a:t>
            </a:r>
            <a:fld id="{24EE5D1B-5F8C-46D5-8BB5-7E37F065AF9A}" type="slidenum">
              <a:rPr lang="en-US" altLang="en-US" b="0">
                <a:latin typeface="Times New Roman"/>
                <a:ea typeface="굴림"/>
              </a:rPr>
              <a:pPr lvl="0">
                <a:defRPr/>
              </a:pPr>
              <a:t>106</a:t>
            </a:fld>
            <a:endParaRPr lang="en-US" altLang="en-US" b="0">
              <a:latin typeface="Times New Roman"/>
              <a:ea typeface="굴림"/>
            </a:endParaRPr>
          </a:p>
        </p:txBody>
      </p:sp>
      <p:sp>
        <p:nvSpPr>
          <p:cNvPr id="425988" name="Rectangle 2"/>
          <p:cNvSpPr>
            <a:spLocks noGrp="1" noRot="1" noChangeAspect="1" noChangeArrowheads="1" noTextEdit="1"/>
          </p:cNvSpPr>
          <p:nvPr>
            <p:ph type="sldImg"/>
          </p:nvPr>
        </p:nvSpPr>
        <p:spPr>
          <a:xfrm>
            <a:off x="2027238" y="695325"/>
            <a:ext cx="4635500" cy="3476625"/>
          </a:xfrm>
          <a:ln/>
        </p:spPr>
      </p:sp>
      <p:sp>
        <p:nvSpPr>
          <p:cNvPr id="42598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2565031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2701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11.</a:t>
            </a:r>
            <a:r>
              <a:rPr lang="ko-KR" altLang="en-US" b="0">
                <a:latin typeface="Times New Roman"/>
                <a:ea typeface="굴림"/>
              </a:rPr>
              <a:t>드릴맵 편집기 - </a:t>
            </a:r>
            <a:fld id="{C5849863-8E23-4452-B093-DB5635E43263}" type="slidenum">
              <a:rPr lang="en-US" altLang="en-US" b="0">
                <a:latin typeface="Times New Roman"/>
                <a:ea typeface="굴림"/>
              </a:rPr>
              <a:pPr lvl="0">
                <a:defRPr/>
              </a:pPr>
              <a:t>107</a:t>
            </a:fld>
            <a:endParaRPr lang="en-US" altLang="en-US" b="0">
              <a:latin typeface="Times New Roman"/>
              <a:ea typeface="굴림"/>
            </a:endParaRPr>
          </a:p>
        </p:txBody>
      </p:sp>
      <p:sp>
        <p:nvSpPr>
          <p:cNvPr id="427012" name="Rectangle 2"/>
          <p:cNvSpPr>
            <a:spLocks noGrp="1" noRot="1" noChangeAspect="1" noChangeArrowheads="1" noTextEdit="1"/>
          </p:cNvSpPr>
          <p:nvPr>
            <p:ph type="sldImg"/>
          </p:nvPr>
        </p:nvSpPr>
        <p:spPr>
          <a:xfrm>
            <a:off x="2027238" y="695325"/>
            <a:ext cx="4635500" cy="3476625"/>
          </a:xfrm>
          <a:ln/>
        </p:spPr>
      </p:sp>
      <p:sp>
        <p:nvSpPr>
          <p:cNvPr id="42701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0547635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2803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11.</a:t>
            </a:r>
            <a:r>
              <a:rPr lang="ko-KR" altLang="en-US" b="0">
                <a:latin typeface="Times New Roman"/>
                <a:ea typeface="굴림"/>
              </a:rPr>
              <a:t>드릴맵 편집기 - </a:t>
            </a:r>
            <a:fld id="{60D17BA4-6AF6-48E8-8803-29542A742748}" type="slidenum">
              <a:rPr lang="en-US" altLang="en-US" b="0">
                <a:latin typeface="Times New Roman"/>
                <a:ea typeface="굴림"/>
              </a:rPr>
              <a:pPr lvl="0">
                <a:defRPr/>
              </a:pPr>
              <a:t>108</a:t>
            </a:fld>
            <a:endParaRPr lang="en-US" altLang="en-US" b="0">
              <a:latin typeface="Times New Roman"/>
              <a:ea typeface="굴림"/>
            </a:endParaRPr>
          </a:p>
        </p:txBody>
      </p:sp>
      <p:sp>
        <p:nvSpPr>
          <p:cNvPr id="428036" name="Rectangle 2"/>
          <p:cNvSpPr>
            <a:spLocks noGrp="1" noRot="1" noChangeAspect="1" noChangeArrowheads="1" noTextEdit="1"/>
          </p:cNvSpPr>
          <p:nvPr>
            <p:ph type="sldImg"/>
          </p:nvPr>
        </p:nvSpPr>
        <p:spPr>
          <a:xfrm>
            <a:off x="2027238" y="695325"/>
            <a:ext cx="4635500" cy="3476625"/>
          </a:xfrm>
          <a:ln/>
        </p:spPr>
      </p:sp>
      <p:sp>
        <p:nvSpPr>
          <p:cNvPr id="42803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드릴맵 편집기란?</a:t>
            </a:r>
          </a:p>
          <a:p>
            <a:pPr lvl="1">
              <a:defRPr/>
            </a:pPr>
            <a:r>
              <a:rPr lang="en-US" altLang="ko-KR"/>
              <a:t>MicroStrategy Drill Map Editor allows you to create fully customized drill paths to simplify navigation through data and control the drill paths available to users. This ability is also known as investigative workflow. Drilling allows you to look at specific data at levels other than that of the originally displayed grid or graph.  </a:t>
            </a:r>
          </a:p>
          <a:p>
            <a:pPr lvl="1">
              <a:defRPr/>
            </a:pPr>
            <a:endParaRPr lang="en-US" altLang="ko-KR"/>
          </a:p>
          <a:p>
            <a:pPr lvl="1">
              <a:defRPr/>
            </a:pPr>
            <a:r>
              <a:rPr lang="en-US" altLang="ko-KR"/>
              <a:t>For example, you create a drill map composed of several custom drill paths, then you associated the drill map with an attribute. Whenever a user drills on that attribute in a report, the Drill dialog displays only the custom drill paths that you set up. </a:t>
            </a:r>
          </a:p>
        </p:txBody>
      </p:sp>
    </p:spTree>
    <p:extLst>
      <p:ext uri="{BB962C8B-B14F-4D97-AF65-F5344CB8AC3E}">
        <p14:creationId xmlns:p14="http://schemas.microsoft.com/office/powerpoint/2010/main" val="35558537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2905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11.</a:t>
            </a:r>
            <a:r>
              <a:rPr lang="ko-KR" altLang="en-US" b="0">
                <a:latin typeface="Times New Roman"/>
                <a:ea typeface="굴림"/>
              </a:rPr>
              <a:t>드릴맵 편집기 - </a:t>
            </a:r>
            <a:fld id="{728CD2AF-5BA5-484C-8E54-2ED96C7EA915}" type="slidenum">
              <a:rPr lang="en-US" altLang="en-US" b="0">
                <a:latin typeface="Times New Roman"/>
                <a:ea typeface="굴림"/>
              </a:rPr>
              <a:pPr lvl="0">
                <a:defRPr/>
              </a:pPr>
              <a:t>109</a:t>
            </a:fld>
            <a:endParaRPr lang="en-US" altLang="en-US" b="0">
              <a:latin typeface="Times New Roman"/>
              <a:ea typeface="굴림"/>
            </a:endParaRPr>
          </a:p>
        </p:txBody>
      </p:sp>
      <p:sp>
        <p:nvSpPr>
          <p:cNvPr id="429060" name="Rectangle 2"/>
          <p:cNvSpPr>
            <a:spLocks noGrp="1" noRot="1" noChangeAspect="1" noChangeArrowheads="1" noTextEdit="1"/>
          </p:cNvSpPr>
          <p:nvPr>
            <p:ph type="sldImg"/>
          </p:nvPr>
        </p:nvSpPr>
        <p:spPr>
          <a:xfrm>
            <a:off x="2027238" y="695325"/>
            <a:ext cx="4635500" cy="3476625"/>
          </a:xfrm>
          <a:ln/>
        </p:spPr>
      </p:sp>
      <p:sp>
        <p:nvSpPr>
          <p:cNvPr id="429061" name="Rectangle 3"/>
          <p:cNvSpPr>
            <a:spLocks noGrp="1" noChangeArrowheads="1"/>
          </p:cNvSpPr>
          <p:nvPr>
            <p:ph type="body" idx="1"/>
          </p:nvPr>
        </p:nvSpPr>
        <p:spPr>
          <a:xfrm>
            <a:off x="1708150" y="4403725"/>
            <a:ext cx="5121275" cy="4249738"/>
          </a:xfrm>
          <a:noFill/>
          <a:ln/>
        </p:spPr>
        <p:txBody>
          <a:bodyPr lIns="92885" tIns="46442" rIns="92885" bIns="46442"/>
          <a:lstStyle/>
          <a:p>
            <a:pPr>
              <a:lnSpc>
                <a:spcPct val="80000"/>
              </a:lnSpc>
              <a:defRPr/>
            </a:pPr>
            <a:r>
              <a:rPr lang="en-US" altLang="ko-KR" sz="1000">
                <a:latin typeface="Arial"/>
              </a:rPr>
              <a:t>Drill maps enable you to completely control and customize all the different drilling actions for different objects at many levels: </a:t>
            </a:r>
          </a:p>
          <a:p>
            <a:pPr>
              <a:lnSpc>
                <a:spcPct val="80000"/>
              </a:lnSpc>
              <a:defRPr/>
            </a:pPr>
            <a:r>
              <a:rPr lang="en-US" altLang="ko-KR" sz="1000">
                <a:latin typeface="Arial"/>
              </a:rPr>
              <a:t>Project level: A drill map can be associated to a project and is then used by default in all of the reports in that project. </a:t>
            </a:r>
          </a:p>
          <a:p>
            <a:pPr>
              <a:lnSpc>
                <a:spcPct val="80000"/>
              </a:lnSpc>
              <a:defRPr/>
            </a:pPr>
            <a:r>
              <a:rPr lang="en-US" altLang="ko-KR" sz="1000">
                <a:latin typeface="Arial"/>
              </a:rPr>
              <a:t>Report/template level: A drill map can be associated to an individual report or template, overriding the default project drill map for all drilling actions on that report or template. </a:t>
            </a:r>
          </a:p>
          <a:p>
            <a:pPr>
              <a:lnSpc>
                <a:spcPct val="80000"/>
              </a:lnSpc>
              <a:defRPr/>
            </a:pPr>
            <a:r>
              <a:rPr lang="en-US" altLang="ko-KR" sz="1000">
                <a:latin typeface="Arial"/>
              </a:rPr>
              <a:t>Template unit level: A drill map can be associated with individual objects such as attributes, consolidations, custom groups, and the metric template unit (that is, the set of metrics in a report) in a report or template. It is used only when the drilling action is generated from that object. The object</a:t>
            </a:r>
            <a:r>
              <a:rPr lang="ko-KR" altLang="en-US" sz="1000">
                <a:latin typeface="Arial"/>
              </a:rPr>
              <a:t>뭩 </a:t>
            </a:r>
            <a:r>
              <a:rPr lang="en-US" altLang="ko-KR" sz="1000">
                <a:latin typeface="Arial"/>
              </a:rPr>
              <a:t>default drill map is used in all other cases. </a:t>
            </a:r>
          </a:p>
          <a:p>
            <a:pPr>
              <a:lnSpc>
                <a:spcPct val="80000"/>
              </a:lnSpc>
              <a:defRPr/>
            </a:pPr>
            <a:r>
              <a:rPr lang="en-US" altLang="ko-KR" sz="1000">
                <a:latin typeface="Arial"/>
              </a:rPr>
              <a:t>Object level: A drill map can be associated with individual objects such as attributes, consolidations, and custom groups so that whenever the object is used in a report or template, the customized drill map is used instead of the default project one. </a:t>
            </a:r>
          </a:p>
          <a:p>
            <a:pPr>
              <a:lnSpc>
                <a:spcPct val="80000"/>
              </a:lnSpc>
              <a:defRPr/>
            </a:pPr>
            <a:r>
              <a:rPr lang="en-US" altLang="ko-KR" sz="1000">
                <a:latin typeface="Arial"/>
              </a:rPr>
              <a:t>Once a drill map has been created with the Drill Map Editor, you can associate it with multiple objects at different levels. </a:t>
            </a:r>
          </a:p>
          <a:p>
            <a:pPr>
              <a:lnSpc>
                <a:spcPct val="90000"/>
              </a:lnSpc>
              <a:defRPr/>
            </a:pPr>
            <a:r>
              <a:rPr lang="en-US" altLang="ko-KR" sz="1000">
                <a:latin typeface="Arial"/>
              </a:rPr>
              <a:t>Two types of conflict can occur when you try to associate objects to a drill map. The selected object may already be associated with a drill map, or the selected report may contain a link to a template. In the first case, you can choose whether to proceed with the association or replace the old association with the new drill map. If you replace it, the old association will be lost. </a:t>
            </a:r>
          </a:p>
          <a:p>
            <a:pPr>
              <a:lnSpc>
                <a:spcPct val="90000"/>
              </a:lnSpc>
              <a:defRPr/>
            </a:pPr>
            <a:r>
              <a:rPr lang="en-US" altLang="ko-KR" sz="1000">
                <a:latin typeface="Arial"/>
              </a:rPr>
              <a:t>A report linked to a template cannot be associated directly to a drill map. Your options are to cancel the association or continue with the direct association. If you choose to continue, all of the reports that reference the template are modified. Before selecting this option, ensure that this does not affect your reports. </a:t>
            </a:r>
            <a:endParaRPr lang="ko-KR" altLang="en-US" sz="1000">
              <a:latin typeface="Arial"/>
            </a:endParaRPr>
          </a:p>
        </p:txBody>
      </p:sp>
    </p:spTree>
    <p:extLst>
      <p:ext uri="{BB962C8B-B14F-4D97-AF65-F5344CB8AC3E}">
        <p14:creationId xmlns:p14="http://schemas.microsoft.com/office/powerpoint/2010/main" val="7864328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3008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11.</a:t>
            </a:r>
            <a:r>
              <a:rPr lang="ko-KR" altLang="en-US" b="0">
                <a:latin typeface="Times New Roman"/>
                <a:ea typeface="굴림"/>
              </a:rPr>
              <a:t>드릴맵 편집기 - </a:t>
            </a:r>
            <a:fld id="{B4510BE3-7C0A-4353-A1B8-5CDC3C5E76B1}" type="slidenum">
              <a:rPr lang="en-US" altLang="en-US" b="0">
                <a:latin typeface="Times New Roman"/>
                <a:ea typeface="굴림"/>
              </a:rPr>
              <a:pPr lvl="0">
                <a:defRPr/>
              </a:pPr>
              <a:t>110</a:t>
            </a:fld>
            <a:endParaRPr lang="en-US" altLang="en-US" b="0">
              <a:latin typeface="Times New Roman"/>
              <a:ea typeface="굴림"/>
            </a:endParaRPr>
          </a:p>
        </p:txBody>
      </p:sp>
      <p:sp>
        <p:nvSpPr>
          <p:cNvPr id="430084" name="Rectangle 2"/>
          <p:cNvSpPr>
            <a:spLocks noGrp="1" noRot="1" noChangeAspect="1" noChangeArrowheads="1" noTextEdit="1"/>
          </p:cNvSpPr>
          <p:nvPr>
            <p:ph type="sldImg"/>
          </p:nvPr>
        </p:nvSpPr>
        <p:spPr>
          <a:xfrm>
            <a:off x="2027238" y="695325"/>
            <a:ext cx="4635500" cy="3476625"/>
          </a:xfrm>
          <a:ln/>
        </p:spPr>
      </p:sp>
      <p:sp>
        <p:nvSpPr>
          <p:cNvPr id="430085" name="Rectangle 3"/>
          <p:cNvSpPr>
            <a:spLocks noGrp="1" noChangeArrowheads="1"/>
          </p:cNvSpPr>
          <p:nvPr>
            <p:ph type="body" idx="1"/>
          </p:nvPr>
        </p:nvSpPr>
        <p:spPr>
          <a:xfrm>
            <a:off x="1708150" y="4403725"/>
            <a:ext cx="5121275" cy="4249738"/>
          </a:xfrm>
          <a:noFill/>
          <a:ln/>
        </p:spPr>
        <p:txBody>
          <a:bodyPr lIns="92885" tIns="46442" rIns="92885" bIns="46442"/>
          <a:lstStyle/>
          <a:p>
            <a:pPr lvl="1">
              <a:defRPr/>
            </a:pPr>
            <a:endParaRPr lang="ko-KR" altLang="en-US" b="1" i="0"/>
          </a:p>
        </p:txBody>
      </p:sp>
    </p:spTree>
    <p:extLst>
      <p:ext uri="{BB962C8B-B14F-4D97-AF65-F5344CB8AC3E}">
        <p14:creationId xmlns:p14="http://schemas.microsoft.com/office/powerpoint/2010/main" val="3810449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099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팩트 - </a:t>
            </a:r>
            <a:fld id="{E5F03F82-C86F-4322-B17E-F58D76FE1DCE}" type="slidenum">
              <a:rPr lang="en-US" altLang="en-US" b="0">
                <a:latin typeface="Times New Roman"/>
                <a:ea typeface="굴림"/>
              </a:rPr>
              <a:pPr lvl="0">
                <a:defRPr/>
              </a:pPr>
              <a:t>12</a:t>
            </a:fld>
            <a:endParaRPr lang="en-US" altLang="en-US" b="0">
              <a:latin typeface="Times New Roman"/>
              <a:ea typeface="굴림"/>
            </a:endParaRPr>
          </a:p>
        </p:txBody>
      </p:sp>
      <p:sp>
        <p:nvSpPr>
          <p:cNvPr id="509956" name="Rectangle 2"/>
          <p:cNvSpPr>
            <a:spLocks noGrp="1" noRot="1" noChangeAspect="1" noChangeArrowheads="1" noTextEdit="1"/>
          </p:cNvSpPr>
          <p:nvPr>
            <p:ph type="sldImg"/>
          </p:nvPr>
        </p:nvSpPr>
        <p:spPr>
          <a:xfrm>
            <a:off x="2027238" y="695325"/>
            <a:ext cx="4635500" cy="3476625"/>
          </a:xfrm>
          <a:ln/>
        </p:spPr>
      </p:sp>
      <p:sp>
        <p:nvSpPr>
          <p:cNvPr id="50995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a:latin typeface="Arial"/>
              </a:rPr>
              <a:t>Fact Expression</a:t>
            </a:r>
          </a:p>
          <a:p>
            <a:pPr lvl="1">
              <a:defRPr/>
            </a:pPr>
            <a:r>
              <a:rPr lang="ko-KR" altLang="en-US"/>
              <a:t>팩트 정의는 1개이상의 표현식을 가질 수 있다. 각 팩트 표현식은 1개이상의 팩트 테이블과 연관될 수 있다.</a:t>
            </a:r>
          </a:p>
          <a:p>
            <a:pPr lvl="1">
              <a:defRPr/>
            </a:pPr>
            <a:endParaRPr lang="en-US" altLang="ko-KR"/>
          </a:p>
          <a:p>
            <a:pPr lvl="2">
              <a:defRPr/>
            </a:pPr>
            <a:r>
              <a:rPr lang="ko-KR" altLang="en-US">
                <a:sym typeface="Symbol"/>
              </a:rPr>
              <a:t>위의 예제에서는 </a:t>
            </a:r>
            <a:r>
              <a:rPr lang="en-US" altLang="ko-KR">
                <a:sym typeface="Symbol"/>
              </a:rPr>
              <a:t>Dollar Sales</a:t>
            </a:r>
            <a:r>
              <a:rPr lang="ko-KR" altLang="en-US">
                <a:sym typeface="Symbol"/>
              </a:rPr>
              <a:t>는 </a:t>
            </a:r>
            <a:r>
              <a:rPr lang="en-US" altLang="ko-KR">
                <a:sym typeface="Symbol"/>
              </a:rPr>
              <a:t>ORDER_DETAIL </a:t>
            </a:r>
            <a:r>
              <a:rPr lang="ko-KR" altLang="en-US">
                <a:sym typeface="Symbol"/>
              </a:rPr>
              <a:t>테이블과 연관될 때는 </a:t>
            </a:r>
            <a:r>
              <a:rPr lang="en-US" altLang="ko-KR">
                <a:sym typeface="Symbol"/>
              </a:rPr>
              <a:t>TOT_DOLLAR_SALES</a:t>
            </a:r>
            <a:r>
              <a:rPr lang="ko-KR" altLang="en-US">
                <a:sym typeface="Symbol"/>
              </a:rPr>
              <a:t>으로 정의되고 </a:t>
            </a:r>
            <a:r>
              <a:rPr lang="en-US" altLang="ko-KR">
                <a:sym typeface="Symbol"/>
              </a:rPr>
              <a:t>YR_CATEGORY_SLS</a:t>
            </a:r>
            <a:r>
              <a:rPr lang="ko-KR" altLang="en-US">
                <a:sym typeface="Symbol"/>
              </a:rPr>
              <a:t>테이블과  관련될 때는 </a:t>
            </a:r>
            <a:r>
              <a:rPr lang="en-US" altLang="ko-KR">
                <a:sym typeface="Symbol"/>
              </a:rPr>
              <a:t>(</a:t>
            </a:r>
            <a:r>
              <a:rPr lang="en-US" altLang="ko-KR">
                <a:solidFill>
                  <a:srgbClr val="080000"/>
                </a:solidFill>
              </a:rPr>
              <a:t>[QTY_SOLD] * ([UNIT_PRICE] - DISCOUNT))</a:t>
            </a:r>
            <a:r>
              <a:rPr lang="ko-KR" altLang="en-US">
                <a:solidFill>
                  <a:srgbClr val="080000"/>
                </a:solidFill>
              </a:rPr>
              <a:t>으로 정의된다.</a:t>
            </a:r>
          </a:p>
          <a:p>
            <a:pPr lvl="2">
              <a:defRPr/>
            </a:pPr>
            <a:endParaRPr lang="en-US" altLang="ko-KR" b="1"/>
          </a:p>
          <a:p>
            <a:pPr lvl="1">
              <a:defRPr/>
            </a:pPr>
            <a:r>
              <a:rPr lang="en-US" altLang="ko-KR" b="1" i="0"/>
              <a:t>Heterogeneous Fact Column Names</a:t>
            </a:r>
          </a:p>
          <a:p>
            <a:pPr lvl="2">
              <a:defRPr/>
            </a:pPr>
            <a:r>
              <a:rPr lang="en-US" altLang="ko-KR"/>
              <a:t>MicroStrategy 7</a:t>
            </a:r>
            <a:r>
              <a:rPr lang="ko-KR" altLang="en-US"/>
              <a:t>은 1개의 팩트 정의에 여러 개의 팩트 표현을 허용하므로 몇몇 다른 표현들은 데이타웨어하우스에 있는 물리적으로 다른 팩트 칼럼을 이용해서 같은 팩트를 정의할 수 있다.</a:t>
            </a:r>
            <a:r>
              <a:rPr lang="en-US" altLang="ko-KR"/>
              <a:t> </a:t>
            </a:r>
            <a:r>
              <a:rPr lang="ko-KR" altLang="en-US"/>
              <a:t>이 특징은 </a:t>
            </a:r>
            <a:r>
              <a:rPr lang="en-US" altLang="ko-KR"/>
              <a:t> “Heterogeneous Fact Column Names”</a:t>
            </a:r>
            <a:r>
              <a:rPr lang="ko-KR" altLang="en-US"/>
              <a:t>으로 언급된다. </a:t>
            </a:r>
          </a:p>
          <a:p>
            <a:pPr lvl="2">
              <a:defRPr/>
            </a:pPr>
            <a:endParaRPr lang="en-US" altLang="ko-KR"/>
          </a:p>
          <a:p>
            <a:pPr lvl="1">
              <a:defRPr/>
            </a:pPr>
            <a:r>
              <a:rPr lang="en-US" altLang="ko-KR"/>
              <a:t>Question: can you have a single fact expression using columns from two or more tables?</a:t>
            </a:r>
          </a:p>
          <a:p>
            <a:pPr lvl="0">
              <a:defRPr/>
            </a:pPr>
            <a:r>
              <a:rPr lang="en-US" altLang="ko-KR">
                <a:latin typeface="Times New Roman"/>
              </a:rPr>
              <a:t> </a:t>
            </a:r>
          </a:p>
        </p:txBody>
      </p:sp>
    </p:spTree>
    <p:extLst>
      <p:ext uri="{BB962C8B-B14F-4D97-AF65-F5344CB8AC3E}">
        <p14:creationId xmlns:p14="http://schemas.microsoft.com/office/powerpoint/2010/main" val="18436080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3110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11.</a:t>
            </a:r>
            <a:r>
              <a:rPr lang="ko-KR" altLang="en-US" b="0">
                <a:latin typeface="Times New Roman"/>
                <a:ea typeface="굴림"/>
              </a:rPr>
              <a:t>드릴맵 편집기 - </a:t>
            </a:r>
            <a:fld id="{400F344C-BE3D-4312-B812-93FC1C7C4892}" type="slidenum">
              <a:rPr lang="en-US" altLang="en-US" b="0">
                <a:latin typeface="Times New Roman"/>
                <a:ea typeface="굴림"/>
              </a:rPr>
              <a:pPr lvl="0">
                <a:defRPr/>
              </a:pPr>
              <a:t>111</a:t>
            </a:fld>
            <a:endParaRPr lang="en-US" altLang="en-US" b="0">
              <a:latin typeface="Times New Roman"/>
              <a:ea typeface="굴림"/>
            </a:endParaRPr>
          </a:p>
        </p:txBody>
      </p:sp>
      <p:sp>
        <p:nvSpPr>
          <p:cNvPr id="431108" name="Rectangle 2"/>
          <p:cNvSpPr>
            <a:spLocks noGrp="1" noRot="1" noChangeAspect="1" noChangeArrowheads="1" noTextEdit="1"/>
          </p:cNvSpPr>
          <p:nvPr>
            <p:ph type="sldImg"/>
          </p:nvPr>
        </p:nvSpPr>
        <p:spPr>
          <a:xfrm>
            <a:off x="2027238" y="695325"/>
            <a:ext cx="4635500" cy="3476625"/>
          </a:xfrm>
          <a:ln/>
        </p:spPr>
      </p:sp>
      <p:sp>
        <p:nvSpPr>
          <p:cNvPr id="431109" name="Rectangle 3"/>
          <p:cNvSpPr>
            <a:spLocks noGrp="1" noChangeArrowheads="1"/>
          </p:cNvSpPr>
          <p:nvPr>
            <p:ph type="body" idx="1"/>
          </p:nvPr>
        </p:nvSpPr>
        <p:spPr>
          <a:xfrm>
            <a:off x="1708150" y="4403725"/>
            <a:ext cx="5121275" cy="4249738"/>
          </a:xfrm>
          <a:noFill/>
          <a:ln/>
        </p:spPr>
        <p:txBody>
          <a:bodyPr lIns="92885" tIns="46442" rIns="92885" bIns="46442"/>
          <a:lstStyle/>
          <a:p>
            <a:pPr>
              <a:lnSpc>
                <a:spcPct val="80000"/>
              </a:lnSpc>
              <a:defRPr/>
            </a:pPr>
            <a:r>
              <a:rPr lang="en-US" altLang="ko-KR" sz="1000">
                <a:latin typeface="Arial"/>
              </a:rPr>
              <a:t>The Drill Map Editor allows you to define a drill action and associate it to a custom drill path. A drill action consists of three main parameters: </a:t>
            </a:r>
          </a:p>
          <a:p>
            <a:pPr>
              <a:lnSpc>
                <a:spcPct val="80000"/>
              </a:lnSpc>
              <a:defRPr/>
            </a:pPr>
            <a:r>
              <a:rPr lang="en-US" altLang="ko-KR" sz="1000">
                <a:latin typeface="Arial"/>
              </a:rPr>
              <a:t>drill action type </a:t>
            </a:r>
          </a:p>
          <a:p>
            <a:pPr>
              <a:lnSpc>
                <a:spcPct val="80000"/>
              </a:lnSpc>
              <a:defRPr/>
            </a:pPr>
            <a:r>
              <a:rPr lang="en-US" altLang="ko-KR" sz="1000">
                <a:latin typeface="Arial"/>
              </a:rPr>
              <a:t>filtering options, which allows you to apply or ignore the filter for both the original report</a:t>
            </a:r>
            <a:r>
              <a:rPr lang="ko-KR" altLang="en-US" sz="1000">
                <a:latin typeface="Arial"/>
              </a:rPr>
              <a:t>뭩 </a:t>
            </a:r>
            <a:r>
              <a:rPr lang="en-US" altLang="ko-KR" sz="1000">
                <a:latin typeface="Arial"/>
              </a:rPr>
              <a:t>filter and the drilling filter, which is the filter created on the fly by the selections made by the user before drilling </a:t>
            </a:r>
          </a:p>
          <a:p>
            <a:pPr>
              <a:lnSpc>
                <a:spcPct val="80000"/>
              </a:lnSpc>
              <a:defRPr/>
            </a:pPr>
            <a:r>
              <a:rPr lang="en-US" altLang="ko-KR" sz="1000">
                <a:latin typeface="Arial"/>
              </a:rPr>
              <a:t>keep original object setting, which allows you to specify whether the original object appears in the destination template </a:t>
            </a:r>
          </a:p>
          <a:p>
            <a:pPr>
              <a:lnSpc>
                <a:spcPct val="80000"/>
              </a:lnSpc>
              <a:defRPr/>
            </a:pPr>
            <a:r>
              <a:rPr lang="en-US" altLang="ko-KR" sz="1000">
                <a:latin typeface="Arial"/>
              </a:rPr>
              <a:t>Custom drill paths allow you to define the following drilling actions: </a:t>
            </a:r>
          </a:p>
          <a:p>
            <a:pPr>
              <a:lnSpc>
                <a:spcPct val="80000"/>
              </a:lnSpc>
              <a:defRPr/>
            </a:pPr>
            <a:r>
              <a:rPr lang="en-US" altLang="ko-KR" sz="1000">
                <a:latin typeface="Arial"/>
              </a:rPr>
              <a:t>Drill to parent: The destination object, contrary to the name, does not have to be related to the original object. The destination is shown as part of the Drill Up menu. Supported destination objects are attributes, consolidations, and custom groups. </a:t>
            </a:r>
          </a:p>
          <a:p>
            <a:pPr>
              <a:lnSpc>
                <a:spcPct val="80000"/>
              </a:lnSpc>
              <a:defRPr/>
            </a:pPr>
            <a:r>
              <a:rPr lang="en-US" altLang="ko-KR" sz="1000">
                <a:latin typeface="Arial"/>
              </a:rPr>
              <a:t>Drill to child: Again, the destination object does not have be related to the original object. The destination is shown as part of the Drill Down menu. Supported destination objects are attributes, consolidations, and custom groups. </a:t>
            </a:r>
          </a:p>
          <a:p>
            <a:pPr>
              <a:lnSpc>
                <a:spcPct val="80000"/>
              </a:lnSpc>
              <a:defRPr/>
            </a:pPr>
            <a:r>
              <a:rPr lang="en-US" altLang="ko-KR" sz="1000">
                <a:latin typeface="Arial"/>
              </a:rPr>
              <a:t>Drill to unit: The destination object does not have to be related to the original object. The destination is shown as part of the Other Directions menu. Supported destination objects are attributes, consolidations, and custom groups. </a:t>
            </a:r>
          </a:p>
          <a:p>
            <a:pPr>
              <a:lnSpc>
                <a:spcPct val="80000"/>
              </a:lnSpc>
              <a:defRPr/>
            </a:pPr>
            <a:r>
              <a:rPr lang="en-US" altLang="ko-KR" sz="1000">
                <a:latin typeface="Arial"/>
              </a:rPr>
              <a:t>Drill to template: This actually replaces the current report</a:t>
            </a:r>
            <a:r>
              <a:rPr lang="ko-KR" altLang="en-US" sz="1000">
                <a:latin typeface="Arial"/>
              </a:rPr>
              <a:t> </a:t>
            </a:r>
            <a:r>
              <a:rPr lang="en-US" altLang="ko-KR" sz="1000">
                <a:latin typeface="Arial"/>
              </a:rPr>
              <a:t>template with another base on the user</a:t>
            </a:r>
            <a:r>
              <a:rPr lang="ko-KR" altLang="en-US" sz="1000">
                <a:latin typeface="Arial"/>
              </a:rPr>
              <a:t>뭩 </a:t>
            </a:r>
            <a:r>
              <a:rPr lang="en-US" altLang="ko-KR" sz="1000">
                <a:latin typeface="Arial"/>
              </a:rPr>
              <a:t>drilling selection. Through the Drill Map Editor, users browse the project</a:t>
            </a:r>
            <a:r>
              <a:rPr lang="ko-KR" altLang="en-US" sz="1000">
                <a:latin typeface="Arial"/>
              </a:rPr>
              <a:t>뭩 </a:t>
            </a:r>
            <a:r>
              <a:rPr lang="en-US" altLang="ko-KR" sz="1000">
                <a:latin typeface="Arial"/>
              </a:rPr>
              <a:t>folders to select the template to use as a destination for the drilling action. </a:t>
            </a:r>
          </a:p>
          <a:p>
            <a:pPr>
              <a:lnSpc>
                <a:spcPct val="80000"/>
              </a:lnSpc>
              <a:defRPr/>
            </a:pPr>
            <a:r>
              <a:rPr lang="en-US" altLang="ko-KR" sz="1000">
                <a:latin typeface="Arial"/>
              </a:rPr>
              <a:t>Note: The keep original object setting does not apply to the drill to template action.  </a:t>
            </a:r>
          </a:p>
          <a:p>
            <a:pPr>
              <a:lnSpc>
                <a:spcPct val="80000"/>
              </a:lnSpc>
              <a:defRPr/>
            </a:pPr>
            <a:endParaRPr lang="en-US" altLang="ko-KR" sz="1000">
              <a:latin typeface="Arial"/>
            </a:endParaRPr>
          </a:p>
          <a:p>
            <a:pPr>
              <a:lnSpc>
                <a:spcPct val="90000"/>
              </a:lnSpc>
              <a:defRPr/>
            </a:pPr>
            <a:r>
              <a:rPr lang="en-US" altLang="ko-KR" sz="1000">
                <a:latin typeface="Arial"/>
              </a:rPr>
              <a:t> </a:t>
            </a:r>
          </a:p>
        </p:txBody>
      </p:sp>
    </p:spTree>
    <p:extLst>
      <p:ext uri="{BB962C8B-B14F-4D97-AF65-F5344CB8AC3E}">
        <p14:creationId xmlns:p14="http://schemas.microsoft.com/office/powerpoint/2010/main" val="33116315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3213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11.</a:t>
            </a:r>
            <a:r>
              <a:rPr lang="ko-KR" altLang="en-US" b="0">
                <a:latin typeface="Times New Roman"/>
                <a:ea typeface="굴림"/>
              </a:rPr>
              <a:t>드릴맵 편집기 - </a:t>
            </a:r>
            <a:fld id="{381F4AB9-6BF5-4EB7-BCA5-09AE7645619F}" type="slidenum">
              <a:rPr lang="en-US" altLang="en-US" b="0">
                <a:latin typeface="Times New Roman"/>
                <a:ea typeface="굴림"/>
              </a:rPr>
              <a:pPr lvl="0">
                <a:defRPr/>
              </a:pPr>
              <a:t>112</a:t>
            </a:fld>
            <a:endParaRPr lang="en-US" altLang="en-US" b="0">
              <a:latin typeface="Times New Roman"/>
              <a:ea typeface="굴림"/>
            </a:endParaRPr>
          </a:p>
        </p:txBody>
      </p:sp>
      <p:sp>
        <p:nvSpPr>
          <p:cNvPr id="432132" name="Rectangle 2"/>
          <p:cNvSpPr>
            <a:spLocks noGrp="1" noRot="1" noChangeAspect="1" noChangeArrowheads="1" noTextEdit="1"/>
          </p:cNvSpPr>
          <p:nvPr>
            <p:ph type="sldImg"/>
          </p:nvPr>
        </p:nvSpPr>
        <p:spPr>
          <a:xfrm>
            <a:off x="2027238" y="695325"/>
            <a:ext cx="4635500" cy="3476625"/>
          </a:xfrm>
          <a:ln/>
        </p:spPr>
      </p:sp>
      <p:sp>
        <p:nvSpPr>
          <p:cNvPr id="43213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18999519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331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11.</a:t>
            </a:r>
            <a:r>
              <a:rPr lang="ko-KR" altLang="en-US" b="0">
                <a:latin typeface="Times New Roman"/>
                <a:ea typeface="굴림"/>
              </a:rPr>
              <a:t>드릴맵 편집기 - </a:t>
            </a:r>
            <a:fld id="{09503847-36A4-4F89-9B50-284B679326FB}" type="slidenum">
              <a:rPr lang="en-US" altLang="en-US" b="0">
                <a:latin typeface="Times New Roman"/>
                <a:ea typeface="굴림"/>
              </a:rPr>
              <a:pPr lvl="0">
                <a:defRPr/>
              </a:pPr>
              <a:t>113</a:t>
            </a:fld>
            <a:endParaRPr lang="en-US" altLang="en-US" b="0">
              <a:latin typeface="Times New Roman"/>
              <a:ea typeface="굴림"/>
            </a:endParaRPr>
          </a:p>
        </p:txBody>
      </p:sp>
      <p:sp>
        <p:nvSpPr>
          <p:cNvPr id="433156" name="Rectangle 2"/>
          <p:cNvSpPr>
            <a:spLocks noGrp="1" noRot="1" noChangeAspect="1" noChangeArrowheads="1" noTextEdit="1"/>
          </p:cNvSpPr>
          <p:nvPr>
            <p:ph type="sldImg"/>
          </p:nvPr>
        </p:nvSpPr>
        <p:spPr>
          <a:xfrm>
            <a:off x="2027238" y="695325"/>
            <a:ext cx="4635500" cy="3476625"/>
          </a:xfrm>
          <a:ln/>
        </p:spPr>
      </p:sp>
      <p:sp>
        <p:nvSpPr>
          <p:cNvPr id="43315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6766291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114</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5354587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1539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B616B973-F40E-4D0F-A1F7-AB21EAF61BB6}" type="slidenum">
              <a:rPr lang="en-US" altLang="en-US" b="0">
                <a:latin typeface="Times New Roman"/>
                <a:ea typeface="굴림"/>
              </a:rPr>
              <a:pPr lvl="0">
                <a:defRPr/>
              </a:pPr>
              <a:t>115</a:t>
            </a:fld>
            <a:endParaRPr lang="en-US" altLang="en-US" b="0">
              <a:latin typeface="Times New Roman"/>
              <a:ea typeface="굴림"/>
            </a:endParaRPr>
          </a:p>
        </p:txBody>
      </p:sp>
      <p:sp>
        <p:nvSpPr>
          <p:cNvPr id="315396" name="Rectangle 2"/>
          <p:cNvSpPr>
            <a:spLocks noGrp="1" noRot="1" noChangeAspect="1" noChangeArrowheads="1" noTextEdit="1"/>
          </p:cNvSpPr>
          <p:nvPr>
            <p:ph type="sldImg"/>
          </p:nvPr>
        </p:nvSpPr>
        <p:spPr>
          <a:xfrm>
            <a:off x="2027238" y="695325"/>
            <a:ext cx="4635500" cy="3476625"/>
          </a:xfrm>
          <a:ln/>
        </p:spPr>
      </p:sp>
      <p:sp>
        <p:nvSpPr>
          <p:cNvPr id="31539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14565223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1641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BBB8CAE8-841B-4E4E-AB94-7B26B158F527}" type="slidenum">
              <a:rPr lang="en-US" altLang="en-US" b="0">
                <a:latin typeface="Times New Roman"/>
                <a:ea typeface="굴림"/>
              </a:rPr>
              <a:pPr lvl="0">
                <a:defRPr/>
              </a:pPr>
              <a:t>116</a:t>
            </a:fld>
            <a:endParaRPr lang="en-US" altLang="en-US" b="0">
              <a:latin typeface="Times New Roman"/>
              <a:ea typeface="굴림"/>
            </a:endParaRPr>
          </a:p>
        </p:txBody>
      </p:sp>
      <p:sp>
        <p:nvSpPr>
          <p:cNvPr id="316420" name="Rectangle 2"/>
          <p:cNvSpPr>
            <a:spLocks noGrp="1" noRot="1" noChangeAspect="1" noChangeArrowheads="1" noTextEdit="1"/>
          </p:cNvSpPr>
          <p:nvPr>
            <p:ph type="sldImg"/>
          </p:nvPr>
        </p:nvSpPr>
        <p:spPr>
          <a:ln/>
        </p:spPr>
      </p:sp>
      <p:sp>
        <p:nvSpPr>
          <p:cNvPr id="316421"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38764609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1744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60685FD3-ABE9-4536-AC17-7869382A3C0A}" type="slidenum">
              <a:rPr lang="en-US" altLang="en-US" b="0">
                <a:latin typeface="Times New Roman"/>
                <a:ea typeface="굴림"/>
              </a:rPr>
              <a:pPr lvl="0">
                <a:defRPr/>
              </a:pPr>
              <a:t>117</a:t>
            </a:fld>
            <a:endParaRPr lang="en-US" altLang="en-US" b="0">
              <a:latin typeface="Times New Roman"/>
              <a:ea typeface="굴림"/>
            </a:endParaRPr>
          </a:p>
        </p:txBody>
      </p:sp>
      <p:sp>
        <p:nvSpPr>
          <p:cNvPr id="317444" name="Rectangle 2"/>
          <p:cNvSpPr>
            <a:spLocks noGrp="1" noRot="1" noChangeAspect="1" noChangeArrowheads="1" noTextEdit="1"/>
          </p:cNvSpPr>
          <p:nvPr>
            <p:ph type="sldImg"/>
          </p:nvPr>
        </p:nvSpPr>
        <p:spPr>
          <a:xfrm>
            <a:off x="2027238" y="695325"/>
            <a:ext cx="4635500" cy="3476625"/>
          </a:xfrm>
          <a:ln/>
        </p:spPr>
      </p:sp>
      <p:sp>
        <p:nvSpPr>
          <p:cNvPr id="31744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리포트란?</a:t>
            </a:r>
          </a:p>
          <a:p>
            <a:pPr lvl="1">
              <a:defRPr/>
            </a:pPr>
            <a:r>
              <a:rPr lang="ko-KR" altLang="en-US"/>
              <a:t>리포트는 포맷(</a:t>
            </a:r>
            <a:r>
              <a:rPr lang="en-US" altLang="ko-KR"/>
              <a:t>template)</a:t>
            </a:r>
            <a:r>
              <a:rPr lang="ko-KR" altLang="en-US"/>
              <a:t>및 조건(</a:t>
            </a:r>
            <a:r>
              <a:rPr lang="en-US" altLang="ko-KR"/>
              <a:t>filter)</a:t>
            </a:r>
            <a:r>
              <a:rPr lang="ko-KR" altLang="en-US"/>
              <a:t>를 포함해서 최종 사용자에게 보여지는 데이타이다.</a:t>
            </a:r>
          </a:p>
          <a:p>
            <a:pPr lvl="1">
              <a:defRPr/>
            </a:pPr>
            <a:endParaRPr lang="en-US" altLang="ko-KR"/>
          </a:p>
          <a:p>
            <a:pPr lvl="2">
              <a:defRPr/>
            </a:pPr>
            <a:r>
              <a:rPr lang="ko-KR" altLang="en-US"/>
              <a:t>리포트를 생성하기 전에 해야 할 일:</a:t>
            </a:r>
          </a:p>
          <a:p>
            <a:pPr lvl="3">
              <a:defRPr/>
            </a:pPr>
            <a:r>
              <a:rPr lang="ko-KR" altLang="en-US"/>
              <a:t>프로젝트 내에 있는 개체의 위치를 잘 알아야 한다.</a:t>
            </a:r>
          </a:p>
          <a:p>
            <a:pPr lvl="3">
              <a:defRPr/>
            </a:pPr>
            <a:r>
              <a:rPr lang="ko-KR" altLang="en-US"/>
              <a:t>프로젝트에서 </a:t>
            </a:r>
            <a:r>
              <a:rPr lang="ko-KR" altLang="en-US" err="1"/>
              <a:t>어트리뷰트</a:t>
            </a:r>
            <a:r>
              <a:rPr lang="ko-KR" altLang="en-US"/>
              <a:t>, </a:t>
            </a:r>
            <a:r>
              <a:rPr lang="ko-KR" altLang="en-US" err="1"/>
              <a:t>팩트</a:t>
            </a:r>
            <a:r>
              <a:rPr lang="ko-KR" altLang="en-US"/>
              <a:t>, </a:t>
            </a:r>
            <a:r>
              <a:rPr lang="ko-KR" altLang="en-US" err="1"/>
              <a:t>메트릭</a:t>
            </a:r>
            <a:r>
              <a:rPr lang="ko-KR" altLang="en-US"/>
              <a:t> </a:t>
            </a:r>
            <a:r>
              <a:rPr lang="ko-KR" altLang="en-US" err="1"/>
              <a:t>를</a:t>
            </a:r>
            <a:r>
              <a:rPr lang="ko-KR" altLang="en-US"/>
              <a:t> 미리 생성해야 한다.</a:t>
            </a:r>
          </a:p>
          <a:p>
            <a:pPr lvl="3">
              <a:defRPr/>
            </a:pPr>
            <a:r>
              <a:rPr lang="ko-KR" altLang="en-US"/>
              <a:t>데이터탐색기에 구성된 계층 구조도 </a:t>
            </a:r>
            <a:r>
              <a:rPr lang="ko-KR" altLang="en-US" err="1"/>
              <a:t>사용자메뉴얼</a:t>
            </a:r>
            <a:r>
              <a:rPr lang="ko-KR" altLang="en-US"/>
              <a:t> 등을 참조하여 숙지하면 빠르게 리포트 작성이 가능하다.</a:t>
            </a:r>
          </a:p>
          <a:p>
            <a:pPr lvl="3">
              <a:buFont typeface="mn-ea"/>
              <a:buNone/>
              <a:defRPr/>
            </a:pPr>
            <a:endParaRPr lang="ko-KR" altLang="en-US"/>
          </a:p>
        </p:txBody>
      </p:sp>
    </p:spTree>
    <p:extLst>
      <p:ext uri="{BB962C8B-B14F-4D97-AF65-F5344CB8AC3E}">
        <p14:creationId xmlns:p14="http://schemas.microsoft.com/office/powerpoint/2010/main" val="22258713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1846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34662A7B-BF3A-4FF7-896E-7593A5D93825}" type="slidenum">
              <a:rPr lang="en-US" altLang="en-US" b="0">
                <a:latin typeface="Times New Roman"/>
                <a:ea typeface="굴림"/>
              </a:rPr>
              <a:pPr lvl="0">
                <a:defRPr/>
              </a:pPr>
              <a:t>118</a:t>
            </a:fld>
            <a:endParaRPr lang="en-US" altLang="en-US" b="0">
              <a:latin typeface="Times New Roman"/>
              <a:ea typeface="굴림"/>
            </a:endParaRPr>
          </a:p>
        </p:txBody>
      </p:sp>
      <p:sp>
        <p:nvSpPr>
          <p:cNvPr id="318468" name="Rectangle 2"/>
          <p:cNvSpPr>
            <a:spLocks noGrp="1" noRot="1" noChangeAspect="1" noChangeArrowheads="1" noTextEdit="1"/>
          </p:cNvSpPr>
          <p:nvPr>
            <p:ph type="sldImg"/>
          </p:nvPr>
        </p:nvSpPr>
        <p:spPr>
          <a:xfrm>
            <a:off x="2027238" y="695325"/>
            <a:ext cx="4635500" cy="3476625"/>
          </a:xfrm>
          <a:ln/>
        </p:spPr>
      </p:sp>
      <p:sp>
        <p:nvSpPr>
          <p:cNvPr id="31846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생성</a:t>
            </a:r>
          </a:p>
          <a:p>
            <a:pPr lvl="1">
              <a:defRPr/>
            </a:pPr>
            <a:r>
              <a:rPr lang="ko-KR" altLang="en-US"/>
              <a:t>리포트는 리포트 편집기를 사용해 생성및 수정된다.</a:t>
            </a:r>
          </a:p>
          <a:p>
            <a:pPr lvl="1">
              <a:defRPr/>
            </a:pPr>
            <a:endParaRPr lang="en-US" altLang="ko-KR"/>
          </a:p>
          <a:p>
            <a:pPr lvl="2">
              <a:defRPr/>
            </a:pPr>
            <a:r>
              <a:rPr lang="ko-KR" altLang="en-US"/>
              <a:t>리포트 편집기는 위의 그림을 참조</a:t>
            </a:r>
            <a:r>
              <a:rPr lang="en-US" altLang="ko-KR"/>
              <a:t>.</a:t>
            </a:r>
          </a:p>
          <a:p>
            <a:pPr lvl="3">
              <a:defRPr/>
            </a:pPr>
            <a:r>
              <a:rPr lang="ko-KR" altLang="en-US"/>
              <a:t>오른쪽 하단에 있는 템플릿 섹션은 리포트 구조를 언급한다.</a:t>
            </a:r>
            <a:r>
              <a:rPr lang="en-US" altLang="ko-KR"/>
              <a:t> </a:t>
            </a:r>
            <a:r>
              <a:rPr lang="ko-KR" altLang="en-US"/>
              <a:t>리포트 구조를 만들려면 왼편의 개체 브라우즈로부터 어트리뷰트를 템플릿상에 끌어 놓아라.</a:t>
            </a:r>
          </a:p>
          <a:p>
            <a:pPr lvl="3">
              <a:defRPr/>
            </a:pPr>
            <a:r>
              <a:rPr lang="ko-KR" altLang="en-US"/>
              <a:t>오른쪽 상단에 있는 필터 섹션은 리포트의 내용을 결정한다.</a:t>
            </a:r>
            <a:r>
              <a:rPr lang="en-US" altLang="ko-KR"/>
              <a:t>SQL</a:t>
            </a:r>
            <a:r>
              <a:rPr lang="ko-KR" altLang="en-US"/>
              <a:t>의 </a:t>
            </a:r>
            <a:r>
              <a:rPr lang="en-US" altLang="ko-KR"/>
              <a:t>where</a:t>
            </a:r>
            <a:r>
              <a:rPr lang="ko-KR" altLang="en-US"/>
              <a:t>구문에 해당한다. 필터를 생성하기 위해 상단에 원하는 구성요소를 끌어 놓아라.</a:t>
            </a:r>
          </a:p>
          <a:p>
            <a:pPr lvl="3">
              <a:defRPr/>
            </a:pPr>
            <a:endParaRPr lang="ko-KR" altLang="en-US"/>
          </a:p>
        </p:txBody>
      </p:sp>
    </p:spTree>
    <p:extLst>
      <p:ext uri="{BB962C8B-B14F-4D97-AF65-F5344CB8AC3E}">
        <p14:creationId xmlns:p14="http://schemas.microsoft.com/office/powerpoint/2010/main" val="5174063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1949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76D1F2D5-59C8-4A35-BC4A-8A4762051D39}" type="slidenum">
              <a:rPr lang="en-US" altLang="en-US" b="0">
                <a:latin typeface="Times New Roman"/>
                <a:ea typeface="굴림"/>
              </a:rPr>
              <a:pPr lvl="0">
                <a:defRPr/>
              </a:pPr>
              <a:t>119</a:t>
            </a:fld>
            <a:endParaRPr lang="en-US" altLang="en-US" b="0">
              <a:latin typeface="Times New Roman"/>
              <a:ea typeface="굴림"/>
            </a:endParaRPr>
          </a:p>
        </p:txBody>
      </p:sp>
      <p:sp>
        <p:nvSpPr>
          <p:cNvPr id="319492" name="Rectangle 2"/>
          <p:cNvSpPr>
            <a:spLocks noGrp="1" noRot="1" noChangeAspect="1" noChangeArrowheads="1" noTextEdit="1"/>
          </p:cNvSpPr>
          <p:nvPr>
            <p:ph type="sldImg"/>
          </p:nvPr>
        </p:nvSpPr>
        <p:spPr>
          <a:xfrm>
            <a:off x="2027238" y="695325"/>
            <a:ext cx="4635500" cy="3476625"/>
          </a:xfrm>
          <a:ln/>
        </p:spPr>
      </p:sp>
      <p:sp>
        <p:nvSpPr>
          <p:cNvPr id="319493" name="Rectangle 3"/>
          <p:cNvSpPr>
            <a:spLocks noGrp="1" noChangeArrowheads="1"/>
          </p:cNvSpPr>
          <p:nvPr>
            <p:ph type="body" idx="1"/>
          </p:nvPr>
        </p:nvSpPr>
        <p:spPr>
          <a:xfrm>
            <a:off x="1708150" y="4403725"/>
            <a:ext cx="5121275" cy="4249738"/>
          </a:xfrm>
          <a:noFill/>
          <a:ln/>
        </p:spPr>
        <p:txBody>
          <a:bodyPr lIns="92885" tIns="46442" rIns="92885" bIns="46442"/>
          <a:lstStyle/>
          <a:p>
            <a:pPr>
              <a:spcBef>
                <a:spcPct val="0"/>
              </a:spcBef>
              <a:defRPr/>
            </a:pPr>
            <a:r>
              <a:rPr lang="ko-KR" altLang="en-US">
                <a:latin typeface="Arial"/>
              </a:rPr>
              <a:t>리포트 생성 - 템플릿</a:t>
            </a:r>
          </a:p>
          <a:p>
            <a:pPr lvl="1">
              <a:spcBef>
                <a:spcPct val="0"/>
              </a:spcBef>
              <a:defRPr/>
            </a:pPr>
            <a:r>
              <a:rPr lang="ko-KR" altLang="en-US"/>
              <a:t>템플릿은 어떤 정보를 가져와야 하는지, 어떤 결과를 보여줘야 하는지를 명시한다.</a:t>
            </a:r>
            <a:r>
              <a:rPr lang="en-US" altLang="ko-KR"/>
              <a:t> </a:t>
            </a:r>
            <a:r>
              <a:rPr lang="ko-KR" altLang="en-US"/>
              <a:t>오른쪽 하단에 있는 템플릿 섹션은 리포트의 구조를 나타낸다.</a:t>
            </a:r>
            <a:r>
              <a:rPr lang="en-US" altLang="ko-KR"/>
              <a:t> </a:t>
            </a:r>
            <a:r>
              <a:rPr lang="ko-KR" altLang="en-US"/>
              <a:t>리포트 구조를 만들기 위해 왼쪽에서 어트리뷰트를 끌어 놓아라.</a:t>
            </a:r>
          </a:p>
          <a:p>
            <a:pPr lvl="1">
              <a:spcBef>
                <a:spcPct val="0"/>
              </a:spcBef>
              <a:defRPr/>
            </a:pPr>
            <a:endParaRPr lang="en-US" altLang="ko-KR"/>
          </a:p>
          <a:p>
            <a:pPr lvl="2">
              <a:spcBef>
                <a:spcPct val="0"/>
              </a:spcBef>
              <a:defRPr/>
            </a:pPr>
            <a:r>
              <a:rPr lang="ko-KR" altLang="en-US"/>
              <a:t>템플릿의 레이아웃은 크로스탭(행과 열로 표시)이거나 타뷸라(열만 표시)포맷으로 나타낼 수 있다.</a:t>
            </a:r>
          </a:p>
          <a:p>
            <a:pPr lvl="2">
              <a:spcBef>
                <a:spcPct val="0"/>
              </a:spcBef>
              <a:defRPr/>
            </a:pPr>
            <a:r>
              <a:rPr lang="ko-KR" altLang="en-US"/>
              <a:t>템플릿상에 놓여질 수 있는 각 개체는 리포트 결과가 나타날때 행과 열의 제목이 된다. 템플릿의 제목아래에 있는 빈 셀은 실제의 데이터가 놓여지기 위한 곳이다.</a:t>
            </a:r>
          </a:p>
          <a:p>
            <a:pPr lvl="2">
              <a:spcBef>
                <a:spcPct val="0"/>
              </a:spcBef>
              <a:defRPr/>
            </a:pPr>
            <a:r>
              <a:rPr lang="ko-KR" altLang="en-US"/>
              <a:t>리포트 실행 동안 조건에 의해 걸러진 데이터는 이 제목을 바탕으로 해서 적절한 템플릿상에 나타나게 된다.</a:t>
            </a:r>
          </a:p>
          <a:p>
            <a:pPr lvl="2">
              <a:spcBef>
                <a:spcPct val="0"/>
              </a:spcBef>
              <a:defRPr/>
            </a:pPr>
            <a:endParaRPr lang="en-US" altLang="ko-KR"/>
          </a:p>
          <a:p>
            <a:pPr lvl="2">
              <a:spcBef>
                <a:spcPct val="0"/>
              </a:spcBef>
              <a:defRPr/>
            </a:pPr>
            <a:r>
              <a:rPr lang="ko-KR" altLang="en-US"/>
              <a:t>템플릿에 애트리뷰트 추가하기</a:t>
            </a:r>
          </a:p>
          <a:p>
            <a:pPr lvl="3">
              <a:spcBef>
                <a:spcPct val="0"/>
              </a:spcBef>
              <a:defRPr/>
            </a:pPr>
            <a:r>
              <a:rPr lang="ko-KR" altLang="en-US"/>
              <a:t>애트리뷰트를 추가하기 위해서는 </a:t>
            </a:r>
            <a:r>
              <a:rPr lang="en-US" altLang="ko-KR"/>
              <a:t>drop-down </a:t>
            </a:r>
            <a:r>
              <a:rPr lang="ko-KR" altLang="en-US"/>
              <a:t>항목이 있는 위치로 가서 </a:t>
            </a:r>
            <a:r>
              <a:rPr lang="en-US" altLang="ko-KR"/>
              <a:t>system hierarchy </a:t>
            </a:r>
            <a:r>
              <a:rPr lang="ko-KR" altLang="en-US"/>
              <a:t>나 사용자 계층중의 하나를 찾아라. 모든 애트리뷰트 항목들은 왼쪽편에 나타날 것이다.</a:t>
            </a:r>
            <a:r>
              <a:rPr lang="en-US" altLang="ko-KR"/>
              <a:t> </a:t>
            </a:r>
          </a:p>
          <a:p>
            <a:pPr lvl="3">
              <a:spcBef>
                <a:spcPct val="0"/>
              </a:spcBef>
              <a:defRPr/>
            </a:pPr>
            <a:r>
              <a:rPr lang="ko-KR" altLang="en-US"/>
              <a:t>찾는 애트리뷰트가 리스트 항목에 있지 않으면 그것은 리스트에 있는 애트리뷰트의 </a:t>
            </a:r>
            <a:r>
              <a:rPr lang="en-US" altLang="ko-KR"/>
              <a:t>child </a:t>
            </a:r>
            <a:r>
              <a:rPr lang="ko-KR" altLang="en-US"/>
              <a:t>항목일 수 있다.</a:t>
            </a:r>
            <a:r>
              <a:rPr lang="en-US" altLang="ko-KR"/>
              <a:t> parent </a:t>
            </a:r>
            <a:r>
              <a:rPr lang="ko-KR" altLang="en-US"/>
              <a:t>애트리뷰트를 더블 클릭하고서 그 구성요소 리스트에서 더블 클릭하면 </a:t>
            </a:r>
            <a:r>
              <a:rPr lang="en-US" altLang="ko-KR"/>
              <a:t>child </a:t>
            </a:r>
            <a:r>
              <a:rPr lang="ko-KR" altLang="en-US"/>
              <a:t>애트리뷰트를 가져 올 수 있다. 이 과정을 반복하면 </a:t>
            </a:r>
            <a:r>
              <a:rPr lang="en-US" altLang="ko-KR"/>
              <a:t>grandchild </a:t>
            </a:r>
            <a:r>
              <a:rPr lang="ko-KR" altLang="en-US"/>
              <a:t>애트리뷰트도 또한 가져 올 수 있다.</a:t>
            </a:r>
            <a:r>
              <a:rPr lang="en-US" altLang="ko-KR"/>
              <a:t>  </a:t>
            </a:r>
          </a:p>
          <a:p>
            <a:pPr lvl="3">
              <a:spcBef>
                <a:spcPct val="0"/>
              </a:spcBef>
              <a:defRPr/>
            </a:pPr>
            <a:r>
              <a:rPr lang="ko-KR" altLang="en-US"/>
              <a:t>사용자 계층은 모든 레벨의 애트리뷰트들을 보여 주므로 </a:t>
            </a:r>
            <a:r>
              <a:rPr lang="en-US" altLang="ko-KR"/>
              <a:t>child </a:t>
            </a:r>
            <a:r>
              <a:rPr lang="ko-KR" altLang="en-US"/>
              <a:t>애트리뷰트를 찾는 수고를 덜어준다.</a:t>
            </a:r>
          </a:p>
          <a:p>
            <a:pPr lvl="3">
              <a:spcBef>
                <a:spcPct val="0"/>
              </a:spcBef>
              <a:defRPr/>
            </a:pPr>
            <a:endParaRPr lang="en-US" altLang="ko-KR"/>
          </a:p>
          <a:p>
            <a:pPr>
              <a:spcBef>
                <a:spcPct val="0"/>
              </a:spcBef>
              <a:defRPr/>
            </a:pPr>
            <a:endParaRPr lang="en-US" altLang="ko-KR">
              <a:latin typeface="Arial"/>
            </a:endParaRPr>
          </a:p>
        </p:txBody>
      </p:sp>
    </p:spTree>
    <p:extLst>
      <p:ext uri="{BB962C8B-B14F-4D97-AF65-F5344CB8AC3E}">
        <p14:creationId xmlns:p14="http://schemas.microsoft.com/office/powerpoint/2010/main" val="23397454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051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7C3FA848-58D6-44C4-8C85-181B4831B76A}" type="slidenum">
              <a:rPr lang="en-US" altLang="en-US" b="0">
                <a:latin typeface="Times New Roman"/>
                <a:ea typeface="굴림"/>
              </a:rPr>
              <a:pPr lvl="0">
                <a:defRPr/>
              </a:pPr>
              <a:t>120</a:t>
            </a:fld>
            <a:endParaRPr lang="en-US" altLang="en-US" b="0">
              <a:latin typeface="Times New Roman"/>
              <a:ea typeface="굴림"/>
            </a:endParaRPr>
          </a:p>
        </p:txBody>
      </p:sp>
      <p:sp>
        <p:nvSpPr>
          <p:cNvPr id="320516" name="Rectangle 2"/>
          <p:cNvSpPr>
            <a:spLocks noGrp="1" noRot="1" noChangeAspect="1" noChangeArrowheads="1" noTextEdit="1"/>
          </p:cNvSpPr>
          <p:nvPr>
            <p:ph type="sldImg"/>
          </p:nvPr>
        </p:nvSpPr>
        <p:spPr>
          <a:xfrm>
            <a:off x="2027238" y="695325"/>
            <a:ext cx="4635500" cy="3476625"/>
          </a:xfrm>
          <a:ln/>
        </p:spPr>
      </p:sp>
      <p:sp>
        <p:nvSpPr>
          <p:cNvPr id="320517" name="Rectangle 3"/>
          <p:cNvSpPr>
            <a:spLocks noGrp="1" noChangeArrowheads="1"/>
          </p:cNvSpPr>
          <p:nvPr>
            <p:ph type="body" idx="1"/>
          </p:nvPr>
        </p:nvSpPr>
        <p:spPr>
          <a:xfrm>
            <a:off x="1708150" y="4403725"/>
            <a:ext cx="5121275" cy="4249738"/>
          </a:xfrm>
          <a:noFill/>
          <a:ln/>
        </p:spPr>
        <p:txBody>
          <a:bodyPr lIns="92885" tIns="46442" rIns="92885" bIns="46442"/>
          <a:lstStyle/>
          <a:p>
            <a:pPr>
              <a:spcBef>
                <a:spcPct val="0"/>
              </a:spcBef>
              <a:defRPr/>
            </a:pPr>
            <a:r>
              <a:rPr lang="ko-KR" altLang="en-US" sz="1000">
                <a:latin typeface="Arial"/>
              </a:rPr>
              <a:t>리포트 생성 - 템플릿</a:t>
            </a:r>
          </a:p>
          <a:p>
            <a:pPr lvl="1">
              <a:spcBef>
                <a:spcPct val="0"/>
              </a:spcBef>
              <a:defRPr/>
            </a:pPr>
            <a:endParaRPr lang="en-US" altLang="ko-KR"/>
          </a:p>
          <a:p>
            <a:pPr lvl="2">
              <a:spcBef>
                <a:spcPct val="0"/>
              </a:spcBef>
              <a:defRPr/>
            </a:pPr>
            <a:r>
              <a:rPr lang="ko-KR" altLang="en-US"/>
              <a:t>템플릿은 다음 개체 및 이들 개체들의 조합으로 이루어져 있다.</a:t>
            </a:r>
            <a:r>
              <a:rPr lang="en-US" altLang="ko-KR"/>
              <a:t> :</a:t>
            </a:r>
          </a:p>
          <a:p>
            <a:pPr lvl="3">
              <a:spcBef>
                <a:spcPct val="0"/>
              </a:spcBef>
              <a:defRPr/>
            </a:pPr>
            <a:r>
              <a:rPr lang="ko-KR" altLang="en-US" b="1"/>
              <a:t>애트리뷰트: </a:t>
            </a:r>
            <a:r>
              <a:rPr lang="ko-KR" altLang="en-US"/>
              <a:t>데이터의 계산및 합계를 낼때 특별한 레벨을 나타낸다.</a:t>
            </a:r>
          </a:p>
          <a:p>
            <a:pPr lvl="3">
              <a:spcBef>
                <a:spcPct val="0"/>
              </a:spcBef>
              <a:defRPr/>
            </a:pPr>
            <a:r>
              <a:rPr lang="ko-KR" altLang="en-US" b="1"/>
              <a:t>콘솔리데이션: </a:t>
            </a:r>
            <a:r>
              <a:rPr lang="ko-KR" altLang="en-US"/>
              <a:t>애트리뷰트들의 사용자 그룹핑.  애트리뷰트간의 </a:t>
            </a:r>
            <a:r>
              <a:rPr lang="en-US" altLang="ko-KR"/>
              <a:t>row</a:t>
            </a:r>
            <a:r>
              <a:rPr lang="ko-KR" altLang="en-US"/>
              <a:t>계산을 허용해준다.</a:t>
            </a:r>
          </a:p>
          <a:p>
            <a:pPr lvl="3">
              <a:spcBef>
                <a:spcPct val="0"/>
              </a:spcBef>
              <a:defRPr/>
            </a:pPr>
            <a:r>
              <a:rPr lang="ko-KR" altLang="en-US" b="1"/>
              <a:t>계층: </a:t>
            </a:r>
            <a:r>
              <a:rPr lang="ko-KR" altLang="en-US"/>
              <a:t>리포트에서 애트리뷰트간의 자동적인 대체를 허용한다.</a:t>
            </a:r>
          </a:p>
          <a:p>
            <a:pPr lvl="3">
              <a:spcBef>
                <a:spcPct val="0"/>
              </a:spcBef>
              <a:defRPr/>
            </a:pPr>
            <a:r>
              <a:rPr lang="ko-KR" altLang="en-US" b="1"/>
              <a:t>메트릭: </a:t>
            </a:r>
            <a:r>
              <a:rPr lang="ko-KR" altLang="en-US"/>
              <a:t>데이터 웨어하우스에 있는 팩트로 부터 만들어진 계산.</a:t>
            </a:r>
          </a:p>
          <a:p>
            <a:pPr lvl="3">
              <a:spcBef>
                <a:spcPct val="0"/>
              </a:spcBef>
              <a:defRPr/>
            </a:pPr>
            <a:r>
              <a:rPr lang="ko-KR" altLang="en-US"/>
              <a:t>모든 메트릭은 함께 그룹화되어서 1축으로만 묶여 질 수 있다.즉 메트릭을 행 및 열 방향으로 동시에 디자인 할 수는 없다.</a:t>
            </a:r>
          </a:p>
          <a:p>
            <a:pPr lvl="3">
              <a:spcBef>
                <a:spcPct val="0"/>
              </a:spcBef>
              <a:defRPr/>
            </a:pPr>
            <a:r>
              <a:rPr lang="ko-KR" altLang="en-US" b="1"/>
              <a:t>사용자 그룹</a:t>
            </a:r>
          </a:p>
          <a:p>
            <a:pPr lvl="3">
              <a:spcBef>
                <a:spcPct val="0"/>
              </a:spcBef>
              <a:defRPr/>
            </a:pPr>
            <a:r>
              <a:rPr lang="ko-KR" altLang="en-US" b="1"/>
              <a:t>개체 프롬프트:</a:t>
            </a:r>
            <a:r>
              <a:rPr lang="en-US" altLang="ko-KR"/>
              <a:t> </a:t>
            </a:r>
            <a:r>
              <a:rPr lang="ko-KR" altLang="en-US"/>
              <a:t>리포트 실행시에 특별한 개체를 선택할 수 있도록 허용한다.</a:t>
            </a:r>
          </a:p>
          <a:p>
            <a:pPr lvl="2">
              <a:spcBef>
                <a:spcPct val="0"/>
              </a:spcBef>
              <a:defRPr/>
            </a:pPr>
            <a:r>
              <a:rPr lang="ko-KR" altLang="en-US"/>
              <a:t>메트릭을 포함하는 칼럼이 미리 존재하면 </a:t>
            </a:r>
            <a:r>
              <a:rPr lang="en-US" altLang="ko-KR"/>
              <a:t>page </a:t>
            </a:r>
            <a:r>
              <a:rPr lang="ko-KR" altLang="en-US"/>
              <a:t>축 상에 그 메트릭을 가져오는 개체 프롬프트는 갖다 놓을 수는 없다.</a:t>
            </a:r>
          </a:p>
          <a:p>
            <a:pPr lvl="2">
              <a:spcBef>
                <a:spcPct val="0"/>
              </a:spcBef>
              <a:defRPr/>
            </a:pPr>
            <a:r>
              <a:rPr lang="ko-KR" altLang="en-US"/>
              <a:t>메트릭은 </a:t>
            </a:r>
            <a:r>
              <a:rPr lang="en-US" altLang="ko-KR"/>
              <a:t>drop down</a:t>
            </a:r>
            <a:r>
              <a:rPr lang="ko-KR" altLang="en-US"/>
              <a:t>상자 위치로 가서 그 메트릭을 포함하는 폴더를 찾아서 템플릿상으로 갖다 놓는다. 디폴트로 메트릭 폴더는 공용 개체에 있다.</a:t>
            </a:r>
          </a:p>
          <a:p>
            <a:pPr lvl="2">
              <a:spcBef>
                <a:spcPct val="0"/>
              </a:spcBef>
              <a:defRPr/>
            </a:pPr>
            <a:endParaRPr lang="ko-KR" altLang="en-US"/>
          </a:p>
          <a:p>
            <a:pPr lvl="2">
              <a:spcBef>
                <a:spcPct val="0"/>
              </a:spcBef>
              <a:defRPr/>
            </a:pPr>
            <a:r>
              <a:rPr lang="ko-KR" altLang="en-US" b="1">
                <a:latin typeface="Helvetica-Bold"/>
              </a:rPr>
              <a:t>리포트 개체에 애트리뷰트 및 메트릭 추가</a:t>
            </a:r>
          </a:p>
          <a:p>
            <a:pPr lvl="3">
              <a:spcBef>
                <a:spcPct val="0"/>
              </a:spcBef>
              <a:defRPr/>
            </a:pPr>
            <a:r>
              <a:rPr lang="ko-KR" altLang="en-US">
                <a:latin typeface="Helvetica-Bold"/>
              </a:rPr>
              <a:t>템플릿에 추가된 오브젝트는 자동으로 리포트 개체에 오브젝트가 추가되면 굵은 폰트로 표시된다.</a:t>
            </a:r>
          </a:p>
          <a:p>
            <a:pPr lvl="3">
              <a:spcBef>
                <a:spcPct val="0"/>
              </a:spcBef>
              <a:defRPr/>
            </a:pPr>
            <a:r>
              <a:rPr lang="ko-KR" altLang="en-US">
                <a:latin typeface="Helvetica-Bold"/>
              </a:rPr>
              <a:t>개체 브라우즈 창에서 리포트 개체에 오브젝트를 추가하면 템플릿 창에는 추가되지 않고 리포트 개체에만 보통폰트로 표시된다.</a:t>
            </a:r>
          </a:p>
          <a:p>
            <a:pPr lvl="3">
              <a:spcBef>
                <a:spcPct val="0"/>
              </a:spcBef>
              <a:defRPr/>
            </a:pPr>
            <a:r>
              <a:rPr lang="ko-KR" altLang="en-US">
                <a:latin typeface="Helvetica-Bold"/>
              </a:rPr>
              <a:t>리포트 개체 창에 포함된 모든 항목은 최초에 </a:t>
            </a:r>
            <a:r>
              <a:rPr lang="en-US" altLang="ko-KR">
                <a:latin typeface="Helvetica-Bold"/>
              </a:rPr>
              <a:t>DBMS</a:t>
            </a:r>
            <a:r>
              <a:rPr lang="ko-KR" altLang="en-US">
                <a:latin typeface="Helvetica-Bold"/>
              </a:rPr>
              <a:t>에 쿼리를 통해 </a:t>
            </a:r>
            <a:r>
              <a:rPr lang="en-US" altLang="ko-KR">
                <a:latin typeface="Helvetica-Bold"/>
              </a:rPr>
              <a:t>Intelligence Server</a:t>
            </a:r>
            <a:r>
              <a:rPr lang="ko-KR" altLang="en-US">
                <a:latin typeface="Helvetica-Bold"/>
              </a:rPr>
              <a:t>로 가져와 </a:t>
            </a:r>
            <a:r>
              <a:rPr lang="en-US" altLang="ko-KR">
                <a:latin typeface="Helvetica-Bold"/>
              </a:rPr>
              <a:t>Intelligent Cube</a:t>
            </a:r>
            <a:r>
              <a:rPr lang="ko-KR" altLang="en-US">
                <a:latin typeface="Helvetica-Bold"/>
              </a:rPr>
              <a:t>를 생성한다.</a:t>
            </a:r>
          </a:p>
          <a:p>
            <a:pPr lvl="3">
              <a:spcBef>
                <a:spcPct val="0"/>
              </a:spcBef>
              <a:defRPr/>
            </a:pPr>
            <a:r>
              <a:rPr lang="ko-KR" altLang="en-US">
                <a:latin typeface="Helvetica-Bold"/>
              </a:rPr>
              <a:t>리포트를 조회하는 그리드 화면에서 템플릿에 포함되지 않고 리포트 개체 창에 있는 항목을 템플릿에 추가 시에는 </a:t>
            </a:r>
            <a:r>
              <a:rPr lang="en-US" altLang="ko-KR">
                <a:latin typeface="Helvetica-Bold"/>
              </a:rPr>
              <a:t>DBMS</a:t>
            </a:r>
            <a:r>
              <a:rPr lang="ko-KR" altLang="en-US">
                <a:latin typeface="Helvetica-Bold"/>
              </a:rPr>
              <a:t>에 쿼리가 다시 수행되지 않고 </a:t>
            </a:r>
            <a:r>
              <a:rPr lang="en-US" altLang="ko-KR">
                <a:latin typeface="Helvetica-Bold"/>
              </a:rPr>
              <a:t>Intelligence Cube</a:t>
            </a:r>
            <a:r>
              <a:rPr lang="ko-KR" altLang="en-US">
                <a:latin typeface="Helvetica-Bold"/>
              </a:rPr>
              <a:t>에서만 엔진이 수행되어 빠른 응답속도로 조회 가능하다.</a:t>
            </a:r>
          </a:p>
          <a:p>
            <a:pPr lvl="1">
              <a:defRPr/>
            </a:pPr>
            <a:endParaRPr lang="ko-KR" altLang="en-US"/>
          </a:p>
          <a:p>
            <a:pPr lvl="2">
              <a:spcBef>
                <a:spcPct val="0"/>
              </a:spcBef>
              <a:defRPr/>
            </a:pPr>
            <a:endParaRPr lang="en-US" altLang="ko-KR" sz="900"/>
          </a:p>
        </p:txBody>
      </p:sp>
    </p:spTree>
    <p:extLst>
      <p:ext uri="{BB962C8B-B14F-4D97-AF65-F5344CB8AC3E}">
        <p14:creationId xmlns:p14="http://schemas.microsoft.com/office/powerpoint/2010/main" val="4127640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1097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팩트 - </a:t>
            </a:r>
            <a:fld id="{BEDE96A7-472D-455B-BA22-892236EF154F}" type="slidenum">
              <a:rPr lang="en-US" altLang="en-US" b="0">
                <a:latin typeface="Times New Roman"/>
                <a:ea typeface="굴림"/>
              </a:rPr>
              <a:pPr lvl="0">
                <a:defRPr/>
              </a:pPr>
              <a:t>13</a:t>
            </a:fld>
            <a:endParaRPr lang="en-US" altLang="en-US" b="0">
              <a:latin typeface="Times New Roman"/>
              <a:ea typeface="굴림"/>
            </a:endParaRPr>
          </a:p>
        </p:txBody>
      </p:sp>
      <p:sp>
        <p:nvSpPr>
          <p:cNvPr id="510980" name="Rectangle 2"/>
          <p:cNvSpPr>
            <a:spLocks noGrp="1" noRot="1" noChangeAspect="1" noChangeArrowheads="1" noTextEdit="1"/>
          </p:cNvSpPr>
          <p:nvPr>
            <p:ph type="sldImg"/>
          </p:nvPr>
        </p:nvSpPr>
        <p:spPr>
          <a:xfrm>
            <a:off x="2027238" y="695325"/>
            <a:ext cx="4635500" cy="3476625"/>
          </a:xfrm>
          <a:ln/>
        </p:spPr>
      </p:sp>
      <p:sp>
        <p:nvSpPr>
          <p:cNvPr id="51098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팩트 생성과 수정</a:t>
            </a:r>
          </a:p>
          <a:p>
            <a:pPr lvl="1">
              <a:defRPr/>
            </a:pPr>
            <a:r>
              <a:rPr lang="ko-KR" altLang="en-US"/>
              <a:t>팩트는 팩트 생성 마법사나 팩트 편집기를 이용해 생성될 수 있다.</a:t>
            </a:r>
          </a:p>
          <a:p>
            <a:pPr lvl="1">
              <a:defRPr/>
            </a:pPr>
            <a:endParaRPr lang="en-US" altLang="ko-KR"/>
          </a:p>
          <a:p>
            <a:pPr lvl="1">
              <a:defRPr/>
            </a:pPr>
            <a:r>
              <a:rPr lang="ko-KR" altLang="en-US" b="1" i="0"/>
              <a:t>팩트 생성 마법사</a:t>
            </a:r>
          </a:p>
          <a:p>
            <a:pPr lvl="2">
              <a:defRPr/>
            </a:pPr>
            <a:r>
              <a:rPr lang="ko-KR" altLang="en-US"/>
              <a:t>팩트 생성 마법사는 </a:t>
            </a:r>
            <a:r>
              <a:rPr lang="en-US" altLang="ko-KR"/>
              <a:t>MicroStrategy Desktop</a:t>
            </a:r>
            <a:r>
              <a:rPr lang="ko-KR" altLang="en-US"/>
              <a:t>의 스키마</a:t>
            </a:r>
            <a:r>
              <a:rPr lang="ko-KR" altLang="en-US">
                <a:sym typeface="Wingdings"/>
              </a:rPr>
              <a:t>팩트생성마법사 </a:t>
            </a:r>
            <a:r>
              <a:rPr lang="ko-KR" altLang="en-US"/>
              <a:t>메뉴로부터 이용할 수 있다.</a:t>
            </a:r>
          </a:p>
          <a:p>
            <a:pPr lvl="2">
              <a:defRPr/>
            </a:pPr>
            <a:r>
              <a:rPr lang="ko-KR" altLang="en-US"/>
              <a:t>팩트 생성 마법사는 많은 팩트를 빠르게,쉽게 생성하도록 해준다. 팩트 생성 마법사를 통해 </a:t>
            </a:r>
            <a:r>
              <a:rPr lang="en-US" altLang="ko-KR"/>
              <a:t>fact naming conventions </a:t>
            </a:r>
            <a:r>
              <a:rPr lang="ko-KR" altLang="en-US"/>
              <a:t>과</a:t>
            </a:r>
            <a:r>
              <a:rPr lang="en-US" altLang="ko-KR"/>
              <a:t> fact datatypes</a:t>
            </a:r>
            <a:r>
              <a:rPr lang="ko-KR" altLang="en-US"/>
              <a:t> 지정할 수 있다.</a:t>
            </a:r>
          </a:p>
          <a:p>
            <a:pPr lvl="2">
              <a:defRPr/>
            </a:pPr>
            <a:r>
              <a:rPr lang="ko-KR" altLang="en-US"/>
              <a:t>팩트 생성 마법사는 프로젝트 생성 마법사를 이용해 새로운 프로젝트를 생성할 때 또한 사용된다.</a:t>
            </a:r>
          </a:p>
          <a:p>
            <a:pPr lvl="2">
              <a:defRPr/>
            </a:pPr>
            <a:r>
              <a:rPr lang="ko-KR" altLang="en-US"/>
              <a:t>팩트 생성 마법사는 몇 단계의 화면으로 이루어진다. 그러므로 1개 이상의 팩트를 생성시는 팩트 마법사를 이용하는 것이 좋다. 마법사로 생성후 팩트에 수정을 하려면 팩트 편집기를 이용하라.</a:t>
            </a:r>
          </a:p>
          <a:p>
            <a:pPr lvl="2">
              <a:defRPr/>
            </a:pPr>
            <a:endParaRPr lang="en-US" altLang="ko-KR"/>
          </a:p>
        </p:txBody>
      </p:sp>
    </p:spTree>
    <p:extLst>
      <p:ext uri="{BB962C8B-B14F-4D97-AF65-F5344CB8AC3E}">
        <p14:creationId xmlns:p14="http://schemas.microsoft.com/office/powerpoint/2010/main" val="134910947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153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D035D45D-2C4F-4FA2-BB2A-59D8231B42DA}" type="slidenum">
              <a:rPr lang="en-US" altLang="en-US" b="0">
                <a:latin typeface="Times New Roman"/>
                <a:ea typeface="굴림"/>
              </a:rPr>
              <a:pPr lvl="0">
                <a:defRPr/>
              </a:pPr>
              <a:t>121</a:t>
            </a:fld>
            <a:endParaRPr lang="en-US" altLang="en-US" b="0">
              <a:latin typeface="Times New Roman"/>
              <a:ea typeface="굴림"/>
            </a:endParaRPr>
          </a:p>
        </p:txBody>
      </p:sp>
      <p:sp>
        <p:nvSpPr>
          <p:cNvPr id="321540" name="Rectangle 2"/>
          <p:cNvSpPr>
            <a:spLocks noGrp="1" noRot="1" noChangeAspect="1" noChangeArrowheads="1" noTextEdit="1"/>
          </p:cNvSpPr>
          <p:nvPr>
            <p:ph type="sldImg"/>
          </p:nvPr>
        </p:nvSpPr>
        <p:spPr>
          <a:xfrm>
            <a:off x="2027238" y="695325"/>
            <a:ext cx="4635500" cy="3476625"/>
          </a:xfrm>
          <a:ln/>
        </p:spPr>
      </p:sp>
      <p:sp>
        <p:nvSpPr>
          <p:cNvPr id="32154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생성 - 필터 </a:t>
            </a:r>
          </a:p>
          <a:p>
            <a:pPr lvl="1">
              <a:defRPr/>
            </a:pPr>
            <a:r>
              <a:rPr lang="ko-KR" altLang="en-US"/>
              <a:t>오른쪽 상단에 있는 필터 부분은 리포트의 내용을 결정하며 </a:t>
            </a:r>
            <a:r>
              <a:rPr lang="en-US" altLang="ko-KR"/>
              <a:t>SQL</a:t>
            </a:r>
            <a:r>
              <a:rPr lang="ko-KR" altLang="en-US"/>
              <a:t>의 </a:t>
            </a:r>
            <a:r>
              <a:rPr lang="en-US" altLang="ko-KR"/>
              <a:t>where</a:t>
            </a:r>
            <a:r>
              <a:rPr lang="ko-KR" altLang="en-US"/>
              <a:t>절에 해당한다. 필터를 만들기 위해 위쪽 상단에</a:t>
            </a:r>
            <a:r>
              <a:rPr lang="en-US" altLang="ko-KR"/>
              <a:t> </a:t>
            </a:r>
            <a:r>
              <a:rPr lang="ko-KR" altLang="en-US"/>
              <a:t>구성요소 항목들을 갖다 놓아라.</a:t>
            </a:r>
            <a:r>
              <a:rPr lang="en-US" altLang="ko-KR"/>
              <a:t> </a:t>
            </a:r>
          </a:p>
          <a:p>
            <a:pPr lvl="1">
              <a:defRPr/>
            </a:pPr>
            <a:endParaRPr lang="en-US" altLang="ko-KR"/>
          </a:p>
          <a:p>
            <a:pPr lvl="2">
              <a:defRPr/>
            </a:pPr>
            <a:r>
              <a:rPr lang="ko-KR" altLang="en-US"/>
              <a:t>많은 구성요소(</a:t>
            </a:r>
            <a:r>
              <a:rPr lang="en-US" altLang="ko-KR"/>
              <a:t>element,</a:t>
            </a:r>
            <a:r>
              <a:rPr lang="ko-KR" altLang="en-US"/>
              <a:t>코드값)를 선택해서 필터에 추가 할 수 있다.</a:t>
            </a:r>
          </a:p>
          <a:p>
            <a:pPr lvl="2">
              <a:defRPr/>
            </a:pPr>
            <a:r>
              <a:rPr lang="ko-KR" altLang="en-US"/>
              <a:t>필터는 애트리뷰트,메트릭 제한 및 프롬프트, 복합 필터등에 사용될 수 있다.</a:t>
            </a:r>
            <a:endParaRPr lang="en-US" altLang="ko-KR"/>
          </a:p>
        </p:txBody>
      </p:sp>
    </p:spTree>
    <p:extLst>
      <p:ext uri="{BB962C8B-B14F-4D97-AF65-F5344CB8AC3E}">
        <p14:creationId xmlns:p14="http://schemas.microsoft.com/office/powerpoint/2010/main" val="23195231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256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09DF237C-06A4-48F7-84D8-C9F161BD144D}" type="slidenum">
              <a:rPr lang="en-US" altLang="en-US" b="0">
                <a:latin typeface="Times New Roman"/>
                <a:ea typeface="굴림"/>
              </a:rPr>
              <a:pPr lvl="0">
                <a:defRPr/>
              </a:pPr>
              <a:t>122</a:t>
            </a:fld>
            <a:endParaRPr lang="en-US" altLang="en-US" b="0">
              <a:latin typeface="Times New Roman"/>
              <a:ea typeface="굴림"/>
            </a:endParaRPr>
          </a:p>
        </p:txBody>
      </p:sp>
      <p:sp>
        <p:nvSpPr>
          <p:cNvPr id="322564" name="Rectangle 2"/>
          <p:cNvSpPr>
            <a:spLocks noGrp="1" noRot="1" noChangeAspect="1" noChangeArrowheads="1" noTextEdit="1"/>
          </p:cNvSpPr>
          <p:nvPr>
            <p:ph type="sldImg"/>
          </p:nvPr>
        </p:nvSpPr>
        <p:spPr>
          <a:xfrm>
            <a:off x="2027238" y="695325"/>
            <a:ext cx="4635500" cy="3476625"/>
          </a:xfrm>
          <a:ln/>
        </p:spPr>
      </p:sp>
      <p:sp>
        <p:nvSpPr>
          <p:cNvPr id="32256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생성 - 저장</a:t>
            </a:r>
          </a:p>
          <a:p>
            <a:pPr lvl="1">
              <a:defRPr/>
            </a:pPr>
            <a:r>
              <a:rPr lang="ko-KR" altLang="en-US"/>
              <a:t>일단 리포트가 생성되어 실행되면 리포트를 저장할 수 있다. 그렇게 할때 해당 리포트에 대한 템플릿과 필터 정의가 저장되어서 다음에는 리포트를 다시 만들지 않고서도  그 리포트를 실행할 수 있다.</a:t>
            </a:r>
          </a:p>
          <a:p>
            <a:pPr lvl="2">
              <a:defRPr/>
            </a:pPr>
            <a:endParaRPr lang="en-US" altLang="ko-KR" i="1"/>
          </a:p>
          <a:p>
            <a:pPr lvl="2">
              <a:defRPr/>
            </a:pPr>
            <a:r>
              <a:rPr lang="en-US" altLang="ko-KR"/>
              <a:t>“</a:t>
            </a:r>
            <a:r>
              <a:rPr lang="ko-KR" altLang="en-US"/>
              <a:t>저장후 닫기”를 누를때는 리포트 명을 입력하라는 프롬프트창이 뜨며, 그것을 저장할 폴더를 선택할 수 있다.</a:t>
            </a:r>
            <a:r>
              <a:rPr lang="en-US" altLang="ko-KR"/>
              <a:t> </a:t>
            </a:r>
          </a:p>
          <a:p>
            <a:pPr lvl="2">
              <a:defRPr/>
            </a:pPr>
            <a:r>
              <a:rPr lang="ko-KR" altLang="en-US"/>
              <a:t>리포트나 다른 개체들은 모든 폴더안에 저장될 수 있다. – 그러므로 각 개체 종류별로 폴더 관리가 필요하다.(기본 폴더 관리 참조)</a:t>
            </a:r>
            <a:r>
              <a:rPr lang="en-US" altLang="ko-KR"/>
              <a:t> </a:t>
            </a:r>
          </a:p>
          <a:p>
            <a:pPr lvl="2">
              <a:defRPr/>
            </a:pPr>
            <a:r>
              <a:rPr lang="ko-KR" altLang="en-US"/>
              <a:t>일반적으로 운영환경에서는 일반 사용자의 경우   내 개인 개체</a:t>
            </a:r>
            <a:r>
              <a:rPr lang="ko-KR" altLang="en-US">
                <a:sym typeface="Wingdings"/>
              </a:rPr>
              <a:t>내 리포트  폴더 아래에 임의의 폴더를 만들어서 개별적으로 리포트를 관리할 수 있다.</a:t>
            </a:r>
          </a:p>
          <a:p>
            <a:pPr lvl="2">
              <a:defRPr/>
            </a:pPr>
            <a:r>
              <a:rPr lang="ko-KR" altLang="en-US">
                <a:sym typeface="Wingdings"/>
              </a:rPr>
              <a:t>기본 권한 설정은 공용개체(</a:t>
            </a:r>
            <a:r>
              <a:rPr lang="en-US" altLang="ko-KR">
                <a:sym typeface="Wingdings"/>
              </a:rPr>
              <a:t>Public Objects)</a:t>
            </a:r>
            <a:r>
              <a:rPr lang="ko-KR" altLang="en-US">
                <a:sym typeface="Wingdings"/>
              </a:rPr>
              <a:t>리포트 폴더의 경우는 </a:t>
            </a:r>
            <a:r>
              <a:rPr lang="en-US" altLang="ko-KR">
                <a:sym typeface="Wingdings"/>
              </a:rPr>
              <a:t>Administrator </a:t>
            </a:r>
            <a:r>
              <a:rPr lang="ko-KR" altLang="en-US">
                <a:sym typeface="Wingdings"/>
              </a:rPr>
              <a:t>사용자만이 리포트를 만들어서 저장할 수 있으며 일반사용자의 경우는 읽기 권한만 부여되어 있다. </a:t>
            </a:r>
          </a:p>
          <a:p>
            <a:pPr lvl="2">
              <a:buFont typeface="mn-ea"/>
              <a:buNone/>
              <a:defRPr/>
            </a:pPr>
            <a:r>
              <a:rPr lang="ko-KR" altLang="en-US">
                <a:sym typeface="Wingdings"/>
              </a:rPr>
              <a:t>    쓰기 권한이 없는 폴더에 리포트 저장시에는 에러 메시지를 나타내며 저장할 수 없다.</a:t>
            </a:r>
          </a:p>
          <a:p>
            <a:pPr lvl="2">
              <a:buFont typeface="mn-ea"/>
              <a:buNone/>
              <a:defRPr/>
            </a:pPr>
            <a:r>
              <a:rPr lang="ko-KR" altLang="en-US">
                <a:sym typeface="Wingdings"/>
              </a:rPr>
              <a:t>    모든 개체(폴더,리포트 등)의 권한설정은 변경 가능하다.</a:t>
            </a:r>
          </a:p>
          <a:p>
            <a:pPr lvl="2">
              <a:buFont typeface="mn-ea"/>
              <a:buNone/>
              <a:defRPr/>
            </a:pPr>
            <a:endParaRPr lang="en-US" altLang="ko-KR"/>
          </a:p>
        </p:txBody>
      </p:sp>
    </p:spTree>
    <p:extLst>
      <p:ext uri="{BB962C8B-B14F-4D97-AF65-F5344CB8AC3E}">
        <p14:creationId xmlns:p14="http://schemas.microsoft.com/office/powerpoint/2010/main" val="15814465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358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03A9C36A-7F70-4C6D-BBD4-B544BF3136E5}" type="slidenum">
              <a:rPr lang="en-US" altLang="en-US" b="0">
                <a:latin typeface="Times New Roman"/>
                <a:ea typeface="굴림"/>
              </a:rPr>
              <a:pPr lvl="0">
                <a:defRPr/>
              </a:pPr>
              <a:t>123</a:t>
            </a:fld>
            <a:endParaRPr lang="en-US" altLang="en-US" b="0">
              <a:latin typeface="Times New Roman"/>
              <a:ea typeface="굴림"/>
            </a:endParaRPr>
          </a:p>
        </p:txBody>
      </p:sp>
      <p:sp>
        <p:nvSpPr>
          <p:cNvPr id="323588" name="Rectangle 2"/>
          <p:cNvSpPr>
            <a:spLocks noGrp="1" noRot="1" noChangeAspect="1" noChangeArrowheads="1" noTextEdit="1"/>
          </p:cNvSpPr>
          <p:nvPr>
            <p:ph type="sldImg"/>
          </p:nvPr>
        </p:nvSpPr>
        <p:spPr>
          <a:xfrm>
            <a:off x="2027238" y="695325"/>
            <a:ext cx="4635500" cy="3476625"/>
          </a:xfrm>
          <a:ln/>
        </p:spPr>
      </p:sp>
      <p:sp>
        <p:nvSpPr>
          <p:cNvPr id="32358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표시 - 그리드 </a:t>
            </a:r>
          </a:p>
          <a:p>
            <a:pPr lvl="1">
              <a:defRPr/>
            </a:pPr>
            <a:endParaRPr lang="en-US" altLang="ko-KR"/>
          </a:p>
          <a:p>
            <a:pPr lvl="2">
              <a:defRPr/>
            </a:pPr>
            <a:r>
              <a:rPr lang="ko-KR" altLang="en-US"/>
              <a:t>저장된 리포트를 실행하기 위해서는 리포트명을 더블 클릭하거나 오른쪽 마우스 클릭하여 “리포트 실행”을 선택한다. 또는 리포트를 선택해서  파일 메뉴로 가서 “리포트 실행”을 클릭하거나 상단의 리포트 실행 아이콘을 클릭하여 실행할 수 있다.</a:t>
            </a:r>
          </a:p>
          <a:p>
            <a:pPr lvl="2">
              <a:defRPr/>
            </a:pPr>
            <a:endParaRPr lang="en-US" altLang="ko-KR"/>
          </a:p>
          <a:p>
            <a:pPr lvl="2">
              <a:defRPr/>
            </a:pPr>
            <a:r>
              <a:rPr lang="ko-KR" altLang="en-US"/>
              <a:t>보기 메뉴는 리포트에 대한 다른 표시 옵션을 나타낸다.</a:t>
            </a:r>
            <a:r>
              <a:rPr lang="en-US" altLang="ko-KR"/>
              <a:t> – </a:t>
            </a:r>
            <a:r>
              <a:rPr lang="ko-KR" altLang="en-US"/>
              <a:t>그리드, 그래프,</a:t>
            </a:r>
            <a:r>
              <a:rPr lang="en-US" altLang="ko-KR"/>
              <a:t>SQL, </a:t>
            </a:r>
            <a:r>
              <a:rPr lang="ko-KR" altLang="en-US"/>
              <a:t>그리고 디자인 보기</a:t>
            </a:r>
          </a:p>
          <a:p>
            <a:pPr lvl="2">
              <a:defRPr/>
            </a:pPr>
            <a:r>
              <a:rPr lang="ko-KR" altLang="en-US"/>
              <a:t>리포트의 창은 몇 개의 영역으로 나누어져 있으며 데이터 영역을 제외한 각각의 영역은 숨길 수가 있고 각 영역의 크기도 마우스로 조절 가능하다.</a:t>
            </a:r>
          </a:p>
          <a:p>
            <a:pPr lvl="2">
              <a:buFont typeface="mn-ea"/>
              <a:buNone/>
              <a:defRPr/>
            </a:pPr>
            <a:r>
              <a:rPr lang="ko-KR" altLang="en-US"/>
              <a:t>   </a:t>
            </a:r>
            <a:r>
              <a:rPr lang="ko-KR" altLang="en-US" sz="900"/>
              <a:t>- 리포트 개체 : 현재 리포트에 포함된 모든 개체(어트리뷰트,메트릭 등)가 나타나며 우측의 데이터 영역에 </a:t>
            </a:r>
            <a:r>
              <a:rPr lang="en-US" altLang="ko-KR" sz="900"/>
              <a:t>Drog and Drop </a:t>
            </a:r>
            <a:r>
              <a:rPr lang="ko-KR" altLang="en-US" sz="900"/>
              <a:t>방식으로 추가할 수 있다. 이 때는 </a:t>
            </a:r>
            <a:r>
              <a:rPr lang="en-US" altLang="ko-KR" sz="900"/>
              <a:t>DBMS</a:t>
            </a:r>
            <a:r>
              <a:rPr lang="ko-KR" altLang="en-US" sz="900"/>
              <a:t>에 </a:t>
            </a:r>
            <a:r>
              <a:rPr lang="en-US" altLang="ko-KR" sz="900"/>
              <a:t>SQL</a:t>
            </a:r>
            <a:r>
              <a:rPr lang="ko-KR" altLang="en-US" sz="900"/>
              <a:t>이 다시 수행되지 않고 이미 생성된 </a:t>
            </a:r>
            <a:r>
              <a:rPr lang="en-US" altLang="ko-KR" sz="900"/>
              <a:t>Intelligent Cube</a:t>
            </a:r>
            <a:r>
              <a:rPr lang="ko-KR" altLang="en-US" sz="900"/>
              <a:t>에서 처리하므로 빠르게 조회가 가능하다.</a:t>
            </a:r>
          </a:p>
          <a:p>
            <a:pPr lvl="2">
              <a:buFont typeface="mn-ea"/>
              <a:buNone/>
              <a:defRPr/>
            </a:pPr>
            <a:r>
              <a:rPr lang="ko-KR" altLang="en-US" sz="900"/>
              <a:t>  -  개체 브라우즈 : 프로젝트에 등록된 모든 개체가 나타나며 우측의 데이터 영역에 </a:t>
            </a:r>
            <a:r>
              <a:rPr lang="en-US" altLang="ko-KR" sz="900"/>
              <a:t>Drog and Drop </a:t>
            </a:r>
            <a:r>
              <a:rPr lang="ko-KR" altLang="en-US" sz="900"/>
              <a:t>방식으로 추가할 수 있다.  이 때는 </a:t>
            </a:r>
            <a:r>
              <a:rPr lang="en-US" altLang="ko-KR" sz="900"/>
              <a:t>DBMS</a:t>
            </a:r>
            <a:r>
              <a:rPr lang="ko-KR" altLang="en-US" sz="900"/>
              <a:t>에 </a:t>
            </a:r>
            <a:r>
              <a:rPr lang="en-US" altLang="ko-KR" sz="900"/>
              <a:t>SQL</a:t>
            </a:r>
            <a:r>
              <a:rPr lang="ko-KR" altLang="en-US" sz="900"/>
              <a:t>이 다시 수행된다.</a:t>
            </a:r>
          </a:p>
          <a:p>
            <a:pPr lvl="2">
              <a:buFont typeface="mn-ea"/>
              <a:buNone/>
              <a:defRPr/>
            </a:pPr>
            <a:r>
              <a:rPr lang="ko-KR" altLang="en-US" sz="900"/>
              <a:t>  - 리포트 세부사항 : 현 리포트의 설명(주석), 필터의 내용 등을 볼 수 있다.</a:t>
            </a:r>
          </a:p>
          <a:p>
            <a:pPr lvl="2">
              <a:buFont typeface="mn-ea"/>
              <a:buNone/>
              <a:defRPr/>
            </a:pPr>
            <a:r>
              <a:rPr lang="ko-KR" altLang="en-US" sz="900"/>
              <a:t>    </a:t>
            </a:r>
            <a:r>
              <a:rPr lang="ko-KR" altLang="en-US" sz="900">
                <a:sym typeface="Wingdings"/>
              </a:rPr>
              <a:t> 리포트 세부사항에 나타나는 필터 내용은 최초 편집시에 디자인 모드에서 생성한 필터 내용이다.</a:t>
            </a:r>
          </a:p>
          <a:p>
            <a:pPr lvl="2">
              <a:buFont typeface="mn-ea"/>
              <a:buNone/>
              <a:defRPr/>
            </a:pPr>
            <a:r>
              <a:rPr lang="ko-KR" altLang="en-US" sz="900">
                <a:sym typeface="Wingdings"/>
              </a:rPr>
              <a:t>     디자인 모드에서 필터의 내용은 수정 가능하며 수정 후에 다시 리포트 보기 변경시에는 </a:t>
            </a:r>
            <a:r>
              <a:rPr lang="en-US" altLang="ko-KR" sz="900">
                <a:sym typeface="Wingdings"/>
              </a:rPr>
              <a:t>DBMS</a:t>
            </a:r>
            <a:r>
              <a:rPr lang="ko-KR" altLang="en-US" sz="900">
                <a:sym typeface="Wingdings"/>
              </a:rPr>
              <a:t>에 </a:t>
            </a:r>
            <a:r>
              <a:rPr lang="en-US" altLang="ko-KR" sz="900">
                <a:sym typeface="Wingdings"/>
              </a:rPr>
              <a:t>SQL</a:t>
            </a:r>
            <a:r>
              <a:rPr lang="ko-KR" altLang="en-US" sz="900">
                <a:sym typeface="Wingdings"/>
              </a:rPr>
              <a:t>이 다시 수행된다.</a:t>
            </a:r>
          </a:p>
          <a:p>
            <a:pPr lvl="2">
              <a:buFont typeface="mn-ea"/>
              <a:buNone/>
              <a:defRPr/>
            </a:pPr>
            <a:r>
              <a:rPr lang="ko-KR" altLang="en-US" sz="900"/>
              <a:t>  - 뷰 필터 : 현재 생성된 리포트(</a:t>
            </a:r>
            <a:r>
              <a:rPr lang="en-US" altLang="ko-KR" sz="900"/>
              <a:t>Intelligent Cube)</a:t>
            </a:r>
            <a:r>
              <a:rPr lang="ko-KR" altLang="en-US" sz="900"/>
              <a:t>에서 다시 필터링을 할 수 있는 기능으로 뷰 필터 적용 시에는 </a:t>
            </a:r>
            <a:r>
              <a:rPr lang="en-US" altLang="ko-KR" sz="900"/>
              <a:t>DBMS</a:t>
            </a:r>
            <a:r>
              <a:rPr lang="ko-KR" altLang="en-US" sz="900"/>
              <a:t>에 </a:t>
            </a:r>
            <a:r>
              <a:rPr lang="en-US" altLang="ko-KR" sz="900"/>
              <a:t>SQL</a:t>
            </a:r>
            <a:r>
              <a:rPr lang="ko-KR" altLang="en-US" sz="900"/>
              <a:t>이 다시 수행되지 않고 이미 생성된 </a:t>
            </a:r>
            <a:r>
              <a:rPr lang="en-US" altLang="ko-KR" sz="900"/>
              <a:t>Intelligent Cube</a:t>
            </a:r>
            <a:r>
              <a:rPr lang="ko-KR" altLang="en-US" sz="900"/>
              <a:t>에서 처리하므로 빠르게 조회가 가능하다.</a:t>
            </a:r>
          </a:p>
          <a:p>
            <a:pPr lvl="2">
              <a:buFont typeface="mn-ea"/>
              <a:buNone/>
              <a:defRPr/>
            </a:pPr>
            <a:endParaRPr lang="ko-KR" altLang="en-US" sz="900"/>
          </a:p>
        </p:txBody>
      </p:sp>
    </p:spTree>
    <p:extLst>
      <p:ext uri="{BB962C8B-B14F-4D97-AF65-F5344CB8AC3E}">
        <p14:creationId xmlns:p14="http://schemas.microsoft.com/office/powerpoint/2010/main" val="32103678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461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AAB2E2A2-E6FB-42F9-9217-4A01EBE5EAFE}" type="slidenum">
              <a:rPr lang="en-US" altLang="en-US" b="0">
                <a:latin typeface="Times New Roman"/>
                <a:ea typeface="굴림"/>
              </a:rPr>
              <a:pPr lvl="0">
                <a:defRPr/>
              </a:pPr>
              <a:t>124</a:t>
            </a:fld>
            <a:endParaRPr lang="en-US" altLang="en-US" b="0">
              <a:latin typeface="Times New Roman"/>
              <a:ea typeface="굴림"/>
            </a:endParaRPr>
          </a:p>
        </p:txBody>
      </p:sp>
      <p:sp>
        <p:nvSpPr>
          <p:cNvPr id="324612" name="Rectangle 2"/>
          <p:cNvSpPr>
            <a:spLocks noGrp="1" noRot="1" noChangeAspect="1" noChangeArrowheads="1" noTextEdit="1"/>
          </p:cNvSpPr>
          <p:nvPr>
            <p:ph type="sldImg"/>
          </p:nvPr>
        </p:nvSpPr>
        <p:spPr>
          <a:xfrm>
            <a:off x="2027238" y="695325"/>
            <a:ext cx="4635500" cy="3476625"/>
          </a:xfrm>
          <a:ln/>
        </p:spPr>
      </p:sp>
      <p:sp>
        <p:nvSpPr>
          <p:cNvPr id="32461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표시 - 그래프 </a:t>
            </a:r>
          </a:p>
          <a:p>
            <a:pPr lvl="2">
              <a:defRPr/>
            </a:pPr>
            <a:endParaRPr lang="en-US" altLang="ko-KR"/>
          </a:p>
          <a:p>
            <a:pPr lvl="2">
              <a:defRPr/>
            </a:pPr>
            <a:r>
              <a:rPr lang="ko-KR" altLang="en-US"/>
              <a:t>그래프를 보려면 보기 메뉴를 클릭하여  그래프 보기를 선택하라. 그래프의 레이아웃을 변경하는 데 사용 가능한 많은 그래프 포맷이 존재한다. 이 설정은 그래프 모드에서 갤러리 메뉴를 이용하거나 그래프를 오른쪽 마우스 클릭하면 설정 가능하다.</a:t>
            </a:r>
          </a:p>
          <a:p>
            <a:pPr lvl="2">
              <a:defRPr/>
            </a:pPr>
            <a:endParaRPr lang="en-US" altLang="ko-KR"/>
          </a:p>
          <a:p>
            <a:pPr lvl="2">
              <a:defRPr/>
            </a:pPr>
            <a:r>
              <a:rPr lang="ko-KR" altLang="en-US"/>
              <a:t>다음 툴바 옵션(아이콘)은 그래프 리포트에만 유일하게 적용된다.</a:t>
            </a:r>
            <a:r>
              <a:rPr lang="en-US" altLang="ko-KR"/>
              <a:t> :</a:t>
            </a:r>
          </a:p>
          <a:p>
            <a:pPr lvl="3">
              <a:defRPr/>
            </a:pPr>
            <a:r>
              <a:rPr lang="ko-KR" altLang="en-US"/>
              <a:t>그래프 유형 선택 </a:t>
            </a:r>
            <a:r>
              <a:rPr lang="en-US" altLang="ko-KR"/>
              <a:t>: </a:t>
            </a:r>
            <a:r>
              <a:rPr lang="ko-KR" altLang="en-US"/>
              <a:t>특별한 디스플레이 목적에 가장 잘 어울리는 그래프를 선택하는데 이용된다.</a:t>
            </a:r>
          </a:p>
          <a:p>
            <a:pPr lvl="3">
              <a:defRPr/>
            </a:pPr>
            <a:r>
              <a:rPr lang="ko-KR" altLang="en-US"/>
              <a:t>범례 보이기 </a:t>
            </a:r>
            <a:r>
              <a:rPr lang="en-US" altLang="ko-KR"/>
              <a:t>: </a:t>
            </a:r>
            <a:r>
              <a:rPr lang="ko-KR" altLang="en-US"/>
              <a:t>그래프에 있는 구성요소에 대해서 색상별의 의미를 숨기거나 표시할 수 있다.</a:t>
            </a:r>
          </a:p>
          <a:p>
            <a:pPr lvl="3">
              <a:defRPr/>
            </a:pPr>
            <a:r>
              <a:rPr lang="ko-KR" altLang="en-US"/>
              <a:t>행으로 시리즈 설정 </a:t>
            </a:r>
            <a:r>
              <a:rPr lang="en-US" altLang="ko-KR"/>
              <a:t>: </a:t>
            </a:r>
            <a:r>
              <a:rPr lang="ko-KR" altLang="en-US"/>
              <a:t>그리드의 행으로 그래프의 구성요소를 그룹핑한다.</a:t>
            </a:r>
          </a:p>
          <a:p>
            <a:pPr lvl="3">
              <a:defRPr/>
            </a:pPr>
            <a:r>
              <a:rPr lang="ko-KR" altLang="en-US"/>
              <a:t>그래프 옵션 :  레이아웃과 데이터 레이블 등 다양한 옵션을 적용할 수 있다.</a:t>
            </a:r>
          </a:p>
          <a:p>
            <a:pPr lvl="3">
              <a:buFont typeface="mn-ea"/>
              <a:buNone/>
              <a:defRPr/>
            </a:pPr>
            <a:endParaRPr lang="en-US" altLang="ko-KR"/>
          </a:p>
        </p:txBody>
      </p:sp>
    </p:spTree>
    <p:extLst>
      <p:ext uri="{BB962C8B-B14F-4D97-AF65-F5344CB8AC3E}">
        <p14:creationId xmlns:p14="http://schemas.microsoft.com/office/powerpoint/2010/main" val="37100029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563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9999C067-C69F-429B-950C-086A4D32F344}" type="slidenum">
              <a:rPr lang="en-US" altLang="en-US" b="0">
                <a:latin typeface="Times New Roman"/>
                <a:ea typeface="굴림"/>
              </a:rPr>
              <a:pPr lvl="0">
                <a:defRPr/>
              </a:pPr>
              <a:t>125</a:t>
            </a:fld>
            <a:endParaRPr lang="en-US" altLang="en-US" b="0">
              <a:latin typeface="Times New Roman"/>
              <a:ea typeface="굴림"/>
            </a:endParaRPr>
          </a:p>
        </p:txBody>
      </p:sp>
      <p:sp>
        <p:nvSpPr>
          <p:cNvPr id="325636" name="Rectangle 2"/>
          <p:cNvSpPr>
            <a:spLocks noGrp="1" noRot="1" noChangeAspect="1" noChangeArrowheads="1" noTextEdit="1"/>
          </p:cNvSpPr>
          <p:nvPr>
            <p:ph type="sldImg"/>
          </p:nvPr>
        </p:nvSpPr>
        <p:spPr>
          <a:xfrm>
            <a:off x="2027238" y="695325"/>
            <a:ext cx="4635500" cy="3476625"/>
          </a:xfrm>
          <a:ln/>
        </p:spPr>
      </p:sp>
      <p:sp>
        <p:nvSpPr>
          <p:cNvPr id="32563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표시 - </a:t>
            </a:r>
            <a:r>
              <a:rPr lang="en-US" altLang="ko-KR">
                <a:latin typeface="Arial"/>
              </a:rPr>
              <a:t>SQL </a:t>
            </a:r>
          </a:p>
          <a:p>
            <a:pPr lvl="2">
              <a:defRPr/>
            </a:pPr>
            <a:endParaRPr lang="en-US" altLang="ko-KR"/>
          </a:p>
          <a:p>
            <a:pPr lvl="2">
              <a:defRPr/>
            </a:pPr>
            <a:r>
              <a:rPr lang="ko-KR" altLang="en-US"/>
              <a:t>생성된 리포트의 데이타베이스에 보내질 </a:t>
            </a:r>
            <a:r>
              <a:rPr lang="en-US" altLang="ko-KR"/>
              <a:t>SQL</a:t>
            </a:r>
            <a:r>
              <a:rPr lang="ko-KR" altLang="en-US"/>
              <a:t>을 보기 위해서는 보기 메뉴의 </a:t>
            </a:r>
            <a:r>
              <a:rPr lang="en-US" altLang="ko-KR"/>
              <a:t>SQL</a:t>
            </a:r>
            <a:r>
              <a:rPr lang="ko-KR" altLang="en-US"/>
              <a:t>보기를 클릭하라.</a:t>
            </a:r>
          </a:p>
          <a:p>
            <a:pPr lvl="2">
              <a:defRPr/>
            </a:pPr>
            <a:r>
              <a:rPr lang="ko-KR" altLang="en-US"/>
              <a:t>리포트명 뿐만 아니라 </a:t>
            </a:r>
            <a:r>
              <a:rPr lang="en-US" altLang="ko-KR"/>
              <a:t>SQL</a:t>
            </a:r>
            <a:r>
              <a:rPr lang="ko-KR" altLang="en-US"/>
              <a:t> 보기 모드는 다음 정보도 보여준다.</a:t>
            </a:r>
            <a:r>
              <a:rPr lang="en-US" altLang="ko-KR"/>
              <a:t> </a:t>
            </a:r>
          </a:p>
          <a:p>
            <a:pPr lvl="2">
              <a:defRPr/>
            </a:pPr>
            <a:r>
              <a:rPr lang="ko-KR" altLang="en-US"/>
              <a:t>리턴된 행의 수, 열의 수</a:t>
            </a:r>
          </a:p>
          <a:p>
            <a:pPr lvl="2">
              <a:defRPr/>
            </a:pPr>
            <a:r>
              <a:rPr lang="ko-KR" altLang="en-US"/>
              <a:t>수행시간 – 각 패스별(</a:t>
            </a:r>
            <a:r>
              <a:rPr lang="en-US" altLang="ko-KR"/>
              <a:t>SQL</a:t>
            </a:r>
            <a:r>
              <a:rPr lang="ko-KR" altLang="en-US"/>
              <a:t>별) 수행시간 표시</a:t>
            </a:r>
          </a:p>
          <a:p>
            <a:pPr lvl="2">
              <a:defRPr/>
            </a:pPr>
            <a:r>
              <a:rPr lang="ko-KR" altLang="en-US"/>
              <a:t>수행 시작 및 종료시간</a:t>
            </a:r>
          </a:p>
          <a:p>
            <a:pPr lvl="2">
              <a:defRPr/>
            </a:pPr>
            <a:r>
              <a:rPr lang="ko-KR" altLang="en-US"/>
              <a:t>연결된 데이터베이스인스턴스 및 로그인 명</a:t>
            </a:r>
          </a:p>
          <a:p>
            <a:pPr lvl="2">
              <a:defRPr/>
            </a:pPr>
            <a:r>
              <a:rPr lang="ko-KR" altLang="en-US"/>
              <a:t>엑세스한 테이블 이름</a:t>
            </a:r>
          </a:p>
          <a:p>
            <a:pPr lvl="2">
              <a:defRPr/>
            </a:pPr>
            <a:endParaRPr lang="ko-KR" altLang="en-US"/>
          </a:p>
          <a:p>
            <a:pPr lvl="2">
              <a:buFont typeface="mn-ea"/>
              <a:buNone/>
              <a:defRPr/>
            </a:pPr>
            <a:r>
              <a:rPr lang="ko-KR" altLang="en-US">
                <a:sym typeface="Wingdings"/>
              </a:rPr>
              <a:t> 이상의 정보는 통계</a:t>
            </a:r>
            <a:r>
              <a:rPr lang="en-US" altLang="ko-KR">
                <a:sym typeface="Wingdings"/>
              </a:rPr>
              <a:t>LOG Table</a:t>
            </a:r>
            <a:r>
              <a:rPr lang="ko-KR" altLang="en-US">
                <a:sym typeface="Wingdings"/>
              </a:rPr>
              <a:t>에 저장할 수 있다.</a:t>
            </a:r>
            <a:endParaRPr lang="ko-KR" altLang="en-US"/>
          </a:p>
        </p:txBody>
      </p:sp>
    </p:spTree>
    <p:extLst>
      <p:ext uri="{BB962C8B-B14F-4D97-AF65-F5344CB8AC3E}">
        <p14:creationId xmlns:p14="http://schemas.microsoft.com/office/powerpoint/2010/main" val="12093713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665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2D2D2A2F-32B7-426E-ADA4-D84BD994DA04}" type="slidenum">
              <a:rPr lang="en-US" altLang="en-US" b="0">
                <a:latin typeface="Times New Roman"/>
                <a:ea typeface="굴림"/>
              </a:rPr>
              <a:pPr lvl="0">
                <a:defRPr/>
              </a:pPr>
              <a:t>126</a:t>
            </a:fld>
            <a:endParaRPr lang="en-US" altLang="en-US" b="0">
              <a:latin typeface="Times New Roman"/>
              <a:ea typeface="굴림"/>
            </a:endParaRPr>
          </a:p>
        </p:txBody>
      </p:sp>
      <p:sp>
        <p:nvSpPr>
          <p:cNvPr id="326660" name="Rectangle 2"/>
          <p:cNvSpPr>
            <a:spLocks noGrp="1" noRot="1" noChangeAspect="1" noChangeArrowheads="1" noTextEdit="1"/>
          </p:cNvSpPr>
          <p:nvPr>
            <p:ph type="sldImg"/>
          </p:nvPr>
        </p:nvSpPr>
        <p:spPr>
          <a:xfrm>
            <a:off x="2027238" y="695325"/>
            <a:ext cx="4635500" cy="3476625"/>
          </a:xfrm>
          <a:ln/>
        </p:spPr>
      </p:sp>
      <p:sp>
        <p:nvSpPr>
          <p:cNvPr id="32666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표시 – 디자인 보기 </a:t>
            </a:r>
          </a:p>
          <a:p>
            <a:pPr lvl="1">
              <a:defRPr/>
            </a:pPr>
            <a:endParaRPr lang="en-US" altLang="ko-KR"/>
          </a:p>
          <a:p>
            <a:pPr lvl="2">
              <a:defRPr/>
            </a:pPr>
            <a:r>
              <a:rPr lang="ko-KR" altLang="en-US"/>
              <a:t>디자인 모드로 가지 위해서는 보기 메뉴의 디자인 보기를 클릭하라.</a:t>
            </a:r>
          </a:p>
          <a:p>
            <a:pPr lvl="2">
              <a:defRPr/>
            </a:pPr>
            <a:r>
              <a:rPr lang="ko-KR" altLang="en-US"/>
              <a:t>리포트 정의는 여기서 보여지며 편집도 가능하다. 디자인 변경은 리포트를 저장한 후 또는 저장하지 않고서도 적용될 수 있다.</a:t>
            </a:r>
            <a:endParaRPr lang="en-US" altLang="ko-KR"/>
          </a:p>
        </p:txBody>
      </p:sp>
    </p:spTree>
    <p:extLst>
      <p:ext uri="{BB962C8B-B14F-4D97-AF65-F5344CB8AC3E}">
        <p14:creationId xmlns:p14="http://schemas.microsoft.com/office/powerpoint/2010/main" val="8841557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768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95A2B148-E964-469F-9F1C-8E5AE16FE451}" type="slidenum">
              <a:rPr lang="en-US" altLang="en-US" b="0">
                <a:latin typeface="Times New Roman"/>
                <a:ea typeface="굴림"/>
              </a:rPr>
              <a:pPr lvl="0">
                <a:defRPr/>
              </a:pPr>
              <a:t>127</a:t>
            </a:fld>
            <a:endParaRPr lang="en-US" altLang="en-US" b="0">
              <a:latin typeface="Times New Roman"/>
              <a:ea typeface="굴림"/>
            </a:endParaRPr>
          </a:p>
        </p:txBody>
      </p:sp>
      <p:sp>
        <p:nvSpPr>
          <p:cNvPr id="327684" name="Rectangle 2"/>
          <p:cNvSpPr>
            <a:spLocks noGrp="1" noRot="1" noChangeAspect="1" noChangeArrowheads="1" noTextEdit="1"/>
          </p:cNvSpPr>
          <p:nvPr>
            <p:ph type="sldImg"/>
          </p:nvPr>
        </p:nvSpPr>
        <p:spPr>
          <a:xfrm>
            <a:off x="2027238" y="695325"/>
            <a:ext cx="4635500" cy="3476625"/>
          </a:xfrm>
          <a:ln/>
        </p:spPr>
      </p:sp>
      <p:sp>
        <p:nvSpPr>
          <p:cNvPr id="32768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 </a:t>
            </a:r>
            <a:r>
              <a:rPr lang="en-US" altLang="ko-KR">
                <a:latin typeface="Arial"/>
              </a:rPr>
              <a:t>Pivoting</a:t>
            </a:r>
            <a:r>
              <a:rPr lang="en-US" altLang="ko-KR" b="1">
                <a:latin typeface="Helvetica-Bold"/>
              </a:rPr>
              <a:t> </a:t>
            </a:r>
          </a:p>
          <a:p>
            <a:pPr lvl="1">
              <a:defRPr/>
            </a:pPr>
            <a:r>
              <a:rPr lang="en-US" altLang="ko-KR"/>
              <a:t>MicroStrategy Desktop</a:t>
            </a:r>
            <a:r>
              <a:rPr lang="ko-KR" altLang="en-US"/>
              <a:t>은 그리드 리포트에서 행이나 칼럼의 위치를 자유롭게 바꾸는 기능을 제공한다.</a:t>
            </a:r>
          </a:p>
          <a:p>
            <a:pPr lvl="2">
              <a:buFont typeface="mn-ea"/>
              <a:buNone/>
              <a:defRPr/>
            </a:pPr>
            <a:endParaRPr lang="en-US" altLang="ko-KR"/>
          </a:p>
          <a:p>
            <a:pPr lvl="2">
              <a:defRPr/>
            </a:pPr>
            <a:r>
              <a:rPr lang="ko-KR" altLang="en-US"/>
              <a:t>이 기능으로</a:t>
            </a:r>
          </a:p>
          <a:p>
            <a:pPr lvl="3">
              <a:defRPr/>
            </a:pPr>
            <a:r>
              <a:rPr lang="ko-KR" altLang="en-US"/>
              <a:t>행을 칼럼으로 바꿀 수 있다.</a:t>
            </a:r>
          </a:p>
          <a:p>
            <a:pPr lvl="3">
              <a:defRPr/>
            </a:pPr>
            <a:r>
              <a:rPr lang="ko-KR" altLang="en-US"/>
              <a:t>칼럼을 행으로 바꿀 수 있다.</a:t>
            </a:r>
          </a:p>
          <a:p>
            <a:pPr lvl="3">
              <a:defRPr/>
            </a:pPr>
            <a:r>
              <a:rPr lang="ko-KR" altLang="en-US"/>
              <a:t>행의 상대적인 위치를 바꿀 수 있다.</a:t>
            </a:r>
          </a:p>
          <a:p>
            <a:pPr lvl="3">
              <a:defRPr/>
            </a:pPr>
            <a:r>
              <a:rPr lang="ko-KR" altLang="en-US"/>
              <a:t>칼럼의 상대적인 위치를 바꿀 수 있다.</a:t>
            </a:r>
          </a:p>
          <a:p>
            <a:pPr lvl="3">
              <a:defRPr/>
            </a:pPr>
            <a:r>
              <a:rPr lang="ko-KR" altLang="en-US"/>
              <a:t>리포트에서 리포트로 애트리뷰트 데이터를 복사할 수 있다.</a:t>
            </a:r>
            <a:r>
              <a:rPr lang="en-US" altLang="ko-KR"/>
              <a:t> </a:t>
            </a:r>
          </a:p>
          <a:p>
            <a:pPr lvl="0">
              <a:defRPr/>
            </a:pPr>
            <a:r>
              <a:rPr lang="en-US" altLang="ko-KR" sz="800">
                <a:latin typeface="Arial"/>
              </a:rPr>
              <a:t>  </a:t>
            </a:r>
          </a:p>
          <a:p>
            <a:pPr lvl="0">
              <a:defRPr/>
            </a:pPr>
            <a:r>
              <a:rPr lang="en-US" altLang="ko-KR" sz="800">
                <a:latin typeface="Arial"/>
              </a:rPr>
              <a:t>     </a:t>
            </a:r>
            <a:r>
              <a:rPr lang="en-US" altLang="ko-KR" sz="800">
                <a:latin typeface="Arial"/>
                <a:sym typeface="Wingdings"/>
              </a:rPr>
              <a:t></a:t>
            </a:r>
            <a:r>
              <a:rPr lang="en-US" altLang="ko-KR" sz="800">
                <a:latin typeface="Arial"/>
              </a:rPr>
              <a:t> </a:t>
            </a:r>
            <a:r>
              <a:rPr lang="ko-KR" altLang="en-US" sz="800">
                <a:latin typeface="Arial"/>
              </a:rPr>
              <a:t>아래의 방식으로 피봇팅이 가능하다.</a:t>
            </a:r>
          </a:p>
          <a:p>
            <a:pPr lvl="0">
              <a:defRPr/>
            </a:pPr>
            <a:r>
              <a:rPr lang="ko-KR" altLang="en-US" sz="800">
                <a:latin typeface="Arial"/>
              </a:rPr>
              <a:t>        1. 피봇팅을 원하는 오브젝트(어트리뷰트,메트릭 등)을 선택한 후에 원하는 위치에 마우스로 </a:t>
            </a:r>
            <a:r>
              <a:rPr lang="en-US" altLang="ko-KR" sz="800">
                <a:latin typeface="Arial"/>
              </a:rPr>
              <a:t>Drag and Drop</a:t>
            </a:r>
          </a:p>
          <a:p>
            <a:pPr lvl="0">
              <a:defRPr/>
            </a:pPr>
            <a:r>
              <a:rPr lang="ko-KR" altLang="en-US" sz="800">
                <a:latin typeface="Arial"/>
              </a:rPr>
              <a:t>        2. 피봇팅을 원하는 오브젝트(어트리뷰트,메트릭 등)을 선택한 후에 오른쪽 마우스 버튼 메뉴 </a:t>
            </a:r>
            <a:r>
              <a:rPr lang="ko-KR" altLang="en-US" sz="800">
                <a:latin typeface="Arial"/>
                <a:sym typeface="Wingdings"/>
              </a:rPr>
              <a:t> 이동</a:t>
            </a:r>
            <a:r>
              <a:rPr lang="ko-KR" altLang="en-US" sz="800">
                <a:latin typeface="Arial"/>
              </a:rPr>
              <a:t>에서 원하는 위치 선택</a:t>
            </a:r>
          </a:p>
          <a:p>
            <a:pPr lvl="0">
              <a:defRPr/>
            </a:pPr>
            <a:r>
              <a:rPr lang="ko-KR" altLang="en-US" sz="800">
                <a:latin typeface="Arial"/>
              </a:rPr>
              <a:t>        3. 툴바에서 이동 아이콘 선택 ( 피봇팅 툴바 : 상단 메뉴에서 보기</a:t>
            </a:r>
            <a:r>
              <a:rPr lang="ko-KR" altLang="en-US" sz="800">
                <a:latin typeface="Arial"/>
                <a:sym typeface="Wingdings"/>
              </a:rPr>
              <a:t>툴바그리드2  선택)</a:t>
            </a:r>
          </a:p>
          <a:p>
            <a:pPr lvl="0">
              <a:defRPr/>
            </a:pPr>
            <a:endParaRPr lang="en-US" altLang="ko-KR" sz="800">
              <a:latin typeface="Arial"/>
            </a:endParaRPr>
          </a:p>
          <a:p>
            <a:pPr lvl="0">
              <a:defRPr/>
            </a:pPr>
            <a:endParaRPr lang="ko-KR" altLang="en-US" sz="800">
              <a:latin typeface="Arial"/>
            </a:endParaRPr>
          </a:p>
        </p:txBody>
      </p:sp>
    </p:spTree>
    <p:extLst>
      <p:ext uri="{BB962C8B-B14F-4D97-AF65-F5344CB8AC3E}">
        <p14:creationId xmlns:p14="http://schemas.microsoft.com/office/powerpoint/2010/main" val="6276426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870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766F9641-F5EF-49C1-A267-8E43E2FFDECB}" type="slidenum">
              <a:rPr lang="en-US" altLang="en-US" b="0">
                <a:latin typeface="Times New Roman"/>
                <a:ea typeface="굴림"/>
              </a:rPr>
              <a:pPr lvl="0">
                <a:defRPr/>
              </a:pPr>
              <a:t>128</a:t>
            </a:fld>
            <a:endParaRPr lang="en-US" altLang="en-US" b="0">
              <a:latin typeface="Times New Roman"/>
              <a:ea typeface="굴림"/>
            </a:endParaRPr>
          </a:p>
        </p:txBody>
      </p:sp>
      <p:sp>
        <p:nvSpPr>
          <p:cNvPr id="328708" name="Rectangle 2"/>
          <p:cNvSpPr>
            <a:spLocks noGrp="1" noRot="1" noChangeAspect="1" noChangeArrowheads="1" noTextEdit="1"/>
          </p:cNvSpPr>
          <p:nvPr>
            <p:ph type="sldImg"/>
          </p:nvPr>
        </p:nvSpPr>
        <p:spPr>
          <a:xfrm>
            <a:off x="2027238" y="695325"/>
            <a:ext cx="4635500" cy="3476625"/>
          </a:xfrm>
          <a:ln/>
        </p:spPr>
      </p:sp>
      <p:sp>
        <p:nvSpPr>
          <p:cNvPr id="328709" name="Rectangle 3"/>
          <p:cNvSpPr>
            <a:spLocks noGrp="1" noChangeArrowheads="1"/>
          </p:cNvSpPr>
          <p:nvPr>
            <p:ph type="body" idx="1"/>
          </p:nvPr>
        </p:nvSpPr>
        <p:spPr>
          <a:xfrm>
            <a:off x="1708150" y="4403725"/>
            <a:ext cx="5121275" cy="4249738"/>
          </a:xfrm>
          <a:noFill/>
          <a:ln/>
        </p:spPr>
        <p:txBody>
          <a:bodyPr lIns="92885" tIns="46442" rIns="92885" bIns="46442"/>
          <a:lstStyle/>
          <a:p>
            <a:pPr>
              <a:spcBef>
                <a:spcPct val="0"/>
              </a:spcBef>
              <a:defRPr/>
            </a:pPr>
            <a:r>
              <a:rPr lang="ko-KR" altLang="en-US">
                <a:latin typeface="Arial"/>
              </a:rPr>
              <a:t>리포트 조작</a:t>
            </a:r>
            <a:r>
              <a:rPr lang="en-US" altLang="ko-KR">
                <a:latin typeface="Arial"/>
              </a:rPr>
              <a:t> : Page By</a:t>
            </a:r>
            <a:r>
              <a:rPr lang="en-US" altLang="ko-KR" sz="1000">
                <a:latin typeface="Times New Roman"/>
              </a:rPr>
              <a:t> </a:t>
            </a:r>
          </a:p>
          <a:p>
            <a:pPr lvl="1">
              <a:spcBef>
                <a:spcPct val="0"/>
              </a:spcBef>
              <a:defRPr/>
            </a:pPr>
            <a:r>
              <a:rPr lang="en-US" altLang="ko-KR"/>
              <a:t>MicroStrategy Desktop</a:t>
            </a:r>
            <a:r>
              <a:rPr lang="ko-KR" altLang="en-US"/>
              <a:t>은 분석의 조건으로 리포트 구성요소를 자유롭게 선택하도록 가능하게 한다. 이 선택으로 부터 만들어진 그리드를 원 리포트의 </a:t>
            </a:r>
            <a:r>
              <a:rPr lang="en-US" altLang="ko-KR"/>
              <a:t>page</a:t>
            </a:r>
            <a:r>
              <a:rPr lang="ko-KR" altLang="en-US"/>
              <a:t>라고 부른다.</a:t>
            </a:r>
            <a:r>
              <a:rPr lang="en-US" altLang="ko-KR"/>
              <a:t> </a:t>
            </a:r>
            <a:r>
              <a:rPr lang="ko-KR" altLang="en-US"/>
              <a:t>정보를 보여주기 위해 다른 조건의 사용을 허용하면서 </a:t>
            </a:r>
            <a:r>
              <a:rPr lang="en-US" altLang="ko-KR"/>
              <a:t>page</a:t>
            </a:r>
            <a:r>
              <a:rPr lang="ko-KR" altLang="en-US"/>
              <a:t>는 데이터의 조작및 디스플레이를 위한 추가된 기능이다.</a:t>
            </a:r>
          </a:p>
          <a:p>
            <a:pPr lvl="1">
              <a:spcBef>
                <a:spcPct val="0"/>
              </a:spcBef>
              <a:defRPr/>
            </a:pPr>
            <a:endParaRPr lang="en-US" altLang="ko-KR"/>
          </a:p>
          <a:p>
            <a:pPr lvl="2">
              <a:spcBef>
                <a:spcPct val="0"/>
              </a:spcBef>
              <a:defRPr/>
            </a:pPr>
            <a:r>
              <a:rPr lang="en-US" altLang="ko-KR"/>
              <a:t>Pages by</a:t>
            </a:r>
            <a:r>
              <a:rPr lang="ko-KR" altLang="en-US"/>
              <a:t>를 만드는데 이용 가능한 조건은 다음을 포함한다.: 애트리뷰트,메트릭,계층,콘솔리데이션,프롬프트</a:t>
            </a:r>
          </a:p>
          <a:p>
            <a:pPr lvl="2">
              <a:spcBef>
                <a:spcPct val="0"/>
              </a:spcBef>
              <a:defRPr/>
            </a:pPr>
            <a:r>
              <a:rPr lang="ko-KR" altLang="en-US" sz="900"/>
              <a:t>고객과 연관된 정보를 보여주는 리포트에 사용하라. 예로 모든 고객이나 또는 고객 그룹에서 요구하는 조건들을 만족시켜주는 특수한 데이터를 보여주는 페이지를 만들 수 있다.</a:t>
            </a:r>
            <a:r>
              <a:rPr lang="en-US" altLang="ko-KR" sz="900"/>
              <a:t> </a:t>
            </a:r>
          </a:p>
          <a:p>
            <a:pPr lvl="2">
              <a:defRPr/>
            </a:pPr>
            <a:r>
              <a:rPr lang="ko-KR" altLang="en-US" sz="900"/>
              <a:t>페이지 필드에 들어있는 항목의 순서는 표시되는 구성요소의 리스트에 영향을 끼친다.</a:t>
            </a:r>
            <a:endParaRPr lang="en-US" altLang="ko-KR" sz="900"/>
          </a:p>
        </p:txBody>
      </p:sp>
    </p:spTree>
    <p:extLst>
      <p:ext uri="{BB962C8B-B14F-4D97-AF65-F5344CB8AC3E}">
        <p14:creationId xmlns:p14="http://schemas.microsoft.com/office/powerpoint/2010/main" val="11708959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2973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70F5EF74-1DB0-4B10-974C-C41E4440A8D0}" type="slidenum">
              <a:rPr lang="en-US" altLang="en-US" b="0">
                <a:latin typeface="Times New Roman"/>
                <a:ea typeface="굴림"/>
              </a:rPr>
              <a:pPr lvl="0">
                <a:defRPr/>
              </a:pPr>
              <a:t>129</a:t>
            </a:fld>
            <a:endParaRPr lang="en-US" altLang="en-US" b="0">
              <a:latin typeface="Times New Roman"/>
              <a:ea typeface="굴림"/>
            </a:endParaRPr>
          </a:p>
        </p:txBody>
      </p:sp>
      <p:sp>
        <p:nvSpPr>
          <p:cNvPr id="329732" name="Rectangle 2"/>
          <p:cNvSpPr>
            <a:spLocks noGrp="1" noRot="1" noChangeAspect="1" noChangeArrowheads="1" noTextEdit="1"/>
          </p:cNvSpPr>
          <p:nvPr>
            <p:ph type="sldImg"/>
          </p:nvPr>
        </p:nvSpPr>
        <p:spPr>
          <a:xfrm>
            <a:off x="2027238" y="695325"/>
            <a:ext cx="4635500" cy="3476625"/>
          </a:xfrm>
          <a:ln/>
        </p:spPr>
      </p:sp>
      <p:sp>
        <p:nvSpPr>
          <p:cNvPr id="32973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a:t>
            </a:r>
            <a:r>
              <a:rPr lang="en-US" altLang="ko-KR">
                <a:latin typeface="Arial"/>
              </a:rPr>
              <a:t> : Drilling</a:t>
            </a:r>
          </a:p>
          <a:p>
            <a:pPr lvl="1">
              <a:spcBef>
                <a:spcPct val="0"/>
              </a:spcBef>
              <a:defRPr/>
            </a:pPr>
            <a:r>
              <a:rPr lang="ko-KR" altLang="en-US" sz="900"/>
              <a:t>드릴링은 원 그리드나 그래프와 다른 레벨로 데이터를 분석하는 것을 가능하게 해준다.</a:t>
            </a:r>
            <a:r>
              <a:rPr lang="en-US" altLang="ko-KR" sz="900"/>
              <a:t> MicroStratergy Desktop </a:t>
            </a:r>
            <a:r>
              <a:rPr lang="ko-KR" altLang="en-US" sz="900"/>
              <a:t>기능으로 리포트에 표시될 수 있는 애트리뷰트로 </a:t>
            </a:r>
            <a:r>
              <a:rPr lang="en-US" altLang="ko-KR" sz="900"/>
              <a:t>drill down, up, or across</a:t>
            </a:r>
            <a:r>
              <a:rPr lang="ko-KR" altLang="en-US" sz="900"/>
              <a:t>할 수 있다.</a:t>
            </a:r>
          </a:p>
          <a:p>
            <a:pPr>
              <a:spcBef>
                <a:spcPct val="0"/>
              </a:spcBef>
              <a:defRPr/>
            </a:pPr>
            <a:endParaRPr lang="en-US" altLang="ko-KR" sz="1000">
              <a:latin typeface="Times New Roman"/>
            </a:endParaRPr>
          </a:p>
          <a:p>
            <a:pPr lvl="2">
              <a:spcBef>
                <a:spcPct val="0"/>
              </a:spcBef>
              <a:defRPr/>
            </a:pPr>
            <a:r>
              <a:rPr lang="ko-KR" altLang="en-US" sz="900"/>
              <a:t>드릴 아래로(</a:t>
            </a:r>
            <a:r>
              <a:rPr lang="en-US" altLang="ko-KR" sz="900"/>
              <a:t>Down)</a:t>
            </a:r>
            <a:r>
              <a:rPr lang="ko-KR" altLang="en-US" sz="900"/>
              <a:t> 계층내에 있는 더 낮은 레벨의 데이터에 대한 액세스를 허용한다.</a:t>
            </a:r>
            <a:r>
              <a:rPr lang="en-US" altLang="ko-KR" sz="900"/>
              <a:t> </a:t>
            </a:r>
          </a:p>
          <a:p>
            <a:pPr lvl="3">
              <a:spcBef>
                <a:spcPct val="0"/>
              </a:spcBef>
              <a:defRPr/>
            </a:pPr>
            <a:r>
              <a:rPr lang="ko-KR" altLang="en-US" sz="900"/>
              <a:t>예로 지역 차원에 있는 애트리뷰트가 시도이면 드릴 다운은 시군구 ,읍면동에 있는 정보를 보는 것을 허용한다.</a:t>
            </a:r>
          </a:p>
          <a:p>
            <a:pPr>
              <a:spcBef>
                <a:spcPct val="0"/>
              </a:spcBef>
              <a:defRPr/>
            </a:pPr>
            <a:endParaRPr lang="en-US" altLang="ko-KR" sz="1000">
              <a:latin typeface="Times New Roman"/>
            </a:endParaRPr>
          </a:p>
          <a:p>
            <a:pPr lvl="2">
              <a:spcBef>
                <a:spcPct val="0"/>
              </a:spcBef>
              <a:defRPr/>
            </a:pPr>
            <a:r>
              <a:rPr lang="ko-KR" altLang="en-US" sz="900"/>
              <a:t>드릴 위로(</a:t>
            </a:r>
            <a:r>
              <a:rPr lang="en-US" altLang="ko-KR" sz="900"/>
              <a:t>Up)</a:t>
            </a:r>
            <a:r>
              <a:rPr lang="ko-KR" altLang="en-US" sz="900"/>
              <a:t>은 계층 내에서 더 높은 레벨의 데이터를 보는 것을 허용한다.</a:t>
            </a:r>
            <a:r>
              <a:rPr lang="en-US" altLang="ko-KR" sz="900"/>
              <a:t> </a:t>
            </a:r>
          </a:p>
          <a:p>
            <a:pPr lvl="3">
              <a:spcBef>
                <a:spcPct val="0"/>
              </a:spcBef>
              <a:defRPr/>
            </a:pPr>
            <a:r>
              <a:rPr lang="ko-KR" altLang="en-US" sz="900"/>
              <a:t>예로 시간이 데이터 레벨이라면 드릴 업은 주단위,월 단위,분기 단위의 데이터를 보는 것을 허용한다.</a:t>
            </a:r>
          </a:p>
          <a:p>
            <a:pPr lvl="3">
              <a:spcBef>
                <a:spcPct val="0"/>
              </a:spcBef>
              <a:defRPr/>
            </a:pPr>
            <a:endParaRPr lang="en-US" altLang="ko-KR" sz="900"/>
          </a:p>
          <a:p>
            <a:pPr lvl="2">
              <a:spcBef>
                <a:spcPct val="0"/>
              </a:spcBef>
              <a:defRPr/>
            </a:pPr>
            <a:r>
              <a:rPr lang="ko-KR" altLang="en-US" sz="900"/>
              <a:t>드릴 다른방향(</a:t>
            </a:r>
            <a:r>
              <a:rPr lang="en-US" altLang="ko-KR" sz="900"/>
              <a:t>Other directions)</a:t>
            </a:r>
            <a:r>
              <a:rPr lang="ko-KR" altLang="en-US" sz="900"/>
              <a:t>은 다른 계층에 있는 어트리뷰트로 드릴 가능</a:t>
            </a:r>
          </a:p>
          <a:p>
            <a:pPr lvl="3">
              <a:spcBef>
                <a:spcPct val="0"/>
              </a:spcBef>
              <a:defRPr/>
            </a:pPr>
            <a:r>
              <a:rPr lang="ko-KR" altLang="en-US" sz="900"/>
              <a:t>예로 시도별 분석에서 상품별 분석으로 드릴링을 할 수 있다.</a:t>
            </a:r>
          </a:p>
          <a:p>
            <a:pPr>
              <a:spcBef>
                <a:spcPct val="0"/>
              </a:spcBef>
              <a:defRPr/>
            </a:pPr>
            <a:endParaRPr lang="en-US" altLang="ko-KR" sz="1000">
              <a:latin typeface="Times New Roman"/>
            </a:endParaRPr>
          </a:p>
          <a:p>
            <a:pPr lvl="2">
              <a:spcBef>
                <a:spcPct val="0"/>
              </a:spcBef>
              <a:defRPr/>
            </a:pPr>
            <a:r>
              <a:rPr lang="ko-KR" altLang="en-US" sz="900"/>
              <a:t>게다가 </a:t>
            </a:r>
            <a:r>
              <a:rPr lang="en-US" altLang="ko-KR" sz="900"/>
              <a:t>MicroStrategy Desktop</a:t>
            </a:r>
            <a:r>
              <a:rPr lang="ko-KR" altLang="en-US" sz="900"/>
              <a:t>의 자유 드릴링 기능을 이용하면 같은 계층 내에 있든지 다른 계층 내에 있든지 간에 애트리뷰트에서 다른 애트리뷰트로의 드릴을 가능하게 한다.</a:t>
            </a:r>
          </a:p>
          <a:p>
            <a:pPr lvl="2">
              <a:defRPr/>
            </a:pPr>
            <a:endParaRPr lang="en-US" altLang="ko-KR" sz="900"/>
          </a:p>
          <a:p>
            <a:pPr lvl="2">
              <a:defRPr/>
            </a:pPr>
            <a:endParaRPr lang="en-US" altLang="ko-KR" sz="900"/>
          </a:p>
        </p:txBody>
      </p:sp>
    </p:spTree>
    <p:extLst>
      <p:ext uri="{BB962C8B-B14F-4D97-AF65-F5344CB8AC3E}">
        <p14:creationId xmlns:p14="http://schemas.microsoft.com/office/powerpoint/2010/main" val="35676264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07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484E236A-0492-4ACD-A0F0-3248FBC119CC}" type="slidenum">
              <a:rPr lang="en-US" altLang="en-US" b="0">
                <a:latin typeface="Times New Roman"/>
                <a:ea typeface="굴림"/>
              </a:rPr>
              <a:pPr lvl="0">
                <a:defRPr/>
              </a:pPr>
              <a:t>130</a:t>
            </a:fld>
            <a:endParaRPr lang="en-US" altLang="en-US" b="0">
              <a:latin typeface="Times New Roman"/>
              <a:ea typeface="굴림"/>
            </a:endParaRPr>
          </a:p>
        </p:txBody>
      </p:sp>
      <p:sp>
        <p:nvSpPr>
          <p:cNvPr id="330756" name="Rectangle 2"/>
          <p:cNvSpPr>
            <a:spLocks noGrp="1" noRot="1" noChangeAspect="1" noChangeArrowheads="1" noTextEdit="1"/>
          </p:cNvSpPr>
          <p:nvPr>
            <p:ph type="sldImg"/>
          </p:nvPr>
        </p:nvSpPr>
        <p:spPr>
          <a:xfrm>
            <a:off x="2027238" y="695325"/>
            <a:ext cx="4635500" cy="3476625"/>
          </a:xfrm>
          <a:ln/>
        </p:spPr>
      </p:sp>
      <p:sp>
        <p:nvSpPr>
          <p:cNvPr id="33075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a:t>
            </a:r>
            <a:r>
              <a:rPr lang="en-US" altLang="ko-KR">
                <a:latin typeface="Arial"/>
              </a:rPr>
              <a:t> : Drilling </a:t>
            </a:r>
          </a:p>
          <a:p>
            <a:pPr lvl="1">
              <a:defRPr/>
            </a:pPr>
            <a:r>
              <a:rPr lang="ko-KR" altLang="en-US" sz="900" i="0"/>
              <a:t>드릴링 방법</a:t>
            </a:r>
            <a:r>
              <a:rPr lang="en-US" altLang="ko-KR" sz="900" i="0"/>
              <a:t>:</a:t>
            </a:r>
          </a:p>
          <a:p>
            <a:pPr lvl="1">
              <a:defRPr/>
            </a:pPr>
            <a:r>
              <a:rPr lang="ko-KR" altLang="en-US" sz="900" i="0"/>
              <a:t>1.리포트에 구성요소를 더블 클릭하는 것이 가장 간단한 방법이며 드릴링에서는 가장 제한된 방식이다. 단지 한 행이나 칼럼을 선택해서 그 애트리뷰트의 낮은 레벨로만 드릴할 수 있다. (드릴다운 : 해당 어트리뷰트의 한 레벨 아래의 어트리뷰트로 드릴다운)</a:t>
            </a:r>
          </a:p>
          <a:p>
            <a:pPr lvl="1">
              <a:defRPr/>
            </a:pPr>
            <a:r>
              <a:rPr lang="ko-KR" altLang="en-US" sz="900" i="0"/>
              <a:t>2.오른쪽 마우스 클릭</a:t>
            </a:r>
          </a:p>
          <a:p>
            <a:pPr lvl="2">
              <a:defRPr/>
            </a:pPr>
            <a:r>
              <a:rPr lang="ko-KR" altLang="en-US" sz="900"/>
              <a:t>드릴하려는 원하는 애트리뷰트 구성요소에 오른쪽 마우스를 클릭해라. 한꺼번에 여러 개의 애트리뷰트 구성요소를 선택하려면 구성요소를 선택하고서 </a:t>
            </a:r>
            <a:r>
              <a:rPr lang="en-US" altLang="ko-KR" sz="900"/>
              <a:t>control</a:t>
            </a:r>
            <a:r>
              <a:rPr lang="ko-KR" altLang="en-US" sz="900"/>
              <a:t>키를 함께 누르면 멀티 선택을 할 수 있다.</a:t>
            </a:r>
          </a:p>
          <a:p>
            <a:pPr lvl="2">
              <a:defRPr/>
            </a:pPr>
            <a:r>
              <a:rPr lang="ko-KR" altLang="en-US" sz="900"/>
              <a:t>메뉴는 드릴 가능한 방향들을 보여 줄 것이다.</a:t>
            </a:r>
          </a:p>
          <a:p>
            <a:pPr lvl="2">
              <a:defRPr/>
            </a:pPr>
            <a:r>
              <a:rPr lang="ko-KR" altLang="en-US" sz="900"/>
              <a:t>드릴하려는 방향의 애트리뷰트를 선택하라.</a:t>
            </a:r>
          </a:p>
          <a:p>
            <a:pPr lvl="2">
              <a:defRPr/>
            </a:pPr>
            <a:r>
              <a:rPr lang="ko-KR" altLang="en-US" sz="900"/>
              <a:t>새로운 리포트가 생성될 것이다.</a:t>
            </a:r>
          </a:p>
          <a:p>
            <a:pPr lvl="2">
              <a:defRPr/>
            </a:pPr>
            <a:r>
              <a:rPr lang="ko-KR" altLang="en-US" sz="900"/>
              <a:t>디폴트로 드릴하는 애트리뷰트는 이 리포트에 포함되지 않을 것이다. 이를 포함하려면 “상위 유지”라는 설정을 반드시 해야 한다.</a:t>
            </a:r>
          </a:p>
          <a:p>
            <a:pPr lvl="1">
              <a:defRPr/>
            </a:pPr>
            <a:r>
              <a:rPr lang="ko-KR" altLang="en-US" sz="900" i="0"/>
              <a:t>3.메뉴/툴바</a:t>
            </a:r>
          </a:p>
          <a:p>
            <a:pPr lvl="2">
              <a:defRPr/>
            </a:pPr>
            <a:r>
              <a:rPr lang="ko-KR" altLang="en-US" sz="900"/>
              <a:t>데이터 메뉴에서 드릴을 선택하거나 툴바에 있는 드릴 버튼을 클릭하라.</a:t>
            </a:r>
          </a:p>
          <a:p>
            <a:pPr lvl="2">
              <a:defRPr/>
            </a:pPr>
            <a:r>
              <a:rPr lang="ko-KR" altLang="en-US" sz="900"/>
              <a:t>선택된 개체 상자에서 드릴하려는 개체를 선택하라.</a:t>
            </a:r>
          </a:p>
          <a:p>
            <a:pPr lvl="2">
              <a:defRPr/>
            </a:pPr>
            <a:r>
              <a:rPr lang="ko-KR" altLang="en-US" sz="900"/>
              <a:t>드릴링 옵션 리스트에서 원하는 드릴링 방향옆에 있는 ‘+’를 클릭하라.</a:t>
            </a:r>
          </a:p>
          <a:p>
            <a:pPr lvl="2">
              <a:defRPr/>
            </a:pPr>
            <a:r>
              <a:rPr lang="ko-KR" altLang="en-US" sz="900"/>
              <a:t>드릴하려는 방향의 원하는 애트리뷰트를 선택하라.</a:t>
            </a:r>
          </a:p>
          <a:p>
            <a:pPr lvl="2">
              <a:defRPr/>
            </a:pPr>
            <a:r>
              <a:rPr lang="ko-KR" altLang="en-US" sz="900"/>
              <a:t>상위유지 옵션</a:t>
            </a:r>
          </a:p>
          <a:p>
            <a:pPr lvl="2">
              <a:buFont typeface="mn-ea"/>
              <a:buNone/>
              <a:defRPr/>
            </a:pPr>
            <a:r>
              <a:rPr lang="en-US" altLang="ko-KR" sz="900"/>
              <a:t>    </a:t>
            </a:r>
            <a:r>
              <a:rPr lang="en-US" altLang="ko-KR" sz="900">
                <a:latin typeface="굴림체"/>
                <a:ea typeface="굴림체"/>
                <a:sym typeface="Wingdings"/>
              </a:rPr>
              <a:t> </a:t>
            </a:r>
            <a:r>
              <a:rPr lang="ko-KR" altLang="en-US" sz="900">
                <a:latin typeface="굴림체"/>
                <a:ea typeface="굴림체"/>
                <a:sym typeface="Wingdings"/>
              </a:rPr>
              <a:t>상위유지  예     : 이전 어트리뷰트에 선택된 어트리뷰트가 </a:t>
            </a:r>
            <a:r>
              <a:rPr lang="ko-KR" altLang="en-US" sz="900" b="1">
                <a:latin typeface="굴림체"/>
                <a:ea typeface="굴림체"/>
                <a:sym typeface="Wingdings"/>
              </a:rPr>
              <a:t>추가</a:t>
            </a:r>
            <a:r>
              <a:rPr lang="ko-KR" altLang="en-US" sz="900">
                <a:latin typeface="굴림체"/>
                <a:ea typeface="굴림체"/>
                <a:sym typeface="Wingdings"/>
              </a:rPr>
              <a:t>됨</a:t>
            </a:r>
          </a:p>
          <a:p>
            <a:pPr lvl="2">
              <a:buFont typeface="mn-ea"/>
              <a:buNone/>
              <a:defRPr/>
            </a:pPr>
            <a:r>
              <a:rPr lang="ko-KR" altLang="en-US" sz="900">
                <a:latin typeface="굴림체"/>
                <a:ea typeface="굴림체"/>
                <a:sym typeface="Wingdings"/>
              </a:rPr>
              <a:t>   상위유지  아니오 : 이전 어트리뷰트에 선택된 어트리뷰트가 </a:t>
            </a:r>
            <a:r>
              <a:rPr lang="ko-KR" altLang="en-US" sz="900" b="1">
                <a:latin typeface="굴림체"/>
                <a:ea typeface="굴림체"/>
                <a:sym typeface="Wingdings"/>
              </a:rPr>
              <a:t>대체</a:t>
            </a:r>
            <a:r>
              <a:rPr lang="ko-KR" altLang="en-US" sz="900">
                <a:latin typeface="굴림체"/>
                <a:ea typeface="굴림체"/>
                <a:sym typeface="Wingdings"/>
              </a:rPr>
              <a:t>됨</a:t>
            </a:r>
          </a:p>
          <a:p>
            <a:pPr lvl="2">
              <a:defRPr/>
            </a:pPr>
            <a:r>
              <a:rPr lang="ko-KR" altLang="en-US" sz="900">
                <a:latin typeface="굴림체"/>
                <a:ea typeface="굴림체"/>
              </a:rPr>
              <a:t>임계값 유지 옵션</a:t>
            </a:r>
          </a:p>
          <a:p>
            <a:pPr lvl="2">
              <a:buFont typeface="mn-ea"/>
              <a:buNone/>
              <a:defRPr/>
            </a:pPr>
            <a:r>
              <a:rPr lang="ko-KR" altLang="en-US" sz="900">
                <a:latin typeface="굴림체"/>
                <a:ea typeface="굴림체"/>
              </a:rPr>
              <a:t>    임계값 </a:t>
            </a:r>
            <a:r>
              <a:rPr lang="ko-KR" altLang="en-US" sz="900">
                <a:latin typeface="굴림체"/>
                <a:ea typeface="굴림체"/>
                <a:sym typeface="Wingdings"/>
              </a:rPr>
              <a:t> 리포트에서 특정조건에 해당되는 </a:t>
            </a:r>
            <a:r>
              <a:rPr lang="en-US" altLang="ko-KR" sz="900">
                <a:latin typeface="굴림체"/>
                <a:ea typeface="굴림체"/>
                <a:sym typeface="Wingdings"/>
              </a:rPr>
              <a:t>Cell</a:t>
            </a:r>
            <a:r>
              <a:rPr lang="ko-KR" altLang="en-US" sz="900">
                <a:latin typeface="굴림체"/>
                <a:ea typeface="굴림체"/>
                <a:sym typeface="Wingdings"/>
              </a:rPr>
              <a:t>의 포맷(폰트,색깔,기호 표시 등)을 변경할 수 있는 기능</a:t>
            </a:r>
          </a:p>
          <a:p>
            <a:pPr lvl="2">
              <a:buFont typeface="mn-ea"/>
              <a:buNone/>
              <a:defRPr/>
            </a:pPr>
            <a:r>
              <a:rPr lang="ko-KR" altLang="en-US" sz="900">
                <a:latin typeface="굴림체"/>
                <a:ea typeface="굴림체"/>
                <a:sym typeface="Wingdings"/>
              </a:rPr>
              <a:t>    예) 매출액이 1000 이상 이면 매출액값을 붉은색/굴림체12/굵게 표시</a:t>
            </a:r>
          </a:p>
          <a:p>
            <a:pPr lvl="2">
              <a:defRPr/>
            </a:pPr>
            <a:r>
              <a:rPr lang="ko-KR" altLang="en-US" sz="900"/>
              <a:t>확인 버튼을 클릭하면 새로운 리포트가 생성된다.</a:t>
            </a:r>
            <a:endParaRPr lang="en-US" altLang="ko-KR" sz="900"/>
          </a:p>
        </p:txBody>
      </p:sp>
    </p:spTree>
    <p:extLst>
      <p:ext uri="{BB962C8B-B14F-4D97-AF65-F5344CB8AC3E}">
        <p14:creationId xmlns:p14="http://schemas.microsoft.com/office/powerpoint/2010/main" val="1599610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1200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팩트 - </a:t>
            </a:r>
            <a:fld id="{6D19E68E-FC2C-4646-96BF-3650DF0D5E5B}" type="slidenum">
              <a:rPr lang="en-US" altLang="en-US" b="0">
                <a:latin typeface="Times New Roman"/>
                <a:ea typeface="굴림"/>
              </a:rPr>
              <a:pPr lvl="0">
                <a:defRPr/>
              </a:pPr>
              <a:t>14</a:t>
            </a:fld>
            <a:endParaRPr lang="en-US" altLang="en-US" b="0">
              <a:latin typeface="Times New Roman"/>
              <a:ea typeface="굴림"/>
            </a:endParaRPr>
          </a:p>
        </p:txBody>
      </p:sp>
      <p:sp>
        <p:nvSpPr>
          <p:cNvPr id="512004" name="Rectangle 2"/>
          <p:cNvSpPr>
            <a:spLocks noGrp="1" noRot="1" noChangeAspect="1" noChangeArrowheads="1" noTextEdit="1"/>
          </p:cNvSpPr>
          <p:nvPr>
            <p:ph type="sldImg"/>
          </p:nvPr>
        </p:nvSpPr>
        <p:spPr>
          <a:xfrm>
            <a:off x="2027238" y="695325"/>
            <a:ext cx="4635500" cy="3476625"/>
          </a:xfrm>
          <a:ln/>
        </p:spPr>
      </p:sp>
      <p:sp>
        <p:nvSpPr>
          <p:cNvPr id="51200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a:latin typeface="Arial"/>
              </a:rPr>
              <a:t>Fact Editor</a:t>
            </a:r>
          </a:p>
          <a:p>
            <a:pPr lvl="1">
              <a:defRPr/>
            </a:pPr>
            <a:r>
              <a:rPr lang="en-US" altLang="ko-KR"/>
              <a:t>1</a:t>
            </a:r>
            <a:r>
              <a:rPr lang="ko-KR" altLang="en-US"/>
              <a:t>개의 팩트에 여러 개의 표현식을 정의하려면  팩트 편집기를 통해서만 가능하다.</a:t>
            </a:r>
          </a:p>
          <a:p>
            <a:pPr lvl="1">
              <a:defRPr/>
            </a:pPr>
            <a:endParaRPr lang="en-US" altLang="ko-KR" b="1" i="0"/>
          </a:p>
          <a:p>
            <a:pPr lvl="2">
              <a:defRPr/>
            </a:pPr>
            <a:r>
              <a:rPr lang="ko-KR" altLang="en-US"/>
              <a:t>팩트 편집기는 팩트를 더블 클릭함으로써 이용 가능하다. 새로운 팩트를 생성시는 오른쪽 마우스 클릭을 하여 새로운 팩트를 선택하거나 파일(</a:t>
            </a:r>
            <a:r>
              <a:rPr lang="en-US" altLang="ko-KR"/>
              <a:t>F)</a:t>
            </a:r>
            <a:r>
              <a:rPr lang="ko-KR" altLang="en-US"/>
              <a:t>메뉴로부터 새로운 팩트를 선택한다.</a:t>
            </a:r>
          </a:p>
          <a:p>
            <a:pPr lvl="2">
              <a:defRPr/>
            </a:pPr>
            <a:r>
              <a:rPr lang="ko-KR" altLang="en-US"/>
              <a:t>팩트 편집기는 새로운 팩트를 생성하거나 기존의 팩트를 편집(표현식 변경 및 소스 테이블 변경)할 때 사용 가능하다.</a:t>
            </a:r>
          </a:p>
          <a:p>
            <a:pPr lvl="2">
              <a:defRPr/>
            </a:pPr>
            <a:r>
              <a:rPr lang="ko-KR" altLang="en-US"/>
              <a:t>부가적으로 칼럼 별칭 및 팩트 확장을 이용할 수 있다.</a:t>
            </a:r>
            <a:r>
              <a:rPr lang="en-US" altLang="ko-KR"/>
              <a:t>(</a:t>
            </a:r>
            <a:r>
              <a:rPr lang="ko-KR" altLang="en-US"/>
              <a:t>팩트 확장은 </a:t>
            </a:r>
            <a:r>
              <a:rPr lang="en-US" altLang="ko-KR"/>
              <a:t>Document </a:t>
            </a:r>
            <a:r>
              <a:rPr lang="ko-KR" altLang="en-US"/>
              <a:t>매뉴얼 참조)</a:t>
            </a:r>
          </a:p>
          <a:p>
            <a:pPr lvl="2">
              <a:defRPr/>
            </a:pPr>
            <a:r>
              <a:rPr lang="ko-KR" altLang="en-US"/>
              <a:t>팩트 편집기의  정의란에서는 팩트 표현식을 추가,수정 및 삭제가 가능하다. </a:t>
            </a:r>
          </a:p>
          <a:p>
            <a:pPr lvl="2">
              <a:buFont typeface="mn-ea"/>
              <a:buNone/>
              <a:defRPr/>
            </a:pPr>
            <a:r>
              <a:rPr lang="ko-KR" altLang="en-US"/>
              <a:t>   또한 표현식을 특정 테이블로 매핑할 수 있다.</a:t>
            </a:r>
            <a:r>
              <a:rPr lang="en-US" altLang="ko-KR"/>
              <a:t> </a:t>
            </a:r>
          </a:p>
          <a:p>
            <a:pPr lvl="2">
              <a:defRPr/>
            </a:pPr>
            <a:r>
              <a:rPr lang="ko-KR" altLang="en-US"/>
              <a:t>팩트 표현식을 정의하는 새로운 대화창을 열기 위해서는 정의 탭에서 새로운 또는 변경을 클릭하면 된다. 이 대화창에서 팩트 계산을 정의하는 </a:t>
            </a:r>
            <a:r>
              <a:rPr lang="en-US" altLang="ko-KR"/>
              <a:t>formular</a:t>
            </a:r>
            <a:r>
              <a:rPr lang="ko-KR" altLang="en-US"/>
              <a:t>는 팩트 표현식에 나타나고 매핑 방식의 옵션은 매핑 방식 그리드에 나타난다. 소스 테이블을 선택할 때 테이블에 있는 팩트는 이용 가능한 칼럼란 밑에 나타난다.</a:t>
            </a:r>
          </a:p>
          <a:p>
            <a:pPr lvl="2">
              <a:defRPr/>
            </a:pPr>
            <a:endParaRPr lang="en-US" altLang="ko-KR"/>
          </a:p>
          <a:p>
            <a:pPr lvl="1">
              <a:buFontTx/>
              <a:buChar char="•"/>
              <a:defRPr/>
            </a:pPr>
            <a:r>
              <a:rPr lang="ko-KR" altLang="en-US" i="0"/>
              <a:t>매핑방법</a:t>
            </a:r>
          </a:p>
          <a:p>
            <a:pPr lvl="1">
              <a:defRPr/>
            </a:pPr>
            <a:r>
              <a:rPr lang="ko-KR" altLang="en-US" i="0"/>
              <a:t>     자동 : 웨어하우스카탈로그에서 팩트테이블(요약테이블) 추가 시에 같은 이름의 컬럼에 대해서 팩트로 자동 등록됨.</a:t>
            </a:r>
          </a:p>
          <a:p>
            <a:pPr lvl="1">
              <a:defRPr/>
            </a:pPr>
            <a:r>
              <a:rPr lang="ko-KR" altLang="en-US" i="0"/>
              <a:t>     수동 : 웨어하우스카탈로그에서 팩트테이블(요약테이블) 추가 시에 같은 이름의 컬럼에 대해서 팩트로 자동 등록되지 않으므로 필요시 팩트 편집 창에서 추가.</a:t>
            </a:r>
          </a:p>
        </p:txBody>
      </p:sp>
    </p:spTree>
    <p:extLst>
      <p:ext uri="{BB962C8B-B14F-4D97-AF65-F5344CB8AC3E}">
        <p14:creationId xmlns:p14="http://schemas.microsoft.com/office/powerpoint/2010/main" val="37813749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177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E3843A19-944E-4CDC-91CA-759A1AE3AA88}" type="slidenum">
              <a:rPr lang="en-US" altLang="en-US" b="0">
                <a:latin typeface="Times New Roman"/>
                <a:ea typeface="굴림"/>
              </a:rPr>
              <a:pPr lvl="0">
                <a:defRPr/>
              </a:pPr>
              <a:t>131</a:t>
            </a:fld>
            <a:endParaRPr lang="en-US" altLang="en-US" b="0">
              <a:latin typeface="Times New Roman"/>
              <a:ea typeface="굴림"/>
            </a:endParaRPr>
          </a:p>
        </p:txBody>
      </p:sp>
      <p:sp>
        <p:nvSpPr>
          <p:cNvPr id="331780" name="Rectangle 2"/>
          <p:cNvSpPr>
            <a:spLocks noGrp="1" noRot="1" noChangeAspect="1" noChangeArrowheads="1" noTextEdit="1"/>
          </p:cNvSpPr>
          <p:nvPr>
            <p:ph type="sldImg"/>
          </p:nvPr>
        </p:nvSpPr>
        <p:spPr>
          <a:ln/>
        </p:spPr>
      </p:sp>
      <p:sp>
        <p:nvSpPr>
          <p:cNvPr id="331781" name="Rectangle 3"/>
          <p:cNvSpPr>
            <a:spLocks noGrp="1" noChangeArrowheads="1"/>
          </p:cNvSpPr>
          <p:nvPr>
            <p:ph type="body" idx="1"/>
          </p:nvPr>
        </p:nvSpPr>
        <p:spPr>
          <a:noFill/>
          <a:ln/>
        </p:spPr>
        <p:txBody>
          <a:bodyPr/>
          <a:lstStyle/>
          <a:p>
            <a:pPr lvl="0">
              <a:defRPr/>
            </a:pPr>
            <a:r>
              <a:rPr lang="ko-KR" altLang="en-US">
                <a:latin typeface="Arial"/>
              </a:rPr>
              <a:t>리포트 조작</a:t>
            </a:r>
            <a:r>
              <a:rPr lang="en-US" altLang="ko-KR">
                <a:latin typeface="Arial"/>
              </a:rPr>
              <a:t> : Drilling</a:t>
            </a:r>
          </a:p>
          <a:p>
            <a:pPr>
              <a:buFontTx/>
              <a:buChar char="-"/>
              <a:defRPr/>
            </a:pPr>
            <a:r>
              <a:rPr lang="ko-KR" altLang="en-US" sz="1000">
                <a:latin typeface="굴림체"/>
                <a:ea typeface="굴림체"/>
              </a:rPr>
              <a:t> 복합메트릭에서 드릴링시에 단순메트릭으로 상세 표시됨</a:t>
            </a:r>
          </a:p>
          <a:p>
            <a:pPr lvl="0">
              <a:defRPr/>
            </a:pPr>
            <a:r>
              <a:rPr lang="ko-KR" altLang="en-US" sz="1000">
                <a:latin typeface="굴림체"/>
                <a:ea typeface="굴림체"/>
              </a:rPr>
              <a:t> 예) 달성률 = 실적매출액/계획매출액</a:t>
            </a:r>
          </a:p>
          <a:p>
            <a:pPr lvl="0">
              <a:defRPr/>
            </a:pPr>
            <a:r>
              <a:rPr lang="ko-KR" altLang="en-US" sz="1000">
                <a:latin typeface="굴림체"/>
                <a:ea typeface="굴림체"/>
              </a:rPr>
              <a:t> </a:t>
            </a:r>
            <a:r>
              <a:rPr lang="ko-KR" altLang="en-US" sz="1000">
                <a:latin typeface="굴림체"/>
                <a:ea typeface="굴림체"/>
                <a:sym typeface="Wingdings"/>
              </a:rPr>
              <a:t> 리포트에 달성률만 나와 있는 상태에서 달성율에서 드릴 수행 시에 실적매출액과 계획매출액 각각의 값을 표시할 수 있다.</a:t>
            </a:r>
            <a:endParaRPr lang="ko-KR" altLang="en-US" sz="1000">
              <a:latin typeface="굴림체"/>
              <a:ea typeface="굴림체"/>
            </a:endParaRPr>
          </a:p>
        </p:txBody>
      </p:sp>
    </p:spTree>
    <p:extLst>
      <p:ext uri="{BB962C8B-B14F-4D97-AF65-F5344CB8AC3E}">
        <p14:creationId xmlns:p14="http://schemas.microsoft.com/office/powerpoint/2010/main" val="9080980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280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B76D34AA-1BE5-4440-A086-44AE5A15A0ED}" type="slidenum">
              <a:rPr lang="en-US" altLang="en-US" b="0">
                <a:latin typeface="Times New Roman"/>
                <a:ea typeface="굴림"/>
              </a:rPr>
              <a:pPr lvl="0">
                <a:defRPr/>
              </a:pPr>
              <a:t>132</a:t>
            </a:fld>
            <a:endParaRPr lang="en-US" altLang="en-US" b="0">
              <a:latin typeface="Times New Roman"/>
              <a:ea typeface="굴림"/>
            </a:endParaRPr>
          </a:p>
        </p:txBody>
      </p:sp>
      <p:sp>
        <p:nvSpPr>
          <p:cNvPr id="332804" name="Rectangle 2"/>
          <p:cNvSpPr>
            <a:spLocks noGrp="1" noRot="1" noChangeAspect="1" noChangeArrowheads="1" noTextEdit="1"/>
          </p:cNvSpPr>
          <p:nvPr>
            <p:ph type="sldImg"/>
          </p:nvPr>
        </p:nvSpPr>
        <p:spPr>
          <a:xfrm>
            <a:off x="2027238" y="695325"/>
            <a:ext cx="4635500" cy="3476625"/>
          </a:xfrm>
          <a:ln/>
        </p:spPr>
      </p:sp>
      <p:sp>
        <p:nvSpPr>
          <p:cNvPr id="332805" name="Rectangle 3"/>
          <p:cNvSpPr>
            <a:spLocks noGrp="1" noChangeArrowheads="1"/>
          </p:cNvSpPr>
          <p:nvPr>
            <p:ph type="body" idx="1"/>
          </p:nvPr>
        </p:nvSpPr>
        <p:spPr>
          <a:xfrm>
            <a:off x="1708150" y="4403725"/>
            <a:ext cx="5121275" cy="4249738"/>
          </a:xfrm>
          <a:noFill/>
          <a:ln/>
        </p:spPr>
        <p:txBody>
          <a:bodyPr lIns="92885" tIns="46442" rIns="92885" bIns="46442"/>
          <a:lstStyle/>
          <a:p>
            <a:pPr>
              <a:spcBef>
                <a:spcPct val="0"/>
              </a:spcBef>
              <a:defRPr/>
            </a:pPr>
            <a:r>
              <a:rPr lang="ko-KR" altLang="en-US">
                <a:latin typeface="Arial"/>
              </a:rPr>
              <a:t>리포트 조작</a:t>
            </a:r>
            <a:r>
              <a:rPr lang="en-US" altLang="ko-KR">
                <a:latin typeface="Arial"/>
              </a:rPr>
              <a:t> : </a:t>
            </a:r>
            <a:r>
              <a:rPr lang="ko-KR" altLang="en-US">
                <a:latin typeface="Arial"/>
              </a:rPr>
              <a:t>개요 보기 </a:t>
            </a:r>
          </a:p>
          <a:p>
            <a:pPr lvl="1">
              <a:spcBef>
                <a:spcPct val="0"/>
              </a:spcBef>
              <a:defRPr/>
            </a:pPr>
            <a:r>
              <a:rPr lang="ko-KR" altLang="en-US"/>
              <a:t>개요보기는 다큐먼트 아웃라인에서의 머릿말 레벨처럼 관련된 애트리뷰트의  그룹핑을 허용한다.</a:t>
            </a:r>
            <a:r>
              <a:rPr lang="en-US" altLang="ko-KR"/>
              <a:t> </a:t>
            </a:r>
          </a:p>
          <a:p>
            <a:pPr lvl="1">
              <a:spcBef>
                <a:spcPct val="0"/>
              </a:spcBef>
              <a:defRPr/>
            </a:pPr>
            <a:endParaRPr lang="en-US" altLang="ko-KR"/>
          </a:p>
          <a:p>
            <a:pPr lvl="2">
              <a:spcBef>
                <a:spcPct val="0"/>
              </a:spcBef>
              <a:defRPr/>
            </a:pPr>
            <a:r>
              <a:rPr lang="ko-KR" altLang="en-US"/>
              <a:t>이 기능은 표시된 정보가 연관된 엔트리를 포함할 때 사용에 유용하다.</a:t>
            </a:r>
          </a:p>
          <a:p>
            <a:pPr lvl="2">
              <a:spcBef>
                <a:spcPct val="0"/>
              </a:spcBef>
              <a:buFont typeface="mn-ea"/>
              <a:buNone/>
              <a:defRPr/>
            </a:pPr>
            <a:r>
              <a:rPr lang="ko-KR" altLang="en-US"/>
              <a:t>    예를 들면 시도별로 판매량을 보여주는 그리드에서 시군구별로 각 시도를 쪼개는 경우 이 기능이 유용하다. 이 특징은 그리드상에서 데이터가 전형적으로 어떻게 나타나는가를 보여준다.</a:t>
            </a:r>
          </a:p>
          <a:p>
            <a:pPr lvl="2">
              <a:spcBef>
                <a:spcPct val="0"/>
              </a:spcBef>
              <a:defRPr/>
            </a:pPr>
            <a:r>
              <a:rPr lang="ko-KR" altLang="en-US"/>
              <a:t>개요(윤곽선)보기의 전체레벨 확장 및 축소는 그리드창에서 메뉴바의 </a:t>
            </a:r>
          </a:p>
          <a:p>
            <a:pPr lvl="2">
              <a:spcBef>
                <a:spcPct val="0"/>
              </a:spcBef>
              <a:buFont typeface="mn-ea"/>
              <a:buNone/>
              <a:defRPr/>
            </a:pPr>
            <a:r>
              <a:rPr lang="ko-KR" altLang="en-US"/>
              <a:t>    그리드</a:t>
            </a:r>
            <a:r>
              <a:rPr lang="ko-KR" altLang="en-US">
                <a:sym typeface="Wingdings"/>
              </a:rPr>
              <a:t>옵션 에서 그리드 옵션 창에서 수행 가능하다.</a:t>
            </a:r>
            <a:endParaRPr lang="ko-KR" altLang="en-US"/>
          </a:p>
        </p:txBody>
      </p:sp>
    </p:spTree>
    <p:extLst>
      <p:ext uri="{BB962C8B-B14F-4D97-AF65-F5344CB8AC3E}">
        <p14:creationId xmlns:p14="http://schemas.microsoft.com/office/powerpoint/2010/main" val="40893888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382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BA848C9B-18F0-4567-8400-0125679FEB85}" type="slidenum">
              <a:rPr lang="en-US" altLang="en-US" b="0">
                <a:latin typeface="Times New Roman"/>
                <a:ea typeface="굴림"/>
              </a:rPr>
              <a:pPr lvl="0">
                <a:defRPr/>
              </a:pPr>
              <a:t>133</a:t>
            </a:fld>
            <a:endParaRPr lang="en-US" altLang="en-US" b="0">
              <a:latin typeface="Times New Roman"/>
              <a:ea typeface="굴림"/>
            </a:endParaRPr>
          </a:p>
        </p:txBody>
      </p:sp>
      <p:sp>
        <p:nvSpPr>
          <p:cNvPr id="333828" name="Rectangle 2"/>
          <p:cNvSpPr>
            <a:spLocks noGrp="1" noRot="1" noChangeAspect="1" noChangeArrowheads="1" noTextEdit="1"/>
          </p:cNvSpPr>
          <p:nvPr>
            <p:ph type="sldImg"/>
          </p:nvPr>
        </p:nvSpPr>
        <p:spPr>
          <a:xfrm>
            <a:off x="2027238" y="695325"/>
            <a:ext cx="4635500" cy="3476625"/>
          </a:xfrm>
          <a:ln/>
        </p:spPr>
      </p:sp>
      <p:sp>
        <p:nvSpPr>
          <p:cNvPr id="33382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 빠른 정렬 </a:t>
            </a:r>
          </a:p>
          <a:p>
            <a:pPr lvl="1">
              <a:defRPr/>
            </a:pPr>
            <a:endParaRPr lang="en-US" altLang="ko-KR"/>
          </a:p>
          <a:p>
            <a:pPr lvl="2">
              <a:defRPr/>
            </a:pPr>
            <a:r>
              <a:rPr lang="ko-KR" altLang="en-US"/>
              <a:t>빠른 정렬은 그리드 모드에서 이용 가능하다. 원하는 메트릭(</a:t>
            </a:r>
            <a:r>
              <a:rPr lang="en-US" altLang="ko-KR"/>
              <a:t>or </a:t>
            </a:r>
            <a:r>
              <a:rPr lang="ko-KR" altLang="en-US"/>
              <a:t>어트리뷰트)을 선택해서 데이터 메뉴의 오름차순 또는 내림차순을 클릭하라. </a:t>
            </a:r>
          </a:p>
          <a:p>
            <a:pPr lvl="2">
              <a:buFont typeface="mn-ea"/>
              <a:buNone/>
              <a:defRPr/>
            </a:pPr>
            <a:r>
              <a:rPr lang="ko-KR" altLang="en-US"/>
              <a:t>   또는 메트릭을 오른쪽 마우스 클릭하여 “이 열에 따라 행 정렬”을 선택하라.</a:t>
            </a:r>
            <a:endParaRPr lang="en-US" altLang="ko-KR"/>
          </a:p>
        </p:txBody>
      </p:sp>
    </p:spTree>
    <p:extLst>
      <p:ext uri="{BB962C8B-B14F-4D97-AF65-F5344CB8AC3E}">
        <p14:creationId xmlns:p14="http://schemas.microsoft.com/office/powerpoint/2010/main" val="377368811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485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9C5E0CD0-C7B1-4F94-9F3F-45AE8BEDAE27}" type="slidenum">
              <a:rPr lang="en-US" altLang="en-US" b="0">
                <a:latin typeface="Times New Roman"/>
                <a:ea typeface="굴림"/>
              </a:rPr>
              <a:pPr lvl="0">
                <a:defRPr/>
              </a:pPr>
              <a:t>134</a:t>
            </a:fld>
            <a:endParaRPr lang="en-US" altLang="en-US" b="0">
              <a:latin typeface="Times New Roman"/>
              <a:ea typeface="굴림"/>
            </a:endParaRPr>
          </a:p>
        </p:txBody>
      </p:sp>
      <p:sp>
        <p:nvSpPr>
          <p:cNvPr id="334852" name="Rectangle 1026"/>
          <p:cNvSpPr>
            <a:spLocks noGrp="1" noRot="1" noChangeAspect="1" noChangeArrowheads="1" noTextEdit="1"/>
          </p:cNvSpPr>
          <p:nvPr>
            <p:ph type="sldImg"/>
          </p:nvPr>
        </p:nvSpPr>
        <p:spPr>
          <a:xfrm>
            <a:off x="2027238" y="695325"/>
            <a:ext cx="4635500" cy="3476625"/>
          </a:xfrm>
          <a:ln/>
        </p:spPr>
      </p:sp>
      <p:sp>
        <p:nvSpPr>
          <p:cNvPr id="334853" name="Rectangle 1027"/>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a:t>
            </a:r>
            <a:r>
              <a:rPr lang="en-US" altLang="ko-KR">
                <a:latin typeface="Arial"/>
              </a:rPr>
              <a:t> : </a:t>
            </a:r>
            <a:r>
              <a:rPr lang="ko-KR" altLang="en-US">
                <a:latin typeface="Arial"/>
              </a:rPr>
              <a:t>고급 정렬</a:t>
            </a:r>
          </a:p>
          <a:p>
            <a:pPr lvl="2">
              <a:defRPr/>
            </a:pPr>
            <a:endParaRPr lang="en-US" altLang="ko-KR" sz="1200">
              <a:latin typeface="Arial"/>
            </a:endParaRPr>
          </a:p>
          <a:p>
            <a:pPr lvl="2">
              <a:defRPr/>
            </a:pPr>
            <a:r>
              <a:rPr lang="ko-KR" altLang="en-US"/>
              <a:t>정렬은 행이나 열을 따라 행해질 수 있다.</a:t>
            </a:r>
          </a:p>
          <a:p>
            <a:pPr lvl="2">
              <a:defRPr/>
            </a:pPr>
            <a:r>
              <a:rPr lang="ko-KR" altLang="en-US"/>
              <a:t>정렬 키는 정렬 대화 상자에 나열된 순서로 적용된다.</a:t>
            </a:r>
          </a:p>
          <a:p>
            <a:pPr lvl="2">
              <a:defRPr/>
            </a:pPr>
            <a:r>
              <a:rPr lang="ko-KR" altLang="en-US"/>
              <a:t>정렬 순서는 정렬된 리포트를 저장할 때 저장된다.</a:t>
            </a:r>
          </a:p>
          <a:p>
            <a:pPr lvl="2">
              <a:defRPr/>
            </a:pPr>
            <a:r>
              <a:rPr lang="ko-KR" altLang="en-US"/>
              <a:t>고급 정렬은 그래프나 그리드 모드에서 적용될 수 있다.</a:t>
            </a:r>
            <a:endParaRPr lang="en-US" altLang="ko-KR"/>
          </a:p>
        </p:txBody>
      </p:sp>
    </p:spTree>
    <p:extLst>
      <p:ext uri="{BB962C8B-B14F-4D97-AF65-F5344CB8AC3E}">
        <p14:creationId xmlns:p14="http://schemas.microsoft.com/office/powerpoint/2010/main" val="6491237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587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B886C245-4C53-4A9D-A5A1-3188B5F49AD5}" type="slidenum">
              <a:rPr lang="en-US" altLang="en-US" b="0">
                <a:latin typeface="Times New Roman"/>
                <a:ea typeface="굴림"/>
              </a:rPr>
              <a:pPr lvl="0">
                <a:defRPr/>
              </a:pPr>
              <a:t>135</a:t>
            </a:fld>
            <a:endParaRPr lang="en-US" altLang="en-US" b="0">
              <a:latin typeface="Times New Roman"/>
              <a:ea typeface="굴림"/>
            </a:endParaRPr>
          </a:p>
        </p:txBody>
      </p:sp>
      <p:sp>
        <p:nvSpPr>
          <p:cNvPr id="335876" name="Rectangle 2"/>
          <p:cNvSpPr>
            <a:spLocks noGrp="1" noRot="1" noChangeAspect="1" noChangeArrowheads="1" noTextEdit="1"/>
          </p:cNvSpPr>
          <p:nvPr>
            <p:ph type="sldImg"/>
          </p:nvPr>
        </p:nvSpPr>
        <p:spPr>
          <a:xfrm>
            <a:off x="2027238" y="695325"/>
            <a:ext cx="4635500" cy="3476625"/>
          </a:xfrm>
          <a:ln/>
        </p:spPr>
      </p:sp>
      <p:sp>
        <p:nvSpPr>
          <p:cNvPr id="335877" name="Rectangle 3"/>
          <p:cNvSpPr>
            <a:spLocks noGrp="1" noChangeArrowheads="1"/>
          </p:cNvSpPr>
          <p:nvPr>
            <p:ph type="body" idx="1"/>
          </p:nvPr>
        </p:nvSpPr>
        <p:spPr>
          <a:xfrm>
            <a:off x="1708150" y="4403725"/>
            <a:ext cx="5121275" cy="4249738"/>
          </a:xfrm>
          <a:noFill/>
          <a:ln/>
        </p:spPr>
        <p:txBody>
          <a:bodyPr lIns="92885" tIns="46442" rIns="92885" bIns="46442"/>
          <a:lstStyle/>
          <a:p>
            <a:pPr marL="228600" indent="-228600">
              <a:defRPr/>
            </a:pPr>
            <a:r>
              <a:rPr lang="ko-KR" altLang="en-US">
                <a:latin typeface="굴림체"/>
                <a:ea typeface="굴림체"/>
              </a:rPr>
              <a:t>리포트 조작</a:t>
            </a:r>
            <a:r>
              <a:rPr lang="en-US" altLang="ko-KR">
                <a:latin typeface="굴림체"/>
                <a:ea typeface="굴림체"/>
              </a:rPr>
              <a:t> : </a:t>
            </a:r>
            <a:r>
              <a:rPr lang="ko-KR" altLang="en-US">
                <a:latin typeface="굴림체"/>
                <a:ea typeface="굴림체"/>
              </a:rPr>
              <a:t>뷰필터 </a:t>
            </a:r>
          </a:p>
          <a:p>
            <a:pPr marL="365125" lvl="1" indent="-190500">
              <a:defRPr/>
            </a:pPr>
            <a:r>
              <a:rPr lang="en-US" altLang="ko-KR" i="0">
                <a:latin typeface="굴림체"/>
                <a:ea typeface="굴림체"/>
              </a:rPr>
              <a:t>MicroStrategy Desktop</a:t>
            </a:r>
            <a:r>
              <a:rPr lang="ko-KR" altLang="en-US" i="0">
                <a:latin typeface="굴림체"/>
                <a:ea typeface="굴림체"/>
              </a:rPr>
              <a:t>은 뷰필터 기능을 이용하여 화면상에 추가적인 조건을 변경할 수 있다.</a:t>
            </a:r>
          </a:p>
          <a:p>
            <a:pPr marL="365125" lvl="1" indent="-190500">
              <a:defRPr/>
            </a:pPr>
            <a:r>
              <a:rPr lang="ko-KR" altLang="en-US" i="0">
                <a:latin typeface="굴림체"/>
                <a:ea typeface="굴림체"/>
              </a:rPr>
              <a:t>뷰필터에 의한 조건 변경 시에는  </a:t>
            </a:r>
            <a:r>
              <a:rPr lang="en-US" altLang="ko-KR" i="0">
                <a:latin typeface="굴림체"/>
                <a:ea typeface="굴림체"/>
              </a:rPr>
              <a:t>DBMS</a:t>
            </a:r>
            <a:r>
              <a:rPr lang="ko-KR" altLang="en-US" i="0">
                <a:latin typeface="굴림체"/>
                <a:ea typeface="굴림체"/>
              </a:rPr>
              <a:t>에 쿼리가 다시 수행되지 않고 </a:t>
            </a:r>
            <a:r>
              <a:rPr lang="en-US" altLang="ko-KR" i="0">
                <a:latin typeface="굴림체"/>
                <a:ea typeface="굴림체"/>
              </a:rPr>
              <a:t>Intelligence Cube</a:t>
            </a:r>
            <a:r>
              <a:rPr lang="ko-KR" altLang="en-US" i="0">
                <a:latin typeface="굴림체"/>
                <a:ea typeface="굴림체"/>
              </a:rPr>
              <a:t>에서만 엔진이 수행되어 빠른 응답속도로 조회 가능하다</a:t>
            </a:r>
            <a:r>
              <a:rPr lang="ko-KR" altLang="en-US">
                <a:latin typeface="굴림체"/>
                <a:ea typeface="굴림체"/>
              </a:rPr>
              <a:t>.</a:t>
            </a:r>
          </a:p>
          <a:p>
            <a:pPr marL="365125" lvl="1" indent="-190500">
              <a:defRPr/>
            </a:pPr>
            <a:endParaRPr lang="ko-KR" altLang="en-US" i="0">
              <a:latin typeface="굴림체"/>
              <a:ea typeface="굴림체"/>
            </a:endParaRPr>
          </a:p>
          <a:p>
            <a:pPr marL="365125" lvl="1" indent="-190500">
              <a:defRPr/>
            </a:pPr>
            <a:r>
              <a:rPr lang="ko-KR" altLang="en-US" i="0">
                <a:latin typeface="굴림체"/>
                <a:ea typeface="굴림체"/>
              </a:rPr>
              <a:t>작업순서</a:t>
            </a:r>
          </a:p>
          <a:p>
            <a:pPr marL="365125" lvl="1" indent="-190500">
              <a:defRPr/>
            </a:pPr>
            <a:endParaRPr lang="ko-KR" altLang="en-US" i="0">
              <a:latin typeface="굴림체"/>
              <a:ea typeface="굴림체"/>
            </a:endParaRPr>
          </a:p>
          <a:p>
            <a:pPr marL="365125" lvl="1" indent="-190500">
              <a:buFontTx/>
              <a:buAutoNum type="arabicPeriod"/>
              <a:defRPr/>
            </a:pPr>
            <a:r>
              <a:rPr lang="ko-KR" altLang="en-US" i="0">
                <a:latin typeface="굴림체"/>
                <a:ea typeface="굴림체"/>
              </a:rPr>
              <a:t>툴바에서 뷰 필터 보이기 아이콘을 클릭하여 뷰 필터 작업 영역을 나타냄.</a:t>
            </a:r>
          </a:p>
          <a:p>
            <a:pPr marL="365125" lvl="1" indent="-190500">
              <a:defRPr/>
            </a:pPr>
            <a:r>
              <a:rPr lang="ko-KR" altLang="en-US" i="0">
                <a:latin typeface="굴림체"/>
                <a:ea typeface="굴림체"/>
              </a:rPr>
              <a:t>   </a:t>
            </a:r>
            <a:r>
              <a:rPr lang="ko-KR" altLang="en-US" i="0">
                <a:latin typeface="굴림체"/>
                <a:ea typeface="굴림체"/>
                <a:sym typeface="Wingdings"/>
              </a:rPr>
              <a:t> 뷰 필터 작업 영역이 좁을 경우 경계선을 마우스로 드래그하면 넓게 할  수 있다.</a:t>
            </a:r>
          </a:p>
          <a:p>
            <a:pPr marL="365125" lvl="1" indent="-190500">
              <a:defRPr/>
            </a:pPr>
            <a:r>
              <a:rPr lang="ko-KR" altLang="en-US" i="0">
                <a:latin typeface="굴림체"/>
                <a:ea typeface="굴림체"/>
                <a:sym typeface="Wingdings"/>
              </a:rPr>
              <a:t>2.뷰 필터를 이용해서 필터링 하고자 항목 항목 선택</a:t>
            </a:r>
          </a:p>
          <a:p>
            <a:pPr marL="365125" lvl="1" indent="-190500">
              <a:defRPr/>
            </a:pPr>
            <a:r>
              <a:rPr lang="ko-KR" altLang="en-US" i="0">
                <a:latin typeface="굴림체"/>
                <a:ea typeface="굴림체"/>
                <a:sym typeface="Wingdings"/>
              </a:rPr>
              <a:t>3.뷰 필터의 필터항목의 조건 연산자 선택</a:t>
            </a:r>
          </a:p>
          <a:p>
            <a:pPr marL="365125" lvl="1" indent="-190500">
              <a:defRPr/>
            </a:pPr>
            <a:r>
              <a:rPr lang="ko-KR" altLang="en-US" i="0">
                <a:latin typeface="굴림체"/>
                <a:ea typeface="굴림체"/>
                <a:sym typeface="Wingdings"/>
              </a:rPr>
              <a:t>4.뷰 필터의 필터항목의 조건 연산에 해당하는 값을 입력 혹은 비교 항목 선택</a:t>
            </a:r>
          </a:p>
          <a:p>
            <a:pPr marL="365125" lvl="1" indent="-190500">
              <a:defRPr/>
            </a:pPr>
            <a:r>
              <a:rPr lang="ko-KR" altLang="en-US" i="0">
                <a:latin typeface="굴림체"/>
                <a:ea typeface="굴림체"/>
                <a:sym typeface="Wingdings"/>
              </a:rPr>
              <a:t>5.적용 버턴 클릭</a:t>
            </a:r>
          </a:p>
          <a:p>
            <a:pPr marL="604838" lvl="2" indent="-190500">
              <a:defRPr/>
            </a:pPr>
            <a:endParaRPr lang="en-US" altLang="ko-KR">
              <a:latin typeface="굴림체"/>
              <a:ea typeface="굴림체"/>
            </a:endParaRPr>
          </a:p>
        </p:txBody>
      </p:sp>
    </p:spTree>
    <p:extLst>
      <p:ext uri="{BB962C8B-B14F-4D97-AF65-F5344CB8AC3E}">
        <p14:creationId xmlns:p14="http://schemas.microsoft.com/office/powerpoint/2010/main" val="26264103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68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AF091ECF-DB80-4C0F-9D9C-B7BC94BBDDD4}" type="slidenum">
              <a:rPr lang="en-US" altLang="en-US" b="0">
                <a:latin typeface="Times New Roman"/>
                <a:ea typeface="굴림"/>
              </a:rPr>
              <a:pPr lvl="0">
                <a:defRPr/>
              </a:pPr>
              <a:t>136</a:t>
            </a:fld>
            <a:endParaRPr lang="en-US" altLang="en-US" b="0">
              <a:latin typeface="Times New Roman"/>
              <a:ea typeface="굴림"/>
            </a:endParaRPr>
          </a:p>
        </p:txBody>
      </p:sp>
      <p:sp>
        <p:nvSpPr>
          <p:cNvPr id="336900" name="Rectangle 2"/>
          <p:cNvSpPr>
            <a:spLocks noGrp="1" noRot="1" noChangeAspect="1" noChangeArrowheads="1" noTextEdit="1"/>
          </p:cNvSpPr>
          <p:nvPr>
            <p:ph type="sldImg"/>
          </p:nvPr>
        </p:nvSpPr>
        <p:spPr>
          <a:xfrm>
            <a:off x="2027238" y="695325"/>
            <a:ext cx="4635500" cy="3476625"/>
          </a:xfrm>
          <a:ln/>
        </p:spPr>
      </p:sp>
      <p:sp>
        <p:nvSpPr>
          <p:cNvPr id="3369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a:t>
            </a:r>
            <a:r>
              <a:rPr lang="en-US" altLang="ko-KR">
                <a:latin typeface="Arial"/>
              </a:rPr>
              <a:t> : </a:t>
            </a:r>
            <a:r>
              <a:rPr lang="ko-KR" altLang="en-US">
                <a:latin typeface="Arial"/>
              </a:rPr>
              <a:t>합계와 부분합계 </a:t>
            </a:r>
          </a:p>
          <a:p>
            <a:pPr lvl="2">
              <a:defRPr/>
            </a:pPr>
            <a:endParaRPr lang="en-US" altLang="ko-KR"/>
          </a:p>
          <a:p>
            <a:pPr lvl="2">
              <a:defRPr/>
            </a:pPr>
            <a:r>
              <a:rPr lang="ko-KR" altLang="en-US"/>
              <a:t>합계와 부분합계는 행이나 열을 따라 각각 설정될 수 있다.</a:t>
            </a:r>
          </a:p>
          <a:p>
            <a:pPr lvl="2">
              <a:defRPr/>
            </a:pPr>
            <a:r>
              <a:rPr lang="ko-KR" altLang="en-US"/>
              <a:t>흔히 사용하는 합계뿐만아니라 합계와 부분합계를 표시하기 위한 여러가지 타입이 있다.</a:t>
            </a:r>
            <a:r>
              <a:rPr lang="en-US" altLang="ko-KR"/>
              <a:t> ;count, minimum, maximum, average, median, mode, standard deviation, variance, geometric mean, and product.</a:t>
            </a:r>
          </a:p>
          <a:p>
            <a:pPr lvl="2">
              <a:defRPr/>
            </a:pPr>
            <a:r>
              <a:rPr lang="ko-KR" altLang="en-US"/>
              <a:t>리포트에 여러가지 애트리뷰트가 있다면 부분합계는 선택된 애트리뷰트에 대해 합계가 보여질 수 있다.-그러므로 모든 애트리뷰트별로 부분합계를 보여줄 필요는 없다.</a:t>
            </a:r>
          </a:p>
          <a:p>
            <a:pPr lvl="2">
              <a:defRPr/>
            </a:pPr>
            <a:r>
              <a:rPr lang="en-US" altLang="ko-KR"/>
              <a:t>F11</a:t>
            </a:r>
            <a:r>
              <a:rPr lang="ko-KR" altLang="en-US"/>
              <a:t>키를 누르면 전체합계를 볼 수 있다.</a:t>
            </a:r>
          </a:p>
          <a:p>
            <a:pPr lvl="2">
              <a:defRPr/>
            </a:pPr>
            <a:r>
              <a:rPr lang="ko-KR" altLang="en-US"/>
              <a:t>상단 메뉴바에서 데이터</a:t>
            </a:r>
            <a:r>
              <a:rPr lang="ko-KR" altLang="en-US">
                <a:sym typeface="Wingdings"/>
              </a:rPr>
              <a:t> 부분합계를 선택하면 부분합계 창이 나타나며 원하는 항목을 선택 가능하다.</a:t>
            </a:r>
          </a:p>
          <a:p>
            <a:pPr lvl="2">
              <a:defRPr/>
            </a:pPr>
            <a:r>
              <a:rPr lang="ko-KR" altLang="en-US">
                <a:sym typeface="Wingdings"/>
              </a:rPr>
              <a:t>부분합계 창에서 표시옵션 탭을 선택하면 부분합의 위치를 위/아래, 왼쪽/오른쪽을 지정할 수 있다.</a:t>
            </a:r>
          </a:p>
          <a:p>
            <a:pPr lvl="2">
              <a:defRPr/>
            </a:pPr>
            <a:r>
              <a:rPr lang="ko-KR" altLang="en-US">
                <a:sym typeface="Wingdings"/>
              </a:rPr>
              <a:t>부분합계 창에서 고급 버튼을 누르면 고급 부분한 옵션 창이 나타나며 행/열/쪽(페이지바이) 에 각각 모든소계/전체소계/없음 을 선택할 수 있다.</a:t>
            </a:r>
          </a:p>
          <a:p>
            <a:pPr lvl="2">
              <a:defRPr/>
            </a:pPr>
            <a:r>
              <a:rPr lang="ko-KR" altLang="en-US">
                <a:sym typeface="Wingdings"/>
              </a:rPr>
              <a:t>교차 레벨 – 부분합을 원하는 어트리뷰트를 직접 선택하는 옵션으로 해당 어트리뷰트를 선택하여 체크박스에 체크하면 체크된 어트리뷰트에 대해서만 부분합을 리포트에 표시한다.</a:t>
            </a:r>
            <a:endParaRPr lang="en-US" altLang="ko-KR"/>
          </a:p>
        </p:txBody>
      </p:sp>
    </p:spTree>
    <p:extLst>
      <p:ext uri="{BB962C8B-B14F-4D97-AF65-F5344CB8AC3E}">
        <p14:creationId xmlns:p14="http://schemas.microsoft.com/office/powerpoint/2010/main" val="29589145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792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7EAF80D5-80B1-4A51-AC7A-D6BBF0A90DF8}" type="slidenum">
              <a:rPr lang="en-US" altLang="en-US" b="0">
                <a:latin typeface="Times New Roman"/>
                <a:ea typeface="굴림"/>
              </a:rPr>
              <a:pPr lvl="0">
                <a:defRPr/>
              </a:pPr>
              <a:t>137</a:t>
            </a:fld>
            <a:endParaRPr lang="en-US" altLang="en-US" b="0">
              <a:latin typeface="Times New Roman"/>
              <a:ea typeface="굴림"/>
            </a:endParaRPr>
          </a:p>
        </p:txBody>
      </p:sp>
      <p:sp>
        <p:nvSpPr>
          <p:cNvPr id="337924" name="Rectangle 2"/>
          <p:cNvSpPr>
            <a:spLocks noGrp="1" noRot="1" noChangeAspect="1" noChangeArrowheads="1" noTextEdit="1"/>
          </p:cNvSpPr>
          <p:nvPr>
            <p:ph type="sldImg"/>
          </p:nvPr>
        </p:nvSpPr>
        <p:spPr>
          <a:xfrm>
            <a:off x="2027238" y="695325"/>
            <a:ext cx="4635500" cy="3476625"/>
          </a:xfrm>
          <a:ln/>
        </p:spPr>
      </p:sp>
      <p:sp>
        <p:nvSpPr>
          <p:cNvPr id="33792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a:t>
            </a:r>
            <a:r>
              <a:rPr lang="en-US" altLang="ko-KR">
                <a:latin typeface="Arial"/>
              </a:rPr>
              <a:t> : </a:t>
            </a:r>
            <a:r>
              <a:rPr lang="ko-KR" altLang="en-US">
                <a:latin typeface="Arial"/>
              </a:rPr>
              <a:t>백분율 및 순서(</a:t>
            </a:r>
            <a:r>
              <a:rPr lang="en-US" altLang="ko-KR">
                <a:latin typeface="Arial"/>
              </a:rPr>
              <a:t>Ranking) </a:t>
            </a:r>
            <a:r>
              <a:rPr lang="ko-KR" altLang="en-US">
                <a:latin typeface="Arial"/>
              </a:rPr>
              <a:t>삽입</a:t>
            </a:r>
          </a:p>
          <a:p>
            <a:pPr lvl="2">
              <a:defRPr/>
            </a:pPr>
            <a:endParaRPr lang="en-US" altLang="ko-KR"/>
          </a:p>
          <a:p>
            <a:pPr lvl="2">
              <a:defRPr/>
            </a:pPr>
            <a:r>
              <a:rPr lang="ko-KR" altLang="en-US" sz="900"/>
              <a:t>리포트의 행과 열 기준으로 백분율,변형, 순서(</a:t>
            </a:r>
            <a:r>
              <a:rPr lang="en-US" altLang="ko-KR" sz="900"/>
              <a:t>Ranking) </a:t>
            </a:r>
            <a:r>
              <a:rPr lang="ko-KR" altLang="en-US" sz="900"/>
              <a:t>등을 삽입 가능하다.</a:t>
            </a:r>
          </a:p>
          <a:p>
            <a:pPr lvl="2">
              <a:defRPr/>
            </a:pPr>
            <a:endParaRPr lang="en-US" altLang="ko-KR" sz="900"/>
          </a:p>
          <a:p>
            <a:pPr lvl="2">
              <a:defRPr/>
            </a:pPr>
            <a:r>
              <a:rPr lang="ko-KR" altLang="en-US" sz="900"/>
              <a:t>백분율</a:t>
            </a:r>
          </a:p>
          <a:p>
            <a:pPr lvl="2">
              <a:buFont typeface="mn-ea"/>
              <a:buNone/>
              <a:defRPr/>
            </a:pPr>
            <a:r>
              <a:rPr lang="ko-KR" altLang="en-US" sz="900"/>
              <a:t>   </a:t>
            </a:r>
            <a:r>
              <a:rPr lang="ko-KR" altLang="en-US" sz="900">
                <a:sym typeface="Wingdings"/>
              </a:rPr>
              <a:t> 오버로우 : 행을 기준으로 백분율 산출</a:t>
            </a:r>
          </a:p>
          <a:p>
            <a:pPr lvl="2">
              <a:buFont typeface="mn-ea"/>
              <a:buNone/>
              <a:defRPr/>
            </a:pPr>
            <a:r>
              <a:rPr lang="ko-KR" altLang="en-US" sz="900">
                <a:sym typeface="Wingdings"/>
              </a:rPr>
              <a:t>    오버컬럼 : 열을 기준으로 백분율 산출</a:t>
            </a:r>
          </a:p>
          <a:p>
            <a:pPr lvl="2">
              <a:buFont typeface="mn-ea"/>
              <a:buNone/>
              <a:defRPr/>
            </a:pPr>
            <a:r>
              <a:rPr lang="ko-KR" altLang="en-US" sz="900">
                <a:sym typeface="Wingdings"/>
              </a:rPr>
              <a:t>    총페이지 : 페이지보기에 선택된 항목기준으로 행/열을 기준으로 백분율 산출</a:t>
            </a:r>
          </a:p>
          <a:p>
            <a:pPr lvl="2">
              <a:buFont typeface="mn-ea"/>
              <a:buNone/>
              <a:defRPr/>
            </a:pPr>
            <a:r>
              <a:rPr lang="ko-KR" altLang="en-US" sz="900">
                <a:sym typeface="Wingdings"/>
              </a:rPr>
              <a:t>    전체합계 : 행/열/페이지보기 전체 값을 기준으로 백분율 산출</a:t>
            </a:r>
          </a:p>
          <a:p>
            <a:pPr lvl="2">
              <a:buFont typeface="mn-ea"/>
              <a:buNone/>
              <a:defRPr/>
            </a:pPr>
            <a:r>
              <a:rPr lang="ko-KR" altLang="en-US" sz="900">
                <a:sym typeface="Wingdings"/>
              </a:rPr>
              <a:t>    교차 : 선택된 어트리뷰트의 부분합계를 기준으로 백분율 산출</a:t>
            </a:r>
          </a:p>
          <a:p>
            <a:pPr lvl="2">
              <a:buFont typeface="mn-ea"/>
              <a:buNone/>
              <a:defRPr/>
            </a:pPr>
            <a:r>
              <a:rPr lang="ko-KR" altLang="en-US" sz="900">
                <a:sym typeface="Wingdings"/>
              </a:rPr>
              <a:t>       예) 상품대분류별 지역별 매출액에 리포트에서 각 상품대분류별로 백분율을 산출하고자 한다면 교차에서 상품대분류를 선택한다.</a:t>
            </a:r>
          </a:p>
          <a:p>
            <a:pPr lvl="2">
              <a:buFont typeface="mn-ea"/>
              <a:buNone/>
              <a:defRPr/>
            </a:pPr>
            <a:endParaRPr lang="ko-KR" altLang="en-US" sz="900"/>
          </a:p>
          <a:p>
            <a:pPr lvl="2">
              <a:defRPr/>
            </a:pPr>
            <a:r>
              <a:rPr lang="ko-KR" altLang="en-US" sz="900"/>
              <a:t>변형</a:t>
            </a:r>
          </a:p>
          <a:p>
            <a:pPr lvl="2">
              <a:buFont typeface="mn-ea"/>
              <a:buNone/>
              <a:defRPr/>
            </a:pPr>
            <a:r>
              <a:rPr lang="ko-KR" altLang="en-US" sz="900"/>
              <a:t>    스카마개체에 존재하는 변형을 선택할 수 있다.</a:t>
            </a:r>
          </a:p>
          <a:p>
            <a:pPr lvl="2">
              <a:buFont typeface="mn-ea"/>
              <a:buNone/>
              <a:defRPr/>
            </a:pPr>
            <a:r>
              <a:rPr lang="ko-KR" altLang="en-US" sz="900"/>
              <a:t>    </a:t>
            </a:r>
            <a:r>
              <a:rPr lang="ko-KR" altLang="en-US" sz="900">
                <a:sym typeface="Wingdings"/>
              </a:rPr>
              <a:t> 전월매출액, 전년도 매출액, 전일 매출액 등 동기대비 분석을 위해 사용.전년/전월/전년도월/전일 등의 변형 오브젝트는 스키마개체에 변형 폴더에 사전에 만들어 두어야 한다.</a:t>
            </a:r>
          </a:p>
          <a:p>
            <a:pPr lvl="2">
              <a:buFont typeface="mn-ea"/>
              <a:buNone/>
              <a:defRPr/>
            </a:pPr>
            <a:endParaRPr lang="ko-KR" altLang="en-US" sz="900"/>
          </a:p>
          <a:p>
            <a:pPr lvl="2">
              <a:defRPr/>
            </a:pPr>
            <a:r>
              <a:rPr lang="ko-KR" altLang="en-US" sz="900"/>
              <a:t>순서</a:t>
            </a:r>
          </a:p>
          <a:p>
            <a:pPr lvl="2">
              <a:buFont typeface="mn-ea"/>
              <a:buNone/>
              <a:defRPr/>
            </a:pPr>
            <a:r>
              <a:rPr lang="ko-KR" altLang="en-US" sz="900"/>
              <a:t>    브레이크 바이 논 : 전체 행/열의 어트리뷰트 내에서 </a:t>
            </a:r>
            <a:r>
              <a:rPr lang="en-US" altLang="ko-KR" sz="900"/>
              <a:t>Ranking </a:t>
            </a:r>
            <a:r>
              <a:rPr lang="ko-KR" altLang="en-US" sz="900"/>
              <a:t>부여</a:t>
            </a:r>
          </a:p>
          <a:p>
            <a:pPr lvl="2">
              <a:buFont typeface="mn-ea"/>
              <a:buNone/>
              <a:defRPr/>
            </a:pPr>
            <a:r>
              <a:rPr lang="ko-KR" altLang="en-US" sz="900"/>
              <a:t>    </a:t>
            </a:r>
            <a:r>
              <a:rPr lang="en-US" altLang="ko-KR" sz="900"/>
              <a:t>Break by </a:t>
            </a:r>
            <a:r>
              <a:rPr lang="ko-KR" altLang="en-US" sz="900"/>
              <a:t>어트리뷰트 : 선택된 어트리뷰트 내에서 </a:t>
            </a:r>
            <a:r>
              <a:rPr lang="en-US" altLang="ko-KR" sz="900"/>
              <a:t>Ranking </a:t>
            </a:r>
            <a:r>
              <a:rPr lang="ko-KR" altLang="en-US" sz="900"/>
              <a:t>부여</a:t>
            </a:r>
          </a:p>
          <a:p>
            <a:pPr lvl="2">
              <a:buFont typeface="mn-ea"/>
              <a:buNone/>
              <a:defRPr/>
            </a:pPr>
            <a:r>
              <a:rPr lang="ko-KR" altLang="en-US" sz="900"/>
              <a:t>    </a:t>
            </a:r>
            <a:r>
              <a:rPr lang="ko-KR" altLang="en-US" sz="900">
                <a:sym typeface="Wingdings"/>
              </a:rPr>
              <a:t> 순서는 기본값이 오름차순이므로 내림차순으로 </a:t>
            </a:r>
            <a:r>
              <a:rPr lang="en-US" altLang="ko-KR" sz="900">
                <a:sym typeface="Wingdings"/>
              </a:rPr>
              <a:t>Ranking</a:t>
            </a:r>
            <a:r>
              <a:rPr lang="ko-KR" altLang="en-US" sz="900">
                <a:sym typeface="Wingdings"/>
              </a:rPr>
              <a:t>을 부여하려면 </a:t>
            </a:r>
          </a:p>
          <a:p>
            <a:pPr lvl="2">
              <a:buFont typeface="mn-ea"/>
              <a:buNone/>
              <a:defRPr/>
            </a:pPr>
            <a:r>
              <a:rPr lang="ko-KR" altLang="en-US" sz="900">
                <a:sym typeface="Wingdings"/>
              </a:rPr>
              <a:t>    </a:t>
            </a:r>
            <a:r>
              <a:rPr lang="en-US" altLang="ko-KR" sz="900">
                <a:sym typeface="Wingdings"/>
              </a:rPr>
              <a:t>Ranking</a:t>
            </a:r>
            <a:r>
              <a:rPr lang="ko-KR" altLang="en-US" sz="900">
                <a:sym typeface="Wingdings"/>
              </a:rPr>
              <a:t>이 나온 항목을 편집창(오른쪽마우스 버튼 메뉴 활용)으로 들어가</a:t>
            </a:r>
          </a:p>
          <a:p>
            <a:pPr lvl="2">
              <a:buFont typeface="mn-ea"/>
              <a:buNone/>
              <a:defRPr/>
            </a:pPr>
            <a:r>
              <a:rPr lang="ko-KR" altLang="en-US" sz="900">
                <a:sym typeface="Wingdings"/>
              </a:rPr>
              <a:t>   수식을 </a:t>
            </a:r>
            <a:r>
              <a:rPr lang="en-US" altLang="ko-KR" sz="900">
                <a:solidFill>
                  <a:srgbClr val="080000"/>
                </a:solidFill>
              </a:rPr>
              <a:t>Rank&lt;ASC=</a:t>
            </a:r>
            <a:r>
              <a:rPr lang="en-US" altLang="ko-KR" sz="900" b="1" i="1">
                <a:solidFill>
                  <a:srgbClr val="080000"/>
                </a:solidFill>
              </a:rPr>
              <a:t>True</a:t>
            </a:r>
            <a:r>
              <a:rPr lang="en-US" altLang="ko-KR" sz="900">
                <a:solidFill>
                  <a:srgbClr val="080000"/>
                </a:solidFill>
              </a:rPr>
              <a:t>&gt;([</a:t>
            </a:r>
            <a:r>
              <a:rPr lang="ko-KR" altLang="en-US" sz="900">
                <a:solidFill>
                  <a:srgbClr val="080000"/>
                </a:solidFill>
              </a:rPr>
              <a:t>매출액]) 에서 </a:t>
            </a:r>
            <a:r>
              <a:rPr lang="en-US" altLang="ko-KR" sz="900">
                <a:solidFill>
                  <a:srgbClr val="080000"/>
                </a:solidFill>
              </a:rPr>
              <a:t>Rank&lt;ASC=</a:t>
            </a:r>
            <a:r>
              <a:rPr lang="en-US" altLang="ko-KR" sz="900" b="1" i="1">
                <a:solidFill>
                  <a:srgbClr val="080000"/>
                </a:solidFill>
              </a:rPr>
              <a:t>False</a:t>
            </a:r>
            <a:r>
              <a:rPr lang="en-US" altLang="ko-KR" sz="900">
                <a:solidFill>
                  <a:srgbClr val="080000"/>
                </a:solidFill>
              </a:rPr>
              <a:t>&gt;([</a:t>
            </a:r>
            <a:r>
              <a:rPr lang="ko-KR" altLang="en-US" sz="900">
                <a:solidFill>
                  <a:srgbClr val="080000"/>
                </a:solidFill>
              </a:rPr>
              <a:t>매출액]) 로 바꾼다.</a:t>
            </a:r>
            <a:endParaRPr lang="en-US" altLang="ko-KR" sz="900">
              <a:solidFill>
                <a:srgbClr val="080000"/>
              </a:solidFill>
            </a:endParaRPr>
          </a:p>
        </p:txBody>
      </p:sp>
    </p:spTree>
    <p:extLst>
      <p:ext uri="{BB962C8B-B14F-4D97-AF65-F5344CB8AC3E}">
        <p14:creationId xmlns:p14="http://schemas.microsoft.com/office/powerpoint/2010/main" val="29239645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894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4948E67A-3EF5-49EF-8387-F7AC5D91784C}" type="slidenum">
              <a:rPr lang="en-US" altLang="en-US" b="0">
                <a:latin typeface="Times New Roman"/>
                <a:ea typeface="굴림"/>
              </a:rPr>
              <a:pPr lvl="0">
                <a:defRPr/>
              </a:pPr>
              <a:t>138</a:t>
            </a:fld>
            <a:endParaRPr lang="en-US" altLang="en-US" b="0">
              <a:latin typeface="Times New Roman"/>
              <a:ea typeface="굴림"/>
            </a:endParaRPr>
          </a:p>
        </p:txBody>
      </p:sp>
      <p:sp>
        <p:nvSpPr>
          <p:cNvPr id="338948" name="Rectangle 2"/>
          <p:cNvSpPr>
            <a:spLocks noGrp="1" noRot="1" noChangeAspect="1" noChangeArrowheads="1" noTextEdit="1"/>
          </p:cNvSpPr>
          <p:nvPr>
            <p:ph type="sldImg"/>
          </p:nvPr>
        </p:nvSpPr>
        <p:spPr>
          <a:xfrm>
            <a:off x="2027238" y="695325"/>
            <a:ext cx="4635500" cy="3476625"/>
          </a:xfrm>
          <a:ln/>
        </p:spPr>
      </p:sp>
      <p:sp>
        <p:nvSpPr>
          <p:cNvPr id="33894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a:t>
            </a:r>
            <a:r>
              <a:rPr lang="en-US" altLang="ko-KR">
                <a:latin typeface="Arial"/>
              </a:rPr>
              <a:t> : </a:t>
            </a:r>
            <a:r>
              <a:rPr lang="ko-KR" altLang="en-US">
                <a:latin typeface="Arial"/>
              </a:rPr>
              <a:t>계산</a:t>
            </a:r>
            <a:r>
              <a:rPr lang="en-US" altLang="ko-KR">
                <a:latin typeface="Arial"/>
              </a:rPr>
              <a:t> </a:t>
            </a:r>
            <a:r>
              <a:rPr lang="ko-KR" altLang="en-US">
                <a:latin typeface="Arial"/>
              </a:rPr>
              <a:t>삽입</a:t>
            </a:r>
          </a:p>
          <a:p>
            <a:pPr lvl="2">
              <a:defRPr/>
            </a:pPr>
            <a:endParaRPr lang="en-US" altLang="ko-KR"/>
          </a:p>
          <a:p>
            <a:pPr lvl="2">
              <a:defRPr/>
            </a:pPr>
            <a:r>
              <a:rPr lang="ko-KR" altLang="en-US"/>
              <a:t>리포트의 나와 있는 메트릭을 활용하여 사칙연산 등으로 새로운 값을 생성할 수 있다.</a:t>
            </a:r>
          </a:p>
          <a:p>
            <a:pPr lvl="2">
              <a:buFont typeface="mn-ea"/>
              <a:buNone/>
              <a:defRPr/>
            </a:pPr>
            <a:r>
              <a:rPr lang="en-US" altLang="ko-KR"/>
              <a:t>    </a:t>
            </a:r>
            <a:r>
              <a:rPr lang="ko-KR" altLang="en-US"/>
              <a:t>예) 실적 매출과 계획매출을 이용하여 달성율 표시 등</a:t>
            </a:r>
          </a:p>
          <a:p>
            <a:pPr lvl="2">
              <a:buFont typeface="mn-ea"/>
              <a:buNone/>
              <a:defRPr/>
            </a:pPr>
            <a:endParaRPr lang="ko-KR" altLang="en-US"/>
          </a:p>
          <a:p>
            <a:pPr lvl="2">
              <a:buFont typeface="mn-ea"/>
              <a:buNone/>
              <a:defRPr/>
            </a:pPr>
            <a:r>
              <a:rPr lang="ko-KR" altLang="en-US"/>
              <a:t>    포맷팅을 리포트에 항목이 나와 있는 상태에서 오른쪽 마우스 버튼 메뉴에서</a:t>
            </a:r>
          </a:p>
          <a:p>
            <a:pPr lvl="2">
              <a:buFont typeface="mn-ea"/>
              <a:buNone/>
              <a:defRPr/>
            </a:pPr>
            <a:r>
              <a:rPr lang="en-US" altLang="ko-KR"/>
              <a:t>    ‘</a:t>
            </a:r>
            <a:r>
              <a:rPr lang="ko-KR" altLang="en-US"/>
              <a:t>포맷</a:t>
            </a:r>
            <a:r>
              <a:rPr lang="ko-KR" altLang="en-US">
                <a:sym typeface="Wingdings"/>
              </a:rPr>
              <a:t> </a:t>
            </a:r>
            <a:r>
              <a:rPr lang="ko-KR" altLang="en-US" i="1">
                <a:sym typeface="Wingdings"/>
              </a:rPr>
              <a:t>차액율</a:t>
            </a:r>
            <a:r>
              <a:rPr lang="ko-KR" altLang="en-US">
                <a:sym typeface="Wingdings"/>
              </a:rPr>
              <a:t> 데이터’  을 선택하면 포맷 등을 수정할 수 있는 창이 나타난다.</a:t>
            </a:r>
          </a:p>
          <a:p>
            <a:pPr lvl="2">
              <a:buFont typeface="mn-ea"/>
              <a:buNone/>
              <a:defRPr/>
            </a:pPr>
            <a:r>
              <a:rPr lang="ko-KR" altLang="en-US">
                <a:sym typeface="Wingdings"/>
              </a:rPr>
              <a:t>    이 창에서 백분율 포맷 등으로 변경 가능하다.</a:t>
            </a:r>
            <a:endParaRPr lang="ko-KR" altLang="en-US">
              <a:solidFill>
                <a:srgbClr val="080000"/>
              </a:solidFill>
            </a:endParaRPr>
          </a:p>
        </p:txBody>
      </p:sp>
    </p:spTree>
    <p:extLst>
      <p:ext uri="{BB962C8B-B14F-4D97-AF65-F5344CB8AC3E}">
        <p14:creationId xmlns:p14="http://schemas.microsoft.com/office/powerpoint/2010/main" val="14492977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3997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3A70DAE6-6A6C-4720-B463-EA5D99C21C48}" type="slidenum">
              <a:rPr lang="en-US" altLang="en-US" b="0">
                <a:latin typeface="Times New Roman"/>
                <a:ea typeface="굴림"/>
              </a:rPr>
              <a:pPr lvl="0">
                <a:defRPr/>
              </a:pPr>
              <a:t>139</a:t>
            </a:fld>
            <a:endParaRPr lang="en-US" altLang="en-US" b="0">
              <a:latin typeface="Times New Roman"/>
              <a:ea typeface="굴림"/>
            </a:endParaRPr>
          </a:p>
        </p:txBody>
      </p:sp>
      <p:sp>
        <p:nvSpPr>
          <p:cNvPr id="339972" name="Rectangle 2"/>
          <p:cNvSpPr>
            <a:spLocks noGrp="1" noRot="1" noChangeAspect="1" noChangeArrowheads="1" noTextEdit="1"/>
          </p:cNvSpPr>
          <p:nvPr>
            <p:ph type="sldImg"/>
          </p:nvPr>
        </p:nvSpPr>
        <p:spPr>
          <a:xfrm>
            <a:off x="2027238" y="695325"/>
            <a:ext cx="4635500" cy="3476625"/>
          </a:xfrm>
          <a:ln/>
        </p:spPr>
      </p:sp>
      <p:sp>
        <p:nvSpPr>
          <p:cNvPr id="33997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a:t>
            </a:r>
            <a:r>
              <a:rPr lang="en-US" altLang="ko-KR">
                <a:latin typeface="Arial"/>
              </a:rPr>
              <a:t> : </a:t>
            </a:r>
            <a:r>
              <a:rPr lang="ko-KR" altLang="en-US">
                <a:latin typeface="Arial"/>
              </a:rPr>
              <a:t>내보내기(</a:t>
            </a:r>
            <a:r>
              <a:rPr lang="en-US" altLang="ko-KR">
                <a:latin typeface="Arial"/>
              </a:rPr>
              <a:t>Export)</a:t>
            </a:r>
          </a:p>
          <a:p>
            <a:pPr lvl="2">
              <a:defRPr/>
            </a:pPr>
            <a:endParaRPr lang="en-US" altLang="ko-KR"/>
          </a:p>
          <a:p>
            <a:pPr lvl="2">
              <a:defRPr/>
            </a:pPr>
            <a:r>
              <a:rPr lang="ko-KR" altLang="en-US"/>
              <a:t>내보내진 파일은 원 리포트에 나타난 보기 방식과는 별도로 그리드 포맷으로 나타난다.</a:t>
            </a:r>
          </a:p>
          <a:p>
            <a:pPr lvl="2">
              <a:defRPr/>
            </a:pPr>
            <a:r>
              <a:rPr lang="ko-KR" altLang="en-US"/>
              <a:t>내보내기 수신지는 다음 형태의 파일이 가능하다.</a:t>
            </a:r>
            <a:r>
              <a:rPr lang="en-US" altLang="ko-KR"/>
              <a:t> :</a:t>
            </a:r>
          </a:p>
          <a:p>
            <a:pPr lvl="3">
              <a:defRPr/>
            </a:pPr>
            <a:r>
              <a:rPr lang="en-US" altLang="ko-KR"/>
              <a:t>Microsoft Excel</a:t>
            </a:r>
          </a:p>
          <a:p>
            <a:pPr lvl="3">
              <a:defRPr/>
            </a:pPr>
            <a:r>
              <a:rPr lang="en-US" altLang="ko-KR"/>
              <a:t>Microsoft Word</a:t>
            </a:r>
          </a:p>
          <a:p>
            <a:pPr lvl="3">
              <a:defRPr/>
            </a:pPr>
            <a:r>
              <a:rPr lang="en-US" altLang="ko-KR"/>
              <a:t>Microsoft Access</a:t>
            </a:r>
          </a:p>
          <a:p>
            <a:pPr lvl="3">
              <a:defRPr/>
            </a:pPr>
            <a:r>
              <a:rPr lang="en-US" altLang="ko-KR"/>
              <a:t>Text file</a:t>
            </a:r>
          </a:p>
          <a:p>
            <a:pPr lvl="3">
              <a:defRPr/>
            </a:pPr>
            <a:r>
              <a:rPr lang="en-US" altLang="ko-KR"/>
              <a:t>HTML file</a:t>
            </a:r>
          </a:p>
          <a:p>
            <a:pPr lvl="3">
              <a:defRPr/>
            </a:pPr>
            <a:r>
              <a:rPr lang="en-US" altLang="ko-KR"/>
              <a:t>PDF file</a:t>
            </a:r>
          </a:p>
          <a:p>
            <a:pPr lvl="2">
              <a:defRPr/>
            </a:pPr>
            <a:r>
              <a:rPr lang="ko-KR" altLang="en-US"/>
              <a:t>내보내기 옵션은 수신지 파일명, 매크로 포함하기, 리포트 전후에 </a:t>
            </a:r>
            <a:r>
              <a:rPr lang="en-US" altLang="ko-KR"/>
              <a:t>SQL</a:t>
            </a:r>
            <a:r>
              <a:rPr lang="ko-KR" altLang="en-US"/>
              <a:t>추가하기, 상세 필터 정보 표시하기,제목을 페이지별로 표시하기 등을 지정하는 기능을 포함한다. 몇 개의 내보내기 옵션은 수신지 애플리케이션에 따라 다소 차이가 있다.</a:t>
            </a:r>
            <a:endParaRPr lang="en-US" altLang="ko-KR"/>
          </a:p>
        </p:txBody>
      </p:sp>
    </p:spTree>
    <p:extLst>
      <p:ext uri="{BB962C8B-B14F-4D97-AF65-F5344CB8AC3E}">
        <p14:creationId xmlns:p14="http://schemas.microsoft.com/office/powerpoint/2010/main" val="28073817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4099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42052B8F-4D58-40F4-AD80-FAF124386C12}" type="slidenum">
              <a:rPr lang="en-US" altLang="en-US" b="0">
                <a:latin typeface="Times New Roman"/>
                <a:ea typeface="굴림"/>
              </a:rPr>
              <a:pPr lvl="0">
                <a:defRPr/>
              </a:pPr>
              <a:t>140</a:t>
            </a:fld>
            <a:endParaRPr lang="en-US" altLang="en-US" b="0">
              <a:latin typeface="Times New Roman"/>
              <a:ea typeface="굴림"/>
            </a:endParaRPr>
          </a:p>
        </p:txBody>
      </p:sp>
      <p:sp>
        <p:nvSpPr>
          <p:cNvPr id="340996" name="Rectangle 2"/>
          <p:cNvSpPr>
            <a:spLocks noGrp="1" noRot="1" noChangeAspect="1" noChangeArrowheads="1" noTextEdit="1"/>
          </p:cNvSpPr>
          <p:nvPr>
            <p:ph type="sldImg"/>
          </p:nvPr>
        </p:nvSpPr>
        <p:spPr>
          <a:xfrm>
            <a:off x="2027238" y="695325"/>
            <a:ext cx="4635500" cy="3476625"/>
          </a:xfrm>
          <a:ln/>
        </p:spPr>
      </p:sp>
      <p:sp>
        <p:nvSpPr>
          <p:cNvPr id="34099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a:t>
            </a:r>
            <a:r>
              <a:rPr lang="en-US" altLang="ko-KR">
                <a:latin typeface="Arial"/>
              </a:rPr>
              <a:t> : E-Mail  </a:t>
            </a:r>
            <a:r>
              <a:rPr lang="ko-KR" altLang="en-US">
                <a:latin typeface="Arial"/>
              </a:rPr>
              <a:t>보내기</a:t>
            </a:r>
          </a:p>
          <a:p>
            <a:pPr lvl="2">
              <a:defRPr/>
            </a:pPr>
            <a:endParaRPr lang="en-US" altLang="ko-KR"/>
          </a:p>
          <a:p>
            <a:pPr lvl="2">
              <a:defRPr/>
            </a:pPr>
            <a:r>
              <a:rPr lang="ko-KR" altLang="en-US"/>
              <a:t>리포트의 그리드 모드 상태에서  리포트 결과를 첨부파일 형태로 전자메일 프로그램을 기동한다.</a:t>
            </a:r>
          </a:p>
          <a:p>
            <a:pPr lvl="2">
              <a:buFont typeface="mn-ea"/>
              <a:buNone/>
              <a:defRPr/>
            </a:pPr>
            <a:r>
              <a:rPr lang="ko-KR" altLang="en-US"/>
              <a:t>  </a:t>
            </a:r>
            <a:r>
              <a:rPr lang="ko-KR" altLang="en-US">
                <a:sym typeface="Wingdings"/>
              </a:rPr>
              <a:t>  메뉴바에서  파일전자메일 리포트 원하는 첨부파일 형태 지정</a:t>
            </a:r>
          </a:p>
          <a:p>
            <a:pPr lvl="2">
              <a:buFont typeface="mn-ea"/>
              <a:buNone/>
              <a:defRPr/>
            </a:pPr>
            <a:endParaRPr lang="ko-KR" altLang="en-US"/>
          </a:p>
          <a:p>
            <a:pPr lvl="2">
              <a:defRPr/>
            </a:pPr>
            <a:r>
              <a:rPr lang="ko-KR" altLang="en-US"/>
              <a:t>가능한 첨부파일 형태</a:t>
            </a:r>
          </a:p>
          <a:p>
            <a:pPr lvl="3">
              <a:defRPr/>
            </a:pPr>
            <a:r>
              <a:rPr lang="en-US" altLang="ko-KR"/>
              <a:t>Microsoft Excel</a:t>
            </a:r>
          </a:p>
          <a:p>
            <a:pPr lvl="3">
              <a:defRPr/>
            </a:pPr>
            <a:r>
              <a:rPr lang="en-US" altLang="ko-KR"/>
              <a:t>Microsoft Word</a:t>
            </a:r>
          </a:p>
          <a:p>
            <a:pPr lvl="3">
              <a:defRPr/>
            </a:pPr>
            <a:r>
              <a:rPr lang="en-US" altLang="ko-KR"/>
              <a:t>Microsoft Access</a:t>
            </a:r>
          </a:p>
          <a:p>
            <a:pPr lvl="3">
              <a:defRPr/>
            </a:pPr>
            <a:r>
              <a:rPr lang="en-US" altLang="ko-KR"/>
              <a:t>Text file</a:t>
            </a:r>
          </a:p>
          <a:p>
            <a:pPr lvl="3">
              <a:defRPr/>
            </a:pPr>
            <a:r>
              <a:rPr lang="en-US" altLang="ko-KR"/>
              <a:t>HTML file</a:t>
            </a:r>
          </a:p>
          <a:p>
            <a:pPr lvl="3">
              <a:defRPr/>
            </a:pPr>
            <a:r>
              <a:rPr lang="en-US" altLang="ko-KR"/>
              <a:t>PDF file</a:t>
            </a:r>
            <a:endParaRPr lang="ko-KR" altLang="en-US"/>
          </a:p>
        </p:txBody>
      </p:sp>
    </p:spTree>
    <p:extLst>
      <p:ext uri="{BB962C8B-B14F-4D97-AF65-F5344CB8AC3E}">
        <p14:creationId xmlns:p14="http://schemas.microsoft.com/office/powerpoint/2010/main" val="2569495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15</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1737397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4201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3.</a:t>
            </a:r>
            <a:r>
              <a:rPr lang="ko-KR" altLang="en-US" b="0">
                <a:latin typeface="Times New Roman"/>
                <a:ea typeface="굴림"/>
              </a:rPr>
              <a:t>리포트 - </a:t>
            </a:r>
            <a:fld id="{41C67822-B8C4-4F19-A789-3C4D600C1172}" type="slidenum">
              <a:rPr lang="en-US" altLang="en-US" b="0">
                <a:latin typeface="Times New Roman"/>
                <a:ea typeface="굴림"/>
              </a:rPr>
              <a:pPr lvl="0">
                <a:defRPr/>
              </a:pPr>
              <a:t>141</a:t>
            </a:fld>
            <a:endParaRPr lang="en-US" altLang="en-US" b="0">
              <a:latin typeface="Times New Roman"/>
              <a:ea typeface="굴림"/>
            </a:endParaRPr>
          </a:p>
        </p:txBody>
      </p:sp>
      <p:sp>
        <p:nvSpPr>
          <p:cNvPr id="342020" name="Rectangle 2"/>
          <p:cNvSpPr>
            <a:spLocks noGrp="1" noRot="1" noChangeAspect="1" noChangeArrowheads="1" noTextEdit="1"/>
          </p:cNvSpPr>
          <p:nvPr>
            <p:ph type="sldImg"/>
          </p:nvPr>
        </p:nvSpPr>
        <p:spPr>
          <a:xfrm>
            <a:off x="2027238" y="695325"/>
            <a:ext cx="4635500" cy="3476625"/>
          </a:xfrm>
          <a:ln/>
        </p:spPr>
      </p:sp>
      <p:sp>
        <p:nvSpPr>
          <p:cNvPr id="34202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리포트 조작</a:t>
            </a:r>
            <a:r>
              <a:rPr lang="en-US" altLang="ko-KR">
                <a:latin typeface="Arial"/>
              </a:rPr>
              <a:t> :  </a:t>
            </a:r>
            <a:r>
              <a:rPr lang="ko-KR" altLang="en-US">
                <a:latin typeface="Arial"/>
              </a:rPr>
              <a:t>인쇄 </a:t>
            </a:r>
          </a:p>
          <a:p>
            <a:pPr lvl="2">
              <a:defRPr/>
            </a:pPr>
            <a:endParaRPr lang="en-US" altLang="ko-KR"/>
          </a:p>
          <a:p>
            <a:pPr lvl="2">
              <a:defRPr/>
            </a:pPr>
            <a:r>
              <a:rPr lang="ko-KR" altLang="en-US"/>
              <a:t>인쇄된 리포트의 디스플레이및 포맷은 데스크탑에서 실행된 리포트의 형태와 똑같다.</a:t>
            </a:r>
            <a:r>
              <a:rPr lang="en-US" altLang="ko-KR"/>
              <a:t> </a:t>
            </a:r>
          </a:p>
          <a:p>
            <a:pPr lvl="2">
              <a:defRPr/>
            </a:pPr>
            <a:endParaRPr lang="en-US" altLang="ko-KR"/>
          </a:p>
          <a:p>
            <a:pPr lvl="2">
              <a:defRPr/>
            </a:pPr>
            <a:r>
              <a:rPr lang="ko-KR" altLang="en-US"/>
              <a:t>리포트는 그리드나 그래프 모드로 인쇄될 수 있다.</a:t>
            </a:r>
            <a:r>
              <a:rPr lang="en-US" altLang="ko-KR"/>
              <a:t> </a:t>
            </a:r>
          </a:p>
          <a:p>
            <a:pPr lvl="2">
              <a:defRPr/>
            </a:pPr>
            <a:endParaRPr lang="en-US" altLang="ko-KR"/>
          </a:p>
          <a:p>
            <a:pPr lvl="2">
              <a:defRPr/>
            </a:pPr>
            <a:r>
              <a:rPr lang="ko-KR" altLang="en-US"/>
              <a:t>페이지 설정에서 리포트의 머리말/바닥글에서 표시될 정보에 대해서 몇몇 옵션이 사용 가능하다.</a:t>
            </a:r>
            <a:r>
              <a:rPr lang="en-US" altLang="ko-KR"/>
              <a:t> : </a:t>
            </a:r>
            <a:r>
              <a:rPr lang="ko-KR" altLang="en-US"/>
              <a:t>리포트 명, 프로젝트 명, 필터 상세정보, 시간, 페이지 번호, 템플릿 명, 필터 명, 투입된 비트맵 이미지 등</a:t>
            </a:r>
            <a:r>
              <a:rPr lang="en-US" altLang="ko-KR"/>
              <a:t>.</a:t>
            </a:r>
          </a:p>
          <a:p>
            <a:pPr lvl="2">
              <a:defRPr/>
            </a:pPr>
            <a:endParaRPr lang="en-US" altLang="ko-KR"/>
          </a:p>
          <a:p>
            <a:pPr lvl="2">
              <a:defRPr/>
            </a:pPr>
            <a:r>
              <a:rPr lang="ko-KR" altLang="en-US"/>
              <a:t>인쇄하기 위해서는 리포트를 실행하고 파일 메뉴에서 인쇄를 클릭하라. 또는 툴바에서 인쇄 미리 보기를 클릭하라.</a:t>
            </a:r>
          </a:p>
          <a:p>
            <a:pPr lvl="0">
              <a:defRPr/>
            </a:pPr>
            <a:endParaRPr lang="en-US" altLang="ko-KR">
              <a:latin typeface="Arial"/>
            </a:endParaRPr>
          </a:p>
        </p:txBody>
      </p:sp>
    </p:spTree>
    <p:extLst>
      <p:ext uri="{BB962C8B-B14F-4D97-AF65-F5344CB8AC3E}">
        <p14:creationId xmlns:p14="http://schemas.microsoft.com/office/powerpoint/2010/main" val="30220763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142</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8841498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34179"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A3A80555-04DA-4CA0-960B-55B16A657436}" type="slidenum">
              <a:rPr lang="en-US" altLang="en-US" b="0">
                <a:latin typeface="Times New Roman"/>
                <a:ea typeface="굴림"/>
              </a:rPr>
              <a:pPr lvl="0">
                <a:defRPr/>
              </a:pPr>
              <a:t>143</a:t>
            </a:fld>
            <a:endParaRPr lang="en-US" altLang="en-US" b="0">
              <a:latin typeface="Times New Roman"/>
              <a:ea typeface="굴림"/>
            </a:endParaRPr>
          </a:p>
        </p:txBody>
      </p:sp>
      <p:sp>
        <p:nvSpPr>
          <p:cNvPr id="434180"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34181"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endParaRPr lang="ko-KR" altLang="en-US">
              <a:latin typeface="Arial"/>
              <a:ea typeface="굴림"/>
            </a:endParaRPr>
          </a:p>
        </p:txBody>
      </p:sp>
    </p:spTree>
    <p:extLst>
      <p:ext uri="{BB962C8B-B14F-4D97-AF65-F5344CB8AC3E}">
        <p14:creationId xmlns:p14="http://schemas.microsoft.com/office/powerpoint/2010/main" val="32764227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35203"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627B1D3F-E0E0-415E-AAF4-0BFFC34DD8E5}" type="slidenum">
              <a:rPr lang="en-US" altLang="en-US" b="0">
                <a:latin typeface="Times New Roman"/>
                <a:ea typeface="굴림"/>
              </a:rPr>
              <a:pPr lvl="0">
                <a:defRPr/>
              </a:pPr>
              <a:t>144</a:t>
            </a:fld>
            <a:endParaRPr lang="en-US" altLang="en-US" b="0">
              <a:latin typeface="Times New Roman"/>
              <a:ea typeface="굴림"/>
            </a:endParaRPr>
          </a:p>
        </p:txBody>
      </p:sp>
      <p:sp>
        <p:nvSpPr>
          <p:cNvPr id="435204" name="Rectangle 2"/>
          <p:cNvSpPr>
            <a:spLocks noGrp="1" noRot="1" noChangeAspect="1" noChangeArrowheads="1" noTextEdit="1"/>
          </p:cNvSpPr>
          <p:nvPr>
            <p:ph type="sldImg"/>
          </p:nvPr>
        </p:nvSpPr>
        <p:spPr>
          <a:xfrm>
            <a:off x="1624013" y="558800"/>
            <a:ext cx="4808537" cy="3606800"/>
          </a:xfrm>
          <a:solidFill>
            <a:srgbClr val="FFFFFF"/>
          </a:solidFill>
          <a:ln/>
        </p:spPr>
      </p:sp>
      <p:sp>
        <p:nvSpPr>
          <p:cNvPr id="435205" name="Rectangle 4"/>
          <p:cNvSpPr>
            <a:spLocks noGrp="1" noChangeArrowheads="1"/>
          </p:cNvSpPr>
          <p:nvPr>
            <p:ph type="body" idx="1"/>
          </p:nvPr>
        </p:nvSpPr>
        <p:spPr>
          <a:solidFill>
            <a:srgbClr val="FFFFFF"/>
          </a:solidFill>
          <a:ln>
            <a:solidFill>
              <a:srgbClr val="000000"/>
            </a:solidFill>
          </a:ln>
        </p:spPr>
        <p:txBody>
          <a:bodyPr/>
          <a:lstStyle/>
          <a:p>
            <a:pPr eaLnBrk="1" hangingPunct="1">
              <a:defRPr/>
            </a:pPr>
            <a:endParaRPr lang="ko-KR" altLang="en-US">
              <a:latin typeface="Arial"/>
              <a:ea typeface="굴림"/>
            </a:endParaRPr>
          </a:p>
        </p:txBody>
      </p:sp>
    </p:spTree>
    <p:extLst>
      <p:ext uri="{BB962C8B-B14F-4D97-AF65-F5344CB8AC3E}">
        <p14:creationId xmlns:p14="http://schemas.microsoft.com/office/powerpoint/2010/main" val="419187377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36227"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8E8700D5-4BB1-493E-A4F7-75119B4D7056}" type="slidenum">
              <a:rPr lang="en-US" altLang="en-US" b="0">
                <a:latin typeface="Times New Roman"/>
                <a:ea typeface="굴림"/>
              </a:rPr>
              <a:pPr lvl="0">
                <a:defRPr/>
              </a:pPr>
              <a:t>145</a:t>
            </a:fld>
            <a:endParaRPr lang="en-US" altLang="en-US" b="0">
              <a:latin typeface="Times New Roman"/>
              <a:ea typeface="굴림"/>
            </a:endParaRPr>
          </a:p>
        </p:txBody>
      </p:sp>
      <p:sp>
        <p:nvSpPr>
          <p:cNvPr id="436228" name="Rectangle 2"/>
          <p:cNvSpPr>
            <a:spLocks noGrp="1" noRot="1" noChangeAspect="1" noChangeArrowheads="1" noTextEdit="1"/>
          </p:cNvSpPr>
          <p:nvPr>
            <p:ph type="sldImg"/>
          </p:nvPr>
        </p:nvSpPr>
        <p:spPr>
          <a:xfrm>
            <a:off x="1624013" y="558800"/>
            <a:ext cx="4808537" cy="3606800"/>
          </a:xfrm>
          <a:solidFill>
            <a:srgbClr val="FFFFFF"/>
          </a:solidFill>
          <a:ln/>
        </p:spPr>
      </p:sp>
      <p:sp>
        <p:nvSpPr>
          <p:cNvPr id="436229"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endParaRPr lang="ko-KR" altLang="en-US">
              <a:latin typeface="Arial"/>
              <a:ea typeface="굴림"/>
            </a:endParaRPr>
          </a:p>
        </p:txBody>
      </p:sp>
    </p:spTree>
    <p:extLst>
      <p:ext uri="{BB962C8B-B14F-4D97-AF65-F5344CB8AC3E}">
        <p14:creationId xmlns:p14="http://schemas.microsoft.com/office/powerpoint/2010/main" val="405641835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37251"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FB6415D5-63A1-44FC-931A-818E436E8BF3}" type="slidenum">
              <a:rPr lang="en-US" altLang="en-US" b="0">
                <a:latin typeface="Times New Roman"/>
                <a:ea typeface="굴림"/>
              </a:rPr>
              <a:pPr lvl="0">
                <a:defRPr/>
              </a:pPr>
              <a:t>146</a:t>
            </a:fld>
            <a:endParaRPr lang="en-US" altLang="en-US" b="0">
              <a:latin typeface="Times New Roman"/>
              <a:ea typeface="굴림"/>
            </a:endParaRPr>
          </a:p>
        </p:txBody>
      </p:sp>
      <p:sp>
        <p:nvSpPr>
          <p:cNvPr id="437252"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37253"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다큐먼트 편집기</a:t>
            </a:r>
          </a:p>
          <a:p>
            <a:pPr eaLnBrk="1" hangingPunct="1">
              <a:buFontTx/>
              <a:buChar char="-"/>
              <a:defRPr/>
            </a:pPr>
            <a:r>
              <a:rPr lang="ko-KR" altLang="en-US">
                <a:latin typeface="Arial"/>
                <a:ea typeface="굴림"/>
              </a:rPr>
              <a:t>데이타셋 개체 </a:t>
            </a:r>
            <a:r>
              <a:rPr lang="en-US" altLang="ko-KR">
                <a:latin typeface="Arial"/>
                <a:ea typeface="굴림"/>
              </a:rPr>
              <a:t>: </a:t>
            </a:r>
            <a:r>
              <a:rPr lang="ko-KR" altLang="en-US">
                <a:latin typeface="Arial"/>
                <a:ea typeface="굴림"/>
              </a:rPr>
              <a:t>다큐먼트에서 보여질 데이타셋들로서</a:t>
            </a:r>
            <a:br>
              <a:rPr lang="ko-KR" altLang="en-US">
                <a:latin typeface="Arial"/>
                <a:ea typeface="굴림"/>
              </a:rPr>
            </a:br>
            <a:r>
              <a:rPr lang="ko-KR" altLang="en-US">
                <a:latin typeface="Arial"/>
                <a:ea typeface="굴림"/>
              </a:rPr>
              <a:t>                        리포트에서 사용되어진 애트리뷰트</a:t>
            </a:r>
            <a:r>
              <a:rPr lang="en-US" altLang="ko-KR">
                <a:latin typeface="Arial"/>
                <a:ea typeface="굴림"/>
              </a:rPr>
              <a:t>, </a:t>
            </a:r>
            <a:r>
              <a:rPr lang="ko-KR" altLang="en-US">
                <a:latin typeface="Arial"/>
                <a:ea typeface="굴림"/>
              </a:rPr>
              <a:t>메트릭</a:t>
            </a:r>
            <a:r>
              <a:rPr lang="en-US" altLang="ko-KR">
                <a:latin typeface="Arial"/>
                <a:ea typeface="굴림"/>
              </a:rPr>
              <a:t>,</a:t>
            </a:r>
            <a:br>
              <a:rPr lang="en-US" altLang="ko-KR">
                <a:latin typeface="Arial"/>
                <a:ea typeface="굴림"/>
              </a:rPr>
            </a:br>
            <a:r>
              <a:rPr lang="en-US" altLang="ko-KR">
                <a:latin typeface="Arial"/>
                <a:ea typeface="굴림"/>
              </a:rPr>
              <a:t>                       </a:t>
            </a:r>
            <a:r>
              <a:rPr lang="ko-KR" altLang="en-US">
                <a:latin typeface="Arial"/>
                <a:ea typeface="굴림"/>
              </a:rPr>
              <a:t>사용자그룹</a:t>
            </a:r>
            <a:r>
              <a:rPr lang="en-US" altLang="ko-KR">
                <a:latin typeface="Arial"/>
                <a:ea typeface="굴림"/>
              </a:rPr>
              <a:t>,</a:t>
            </a:r>
            <a:r>
              <a:rPr lang="ko-KR" altLang="en-US">
                <a:latin typeface="Arial"/>
                <a:ea typeface="굴림"/>
              </a:rPr>
              <a:t>콘솔리데이션들이 나열됩니다</a:t>
            </a:r>
            <a:r>
              <a:rPr lang="en-US" altLang="ko-KR">
                <a:latin typeface="Arial"/>
                <a:ea typeface="굴림"/>
              </a:rPr>
              <a:t>.</a:t>
            </a:r>
          </a:p>
          <a:p>
            <a:pPr eaLnBrk="1" hangingPunct="1">
              <a:buFontTx/>
              <a:buChar char="-"/>
              <a:defRPr/>
            </a:pPr>
            <a:r>
              <a:rPr lang="ko-KR" altLang="en-US">
                <a:latin typeface="Arial"/>
                <a:ea typeface="굴림"/>
              </a:rPr>
              <a:t>그룹화필드 </a:t>
            </a:r>
            <a:r>
              <a:rPr lang="en-US" altLang="ko-KR">
                <a:latin typeface="Arial"/>
                <a:ea typeface="굴림"/>
              </a:rPr>
              <a:t>: </a:t>
            </a:r>
            <a:r>
              <a:rPr lang="ko-KR" altLang="en-US">
                <a:latin typeface="Arial"/>
                <a:ea typeface="굴림"/>
              </a:rPr>
              <a:t>다큐먼트에서 그룹화시킬 애트리뷰트</a:t>
            </a:r>
            <a:r>
              <a:rPr lang="en-US" altLang="ko-KR">
                <a:latin typeface="Arial"/>
                <a:ea typeface="굴림"/>
              </a:rPr>
              <a:t>,</a:t>
            </a:r>
            <a:r>
              <a:rPr lang="ko-KR" altLang="en-US">
                <a:latin typeface="Arial"/>
                <a:ea typeface="굴림"/>
              </a:rPr>
              <a:t>사용자그룹</a:t>
            </a:r>
            <a:r>
              <a:rPr lang="en-US" altLang="ko-KR">
                <a:latin typeface="Arial"/>
                <a:ea typeface="굴림"/>
              </a:rPr>
              <a:t>,</a:t>
            </a:r>
            <a:r>
              <a:rPr lang="ko-KR" altLang="en-US">
                <a:latin typeface="Arial"/>
                <a:ea typeface="굴림"/>
              </a:rPr>
              <a:t>콘솔리데이션을 </a:t>
            </a:r>
            <a:br>
              <a:rPr lang="ko-KR" altLang="en-US">
                <a:latin typeface="Arial"/>
                <a:ea typeface="굴림"/>
              </a:rPr>
            </a:br>
            <a:r>
              <a:rPr lang="ko-KR" altLang="en-US">
                <a:latin typeface="Arial"/>
                <a:ea typeface="굴림"/>
              </a:rPr>
              <a:t>                   가져다가 놓는 곳입니다</a:t>
            </a:r>
            <a:r>
              <a:rPr lang="en-US" altLang="ko-KR">
                <a:latin typeface="Arial"/>
                <a:ea typeface="굴림"/>
              </a:rPr>
              <a:t>.</a:t>
            </a:r>
          </a:p>
          <a:p>
            <a:pPr eaLnBrk="1" hangingPunct="1">
              <a:buFontTx/>
              <a:buChar char="-"/>
              <a:defRPr/>
            </a:pPr>
            <a:r>
              <a:rPr lang="ko-KR" altLang="en-US" smtClean="0">
                <a:latin typeface="Arial"/>
                <a:ea typeface="굴림"/>
              </a:rPr>
              <a:t>속성리스트 </a:t>
            </a:r>
            <a:r>
              <a:rPr lang="en-US" altLang="ko-KR">
                <a:latin typeface="Arial"/>
                <a:ea typeface="굴림"/>
              </a:rPr>
              <a:t>: </a:t>
            </a:r>
            <a:r>
              <a:rPr lang="ko-KR" altLang="en-US">
                <a:latin typeface="Arial"/>
                <a:ea typeface="굴림"/>
              </a:rPr>
              <a:t>레이아웃에서 선택된 개체의 </a:t>
            </a:r>
            <a:r>
              <a:rPr lang="ko-KR" altLang="en-US" smtClean="0">
                <a:latin typeface="Arial"/>
                <a:ea typeface="굴림"/>
              </a:rPr>
              <a:t>속성을 </a:t>
            </a:r>
            <a:r>
              <a:rPr lang="ko-KR" altLang="en-US">
                <a:latin typeface="Arial"/>
                <a:ea typeface="굴림"/>
              </a:rPr>
              <a:t>나열한다</a:t>
            </a:r>
            <a:r>
              <a:rPr lang="en-US" altLang="ko-KR">
                <a:latin typeface="Arial"/>
                <a:ea typeface="굴림"/>
              </a:rPr>
              <a:t>.</a:t>
            </a:r>
          </a:p>
          <a:p>
            <a:pPr eaLnBrk="1" hangingPunct="1">
              <a:buFontTx/>
              <a:buChar char="-"/>
              <a:defRPr/>
            </a:pPr>
            <a:r>
              <a:rPr lang="ko-KR" altLang="en-US">
                <a:latin typeface="Arial"/>
                <a:ea typeface="굴림"/>
              </a:rPr>
              <a:t>레이아웃 </a:t>
            </a:r>
            <a:r>
              <a:rPr lang="en-US" altLang="ko-KR">
                <a:latin typeface="Arial"/>
                <a:ea typeface="굴림"/>
              </a:rPr>
              <a:t>: </a:t>
            </a:r>
            <a:r>
              <a:rPr lang="ko-KR" altLang="en-US">
                <a:latin typeface="Arial"/>
                <a:ea typeface="굴림"/>
              </a:rPr>
              <a:t>실제 </a:t>
            </a:r>
            <a:r>
              <a:rPr lang="en-US" altLang="ko-KR">
                <a:latin typeface="Arial"/>
                <a:ea typeface="굴림"/>
              </a:rPr>
              <a:t>PDF</a:t>
            </a:r>
            <a:r>
              <a:rPr lang="ko-KR" altLang="en-US">
                <a:latin typeface="Arial"/>
                <a:ea typeface="굴림"/>
              </a:rPr>
              <a:t>로 보여질 부분으로 데이타셋에서  </a:t>
            </a:r>
            <a:br>
              <a:rPr lang="ko-KR" altLang="en-US">
                <a:latin typeface="Arial"/>
                <a:ea typeface="굴림"/>
              </a:rPr>
            </a:br>
            <a:r>
              <a:rPr lang="ko-KR" altLang="en-US">
                <a:latin typeface="Arial"/>
                <a:ea typeface="굴림"/>
              </a:rPr>
              <a:t>                   원하는 오브젝트를  가져다가   놓는 곳입니다</a:t>
            </a:r>
            <a:r>
              <a:rPr lang="en-US" altLang="ko-KR">
                <a:latin typeface="Arial"/>
                <a:ea typeface="굴림"/>
              </a:rPr>
              <a:t>.</a:t>
            </a:r>
          </a:p>
          <a:p>
            <a:pPr eaLnBrk="1" hangingPunct="1">
              <a:defRPr/>
            </a:pPr>
            <a:r>
              <a:rPr lang="en-US" altLang="ko-KR">
                <a:latin typeface="Arial"/>
                <a:ea typeface="굴림"/>
              </a:rPr>
              <a:t>                - </a:t>
            </a:r>
            <a:r>
              <a:rPr lang="ko-KR" altLang="en-US">
                <a:latin typeface="Arial"/>
                <a:ea typeface="굴림"/>
              </a:rPr>
              <a:t>페이지헤더</a:t>
            </a:r>
            <a:r>
              <a:rPr lang="en-US" altLang="ko-KR">
                <a:latin typeface="Arial"/>
                <a:ea typeface="굴림"/>
              </a:rPr>
              <a:t>/ </a:t>
            </a:r>
            <a:r>
              <a:rPr lang="ko-KR" altLang="en-US">
                <a:latin typeface="Arial"/>
                <a:ea typeface="굴림"/>
              </a:rPr>
              <a:t>페이지 바닥글</a:t>
            </a:r>
            <a:br>
              <a:rPr lang="ko-KR" altLang="en-US">
                <a:latin typeface="Arial"/>
                <a:ea typeface="굴림"/>
              </a:rPr>
            </a:br>
            <a:r>
              <a:rPr lang="ko-KR" altLang="en-US">
                <a:latin typeface="Arial"/>
                <a:ea typeface="굴림"/>
              </a:rPr>
              <a:t>                </a:t>
            </a:r>
            <a:r>
              <a:rPr lang="en-US" altLang="ko-KR">
                <a:latin typeface="Arial"/>
                <a:ea typeface="굴림"/>
              </a:rPr>
              <a:t>- </a:t>
            </a:r>
            <a:r>
              <a:rPr lang="ko-KR" altLang="en-US">
                <a:latin typeface="Arial"/>
                <a:ea typeface="굴림"/>
              </a:rPr>
              <a:t>다큐먼트 헤더 </a:t>
            </a:r>
            <a:r>
              <a:rPr lang="en-US" altLang="ko-KR">
                <a:latin typeface="Arial"/>
                <a:ea typeface="굴림"/>
              </a:rPr>
              <a:t>/ </a:t>
            </a:r>
            <a:r>
              <a:rPr lang="ko-KR" altLang="en-US">
                <a:latin typeface="Arial"/>
                <a:ea typeface="굴림"/>
              </a:rPr>
              <a:t>다큐먼트 바닥글</a:t>
            </a:r>
            <a:br>
              <a:rPr lang="ko-KR" altLang="en-US">
                <a:latin typeface="Arial"/>
                <a:ea typeface="굴림"/>
              </a:rPr>
            </a:br>
            <a:r>
              <a:rPr lang="ko-KR" altLang="en-US">
                <a:latin typeface="Arial"/>
                <a:ea typeface="굴림"/>
              </a:rPr>
              <a:t>                </a:t>
            </a:r>
            <a:r>
              <a:rPr lang="en-US" altLang="ko-KR">
                <a:latin typeface="Arial"/>
                <a:ea typeface="굴림"/>
              </a:rPr>
              <a:t>- </a:t>
            </a:r>
            <a:r>
              <a:rPr lang="ko-KR" altLang="en-US">
                <a:latin typeface="Arial"/>
                <a:ea typeface="굴림"/>
              </a:rPr>
              <a:t>상세헤더 </a:t>
            </a:r>
            <a:r>
              <a:rPr lang="en-US" altLang="ko-KR">
                <a:latin typeface="Arial"/>
                <a:ea typeface="굴림"/>
              </a:rPr>
              <a:t>/ </a:t>
            </a:r>
            <a:r>
              <a:rPr lang="ko-KR" altLang="en-US">
                <a:latin typeface="Arial"/>
                <a:ea typeface="굴림"/>
              </a:rPr>
              <a:t>상세 바닥글</a:t>
            </a:r>
            <a:br>
              <a:rPr lang="ko-KR" altLang="en-US">
                <a:latin typeface="Arial"/>
                <a:ea typeface="굴림"/>
              </a:rPr>
            </a:br>
            <a:r>
              <a:rPr lang="ko-KR" altLang="en-US">
                <a:latin typeface="Arial"/>
                <a:ea typeface="굴림"/>
              </a:rPr>
              <a:t>                </a:t>
            </a:r>
            <a:r>
              <a:rPr lang="en-US" altLang="ko-KR">
                <a:latin typeface="Arial"/>
                <a:ea typeface="굴림"/>
              </a:rPr>
              <a:t>- </a:t>
            </a:r>
            <a:r>
              <a:rPr lang="ko-KR" altLang="en-US">
                <a:latin typeface="Arial"/>
                <a:ea typeface="굴림"/>
              </a:rPr>
              <a:t>상세</a:t>
            </a:r>
          </a:p>
          <a:p>
            <a:pPr eaLnBrk="1" hangingPunct="1">
              <a:defRPr/>
            </a:pPr>
            <a:endParaRPr lang="ko-KR" altLang="en-US">
              <a:latin typeface="Arial"/>
              <a:ea typeface="굴림"/>
            </a:endParaRPr>
          </a:p>
        </p:txBody>
      </p:sp>
    </p:spTree>
    <p:extLst>
      <p:ext uri="{BB962C8B-B14F-4D97-AF65-F5344CB8AC3E}">
        <p14:creationId xmlns:p14="http://schemas.microsoft.com/office/powerpoint/2010/main" val="15041840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38275"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BD95FA24-F027-4271-BE53-F9685182AE88}" type="slidenum">
              <a:rPr lang="en-US" altLang="en-US" b="0">
                <a:latin typeface="Times New Roman"/>
                <a:ea typeface="굴림"/>
              </a:rPr>
              <a:pPr lvl="0">
                <a:defRPr/>
              </a:pPr>
              <a:t>147</a:t>
            </a:fld>
            <a:endParaRPr lang="en-US" altLang="en-US" b="0">
              <a:latin typeface="Times New Roman"/>
              <a:ea typeface="굴림"/>
            </a:endParaRPr>
          </a:p>
        </p:txBody>
      </p:sp>
      <p:sp>
        <p:nvSpPr>
          <p:cNvPr id="438276"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38277"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텍스트</a:t>
            </a:r>
            <a:br>
              <a:rPr lang="ko-KR" altLang="en-US">
                <a:latin typeface="Arial"/>
                <a:ea typeface="굴림"/>
              </a:rPr>
            </a:br>
            <a:r>
              <a:rPr lang="en-US" altLang="ko-KR">
                <a:latin typeface="Arial"/>
                <a:ea typeface="굴림"/>
              </a:rPr>
              <a:t> - </a:t>
            </a:r>
            <a:r>
              <a:rPr lang="ko-KR" altLang="en-US">
                <a:latin typeface="Arial"/>
                <a:ea typeface="굴림"/>
              </a:rPr>
              <a:t>고정텍스트 </a:t>
            </a:r>
            <a:r>
              <a:rPr lang="en-US" altLang="ko-KR">
                <a:latin typeface="Arial"/>
                <a:ea typeface="굴림"/>
              </a:rPr>
              <a:t>: </a:t>
            </a:r>
            <a:r>
              <a:rPr lang="ko-KR" altLang="en-US">
                <a:latin typeface="Arial"/>
                <a:ea typeface="굴림"/>
              </a:rPr>
              <a:t>디자인보기와 </a:t>
            </a:r>
            <a:r>
              <a:rPr lang="en-US" altLang="ko-KR">
                <a:latin typeface="Arial"/>
                <a:ea typeface="굴림"/>
              </a:rPr>
              <a:t>PDF</a:t>
            </a:r>
            <a:r>
              <a:rPr lang="ko-KR" altLang="en-US">
                <a:latin typeface="Arial"/>
                <a:ea typeface="굴림"/>
              </a:rPr>
              <a:t>보기에서 보여지는 텍스트가 동일하다</a:t>
            </a:r>
            <a:r>
              <a:rPr lang="en-US" altLang="ko-KR">
                <a:latin typeface="Arial"/>
                <a:ea typeface="굴림"/>
              </a:rPr>
              <a:t>.</a:t>
            </a:r>
          </a:p>
          <a:p>
            <a:pPr eaLnBrk="1" hangingPunct="1">
              <a:defRPr/>
            </a:pPr>
            <a:r>
              <a:rPr lang="en-US" altLang="ko-KR">
                <a:latin typeface="Arial"/>
                <a:ea typeface="굴림"/>
              </a:rPr>
              <a:t> - </a:t>
            </a:r>
            <a:r>
              <a:rPr lang="ko-KR" altLang="en-US">
                <a:latin typeface="Arial"/>
                <a:ea typeface="굴림"/>
              </a:rPr>
              <a:t>변동텍스트 </a:t>
            </a:r>
            <a:r>
              <a:rPr lang="en-US" altLang="ko-KR">
                <a:latin typeface="Arial"/>
                <a:ea typeface="굴림"/>
              </a:rPr>
              <a:t>: </a:t>
            </a:r>
            <a:r>
              <a:rPr lang="ko-KR" altLang="en-US">
                <a:latin typeface="Arial"/>
                <a:ea typeface="굴림"/>
              </a:rPr>
              <a:t>다큐먼트나 데이타셋에 따라 변동되는 텍스트로서</a:t>
            </a:r>
            <a:r>
              <a:rPr lang="en-US" altLang="ko-KR">
                <a:latin typeface="Arial"/>
                <a:ea typeface="굴림"/>
              </a:rPr>
              <a:t>, </a:t>
            </a:r>
            <a:br>
              <a:rPr lang="en-US" altLang="ko-KR">
                <a:latin typeface="Arial"/>
                <a:ea typeface="굴림"/>
              </a:rPr>
            </a:br>
            <a:r>
              <a:rPr lang="en-US" altLang="ko-KR">
                <a:latin typeface="Arial"/>
                <a:ea typeface="굴림"/>
              </a:rPr>
              <a:t>                       {</a:t>
            </a:r>
            <a:r>
              <a:rPr lang="ko-KR" altLang="en-US">
                <a:latin typeface="Arial"/>
                <a:ea typeface="굴림"/>
              </a:rPr>
              <a:t>텍스트</a:t>
            </a:r>
            <a:r>
              <a:rPr lang="en-US" altLang="ko-KR">
                <a:latin typeface="Arial"/>
                <a:ea typeface="굴림"/>
              </a:rPr>
              <a:t>} </a:t>
            </a:r>
            <a:r>
              <a:rPr lang="ko-KR" altLang="en-US">
                <a:latin typeface="Arial"/>
                <a:ea typeface="굴림"/>
              </a:rPr>
              <a:t>형태를 가지며 두가지 종류가 있다</a:t>
            </a:r>
            <a:r>
              <a:rPr lang="en-US" altLang="ko-KR">
                <a:latin typeface="Arial"/>
                <a:ea typeface="굴림"/>
              </a:rPr>
              <a:t>.</a:t>
            </a:r>
            <a:br>
              <a:rPr lang="en-US" altLang="ko-KR">
                <a:latin typeface="Arial"/>
                <a:ea typeface="굴림"/>
              </a:rPr>
            </a:br>
            <a:r>
              <a:rPr lang="en-US" altLang="ko-KR">
                <a:latin typeface="Arial"/>
                <a:ea typeface="굴림"/>
              </a:rPr>
              <a:t/>
            </a:r>
            <a:br>
              <a:rPr lang="en-US" altLang="ko-KR">
                <a:latin typeface="Arial"/>
                <a:ea typeface="굴림"/>
              </a:rPr>
            </a:br>
            <a:r>
              <a:rPr lang="en-US" altLang="ko-KR">
                <a:latin typeface="Arial"/>
                <a:ea typeface="굴림"/>
              </a:rPr>
              <a:t>                   -  </a:t>
            </a:r>
            <a:r>
              <a:rPr lang="ko-KR" altLang="en-US">
                <a:latin typeface="Arial"/>
                <a:ea typeface="굴림"/>
              </a:rPr>
              <a:t>데이터 필드 </a:t>
            </a:r>
            <a:r>
              <a:rPr lang="en-US" altLang="ko-KR">
                <a:latin typeface="Arial"/>
                <a:ea typeface="굴림"/>
              </a:rPr>
              <a:t>: </a:t>
            </a:r>
            <a:r>
              <a:rPr lang="ko-KR" altLang="en-US">
                <a:latin typeface="Arial"/>
                <a:ea typeface="굴림"/>
              </a:rPr>
              <a:t>데이터 웨어하우스나 인텔리전스 서버의 캐쉬와 연결된</a:t>
            </a:r>
            <a:br>
              <a:rPr lang="ko-KR" altLang="en-US">
                <a:latin typeface="Arial"/>
                <a:ea typeface="굴림"/>
              </a:rPr>
            </a:br>
            <a:r>
              <a:rPr lang="ko-KR" altLang="en-US">
                <a:latin typeface="Arial"/>
                <a:ea typeface="굴림"/>
              </a:rPr>
              <a:t>                                          데이터셋으로서 메트릭</a:t>
            </a:r>
            <a:r>
              <a:rPr lang="en-US" altLang="ko-KR">
                <a:latin typeface="Arial"/>
                <a:ea typeface="굴림"/>
              </a:rPr>
              <a:t>,</a:t>
            </a:r>
            <a:r>
              <a:rPr lang="ko-KR" altLang="en-US">
                <a:latin typeface="Arial"/>
                <a:ea typeface="굴림"/>
              </a:rPr>
              <a:t>애트리뷰트</a:t>
            </a:r>
            <a:r>
              <a:rPr lang="en-US" altLang="ko-KR">
                <a:latin typeface="Arial"/>
                <a:ea typeface="굴림"/>
              </a:rPr>
              <a:t>,</a:t>
            </a:r>
            <a:br>
              <a:rPr lang="en-US" altLang="ko-KR">
                <a:latin typeface="Arial"/>
                <a:ea typeface="굴림"/>
              </a:rPr>
            </a:br>
            <a:r>
              <a:rPr lang="en-US" altLang="ko-KR">
                <a:latin typeface="Arial"/>
                <a:ea typeface="굴림"/>
              </a:rPr>
              <a:t>                                          </a:t>
            </a:r>
            <a:r>
              <a:rPr lang="ko-KR" altLang="en-US">
                <a:latin typeface="Arial"/>
                <a:ea typeface="굴림"/>
              </a:rPr>
              <a:t>콘솔리데이션</a:t>
            </a:r>
            <a:r>
              <a:rPr lang="en-US" altLang="ko-KR">
                <a:latin typeface="Arial"/>
                <a:ea typeface="굴림"/>
              </a:rPr>
              <a:t>,</a:t>
            </a:r>
            <a:r>
              <a:rPr lang="ko-KR" altLang="en-US">
                <a:latin typeface="Arial"/>
                <a:ea typeface="굴림"/>
              </a:rPr>
              <a:t>사용자그룹 개체가 가능하다</a:t>
            </a:r>
            <a:r>
              <a:rPr lang="en-US" altLang="ko-KR">
                <a:latin typeface="Arial"/>
                <a:ea typeface="굴림"/>
              </a:rPr>
              <a:t>.</a:t>
            </a:r>
            <a:br>
              <a:rPr lang="en-US" altLang="ko-KR">
                <a:latin typeface="Arial"/>
                <a:ea typeface="굴림"/>
              </a:rPr>
            </a:br>
            <a:r>
              <a:rPr lang="en-US" altLang="ko-KR">
                <a:latin typeface="Arial"/>
                <a:ea typeface="굴림"/>
              </a:rPr>
              <a:t>                   -  </a:t>
            </a:r>
            <a:r>
              <a:rPr lang="ko-KR" altLang="en-US">
                <a:latin typeface="Arial"/>
                <a:ea typeface="굴림"/>
              </a:rPr>
              <a:t>자동 텍스트 </a:t>
            </a:r>
            <a:r>
              <a:rPr lang="en-US" altLang="ko-KR">
                <a:latin typeface="Arial"/>
                <a:ea typeface="굴림"/>
              </a:rPr>
              <a:t>: </a:t>
            </a:r>
            <a:r>
              <a:rPr lang="ko-KR" altLang="en-US">
                <a:latin typeface="Arial"/>
                <a:ea typeface="굴림"/>
              </a:rPr>
              <a:t>다큐먼트 이름</a:t>
            </a:r>
            <a:r>
              <a:rPr lang="en-US" altLang="ko-KR">
                <a:latin typeface="Arial"/>
                <a:ea typeface="굴림"/>
              </a:rPr>
              <a:t>, </a:t>
            </a:r>
            <a:r>
              <a:rPr lang="ko-KR" altLang="en-US">
                <a:latin typeface="Arial"/>
                <a:ea typeface="굴림"/>
              </a:rPr>
              <a:t>페이지번호</a:t>
            </a:r>
            <a:r>
              <a:rPr lang="en-US" altLang="ko-KR">
                <a:latin typeface="Arial"/>
                <a:ea typeface="굴림"/>
              </a:rPr>
              <a:t>, </a:t>
            </a:r>
            <a:r>
              <a:rPr lang="ko-KR" altLang="en-US">
                <a:latin typeface="Arial"/>
                <a:ea typeface="굴림"/>
              </a:rPr>
              <a:t>수행시간과 같은 다큐먼트나</a:t>
            </a:r>
            <a:br>
              <a:rPr lang="ko-KR" altLang="en-US">
                <a:latin typeface="Arial"/>
                <a:ea typeface="굴림"/>
              </a:rPr>
            </a:br>
            <a:r>
              <a:rPr lang="ko-KR" altLang="en-US">
                <a:latin typeface="Arial"/>
                <a:ea typeface="굴림"/>
              </a:rPr>
              <a:t>                                          데이타셋의 </a:t>
            </a:r>
            <a:r>
              <a:rPr lang="ko-KR" altLang="en-US" smtClean="0">
                <a:latin typeface="Arial"/>
                <a:ea typeface="굴림"/>
              </a:rPr>
              <a:t>속성이다</a:t>
            </a:r>
            <a:r>
              <a:rPr lang="en-US" altLang="ko-KR" smtClean="0">
                <a:latin typeface="Arial"/>
                <a:ea typeface="굴림"/>
              </a:rPr>
              <a:t>.</a:t>
            </a:r>
            <a:r>
              <a:rPr lang="en-US" altLang="ko-KR">
                <a:latin typeface="Arial"/>
                <a:ea typeface="굴림"/>
              </a:rPr>
              <a:t/>
            </a:r>
            <a:br>
              <a:rPr lang="en-US" altLang="ko-KR">
                <a:latin typeface="Arial"/>
                <a:ea typeface="굴림"/>
              </a:rPr>
            </a:br>
            <a:r>
              <a:rPr lang="en-US" altLang="ko-KR">
                <a:latin typeface="Arial"/>
                <a:ea typeface="굴림"/>
              </a:rPr>
              <a:t>                                                 </a:t>
            </a:r>
          </a:p>
          <a:p>
            <a:pPr eaLnBrk="1" hangingPunct="1">
              <a:defRPr/>
            </a:pPr>
            <a:r>
              <a:rPr lang="en-US" altLang="ko-KR">
                <a:latin typeface="Arial"/>
                <a:ea typeface="굴림"/>
              </a:rPr>
              <a:t> -  </a:t>
            </a:r>
            <a:r>
              <a:rPr lang="ko-KR" altLang="en-US">
                <a:latin typeface="Arial"/>
                <a:ea typeface="굴림"/>
              </a:rPr>
              <a:t>복합 텍스트 </a:t>
            </a:r>
            <a:r>
              <a:rPr lang="en-US" altLang="ko-KR">
                <a:latin typeface="Arial"/>
                <a:ea typeface="굴림"/>
              </a:rPr>
              <a:t>: </a:t>
            </a:r>
            <a:r>
              <a:rPr lang="ko-KR" altLang="en-US">
                <a:latin typeface="Arial"/>
                <a:ea typeface="굴림"/>
              </a:rPr>
              <a:t>고정텍스트와 변동텍스트를 하나의 텍스트 개체에 같이 사용할 수 있다</a:t>
            </a:r>
            <a:r>
              <a:rPr lang="en-US" altLang="ko-KR">
                <a:latin typeface="Arial"/>
                <a:ea typeface="굴림"/>
              </a:rPr>
              <a:t>.</a:t>
            </a:r>
          </a:p>
        </p:txBody>
      </p:sp>
    </p:spTree>
    <p:extLst>
      <p:ext uri="{BB962C8B-B14F-4D97-AF65-F5344CB8AC3E}">
        <p14:creationId xmlns:p14="http://schemas.microsoft.com/office/powerpoint/2010/main" val="38953300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39299"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F615F17C-8A32-407F-A295-51A0D0567D8E}" type="slidenum">
              <a:rPr lang="en-US" altLang="en-US" b="0">
                <a:latin typeface="Times New Roman"/>
                <a:ea typeface="굴림"/>
              </a:rPr>
              <a:pPr lvl="0">
                <a:defRPr/>
              </a:pPr>
              <a:t>148</a:t>
            </a:fld>
            <a:endParaRPr lang="en-US" altLang="en-US" b="0">
              <a:latin typeface="Times New Roman"/>
              <a:ea typeface="굴림"/>
            </a:endParaRPr>
          </a:p>
        </p:txBody>
      </p:sp>
      <p:sp>
        <p:nvSpPr>
          <p:cNvPr id="439300"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39301"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데이터 필드</a:t>
            </a:r>
            <a:br>
              <a:rPr lang="ko-KR" altLang="en-US">
                <a:latin typeface="Arial"/>
                <a:ea typeface="굴림"/>
              </a:rPr>
            </a:br>
            <a:r>
              <a:rPr lang="en-US" altLang="ko-KR">
                <a:latin typeface="Arial"/>
                <a:ea typeface="굴림"/>
              </a:rPr>
              <a:t>- Drag &amp; Drop : </a:t>
            </a:r>
            <a:r>
              <a:rPr lang="ko-KR" altLang="en-US">
                <a:latin typeface="Arial"/>
                <a:ea typeface="굴림"/>
              </a:rPr>
              <a:t>데이타셋 개체로부터 레이아웃으로 끌어다가 놓는다</a:t>
            </a:r>
            <a:r>
              <a:rPr lang="en-US" altLang="ko-KR">
                <a:latin typeface="Arial"/>
                <a:ea typeface="굴림"/>
              </a:rPr>
              <a:t>.</a:t>
            </a:r>
          </a:p>
          <a:p>
            <a:pPr eaLnBrk="1" hangingPunct="1">
              <a:defRPr/>
            </a:pPr>
            <a:r>
              <a:rPr lang="en-US" altLang="ko-KR">
                <a:latin typeface="Arial"/>
                <a:ea typeface="굴림"/>
              </a:rPr>
              <a:t>- </a:t>
            </a:r>
            <a:r>
              <a:rPr lang="ko-KR" altLang="en-US">
                <a:latin typeface="Arial"/>
                <a:ea typeface="굴림"/>
              </a:rPr>
              <a:t>직접 입력 </a:t>
            </a:r>
            <a:r>
              <a:rPr lang="en-US" altLang="ko-KR">
                <a:latin typeface="Arial"/>
                <a:ea typeface="굴림"/>
              </a:rPr>
              <a:t>: {[</a:t>
            </a:r>
            <a:r>
              <a:rPr lang="ko-KR" altLang="en-US">
                <a:latin typeface="Arial"/>
                <a:ea typeface="굴림"/>
              </a:rPr>
              <a:t>데이타셋명</a:t>
            </a:r>
            <a:r>
              <a:rPr lang="en-US" altLang="ko-KR">
                <a:latin typeface="Arial"/>
                <a:ea typeface="굴림"/>
              </a:rPr>
              <a:t>]}:{[</a:t>
            </a:r>
            <a:r>
              <a:rPr lang="ko-KR" altLang="en-US">
                <a:latin typeface="Arial"/>
                <a:ea typeface="굴림"/>
              </a:rPr>
              <a:t>개체</a:t>
            </a:r>
            <a:r>
              <a:rPr lang="en-US" altLang="ko-KR">
                <a:latin typeface="Arial"/>
                <a:ea typeface="굴림"/>
              </a:rPr>
              <a:t>]} </a:t>
            </a:r>
            <a:r>
              <a:rPr lang="ko-KR" altLang="en-US">
                <a:latin typeface="Arial"/>
                <a:ea typeface="굴림"/>
              </a:rPr>
              <a:t>형식으로 애트리뷰트의 경우 애트리뷰트 폼 별도로 입력가능하다</a:t>
            </a:r>
            <a:r>
              <a:rPr lang="en-US" altLang="ko-KR">
                <a:latin typeface="Arial"/>
                <a:ea typeface="굴림"/>
              </a:rPr>
              <a:t>.   </a:t>
            </a:r>
          </a:p>
        </p:txBody>
      </p:sp>
    </p:spTree>
    <p:extLst>
      <p:ext uri="{BB962C8B-B14F-4D97-AF65-F5344CB8AC3E}">
        <p14:creationId xmlns:p14="http://schemas.microsoft.com/office/powerpoint/2010/main" val="85838310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0323"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F4F07A45-6B47-4804-A5A8-BA80A1441785}" type="slidenum">
              <a:rPr lang="en-US" altLang="en-US" b="0">
                <a:latin typeface="Times New Roman"/>
                <a:ea typeface="굴림"/>
              </a:rPr>
              <a:pPr lvl="0">
                <a:defRPr/>
              </a:pPr>
              <a:t>149</a:t>
            </a:fld>
            <a:endParaRPr lang="en-US" altLang="en-US" b="0">
              <a:latin typeface="Times New Roman"/>
              <a:ea typeface="굴림"/>
            </a:endParaRPr>
          </a:p>
        </p:txBody>
      </p:sp>
      <p:sp>
        <p:nvSpPr>
          <p:cNvPr id="440324"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0325"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자동 텍스트</a:t>
            </a:r>
          </a:p>
          <a:p>
            <a:pPr eaLnBrk="1" hangingPunct="1">
              <a:defRPr/>
            </a:pPr>
            <a:r>
              <a:rPr lang="en-US" altLang="ko-KR">
                <a:latin typeface="Arial"/>
                <a:ea typeface="굴림"/>
              </a:rPr>
              <a:t>- </a:t>
            </a:r>
            <a:r>
              <a:rPr lang="ko-KR" altLang="en-US">
                <a:latin typeface="Arial"/>
                <a:ea typeface="굴림"/>
              </a:rPr>
              <a:t>메뉴에서의 입력 </a:t>
            </a:r>
            <a:r>
              <a:rPr lang="en-US" altLang="ko-KR">
                <a:latin typeface="Arial"/>
                <a:ea typeface="굴림"/>
              </a:rPr>
              <a:t>:  </a:t>
            </a:r>
            <a:r>
              <a:rPr lang="ko-KR" altLang="en-US">
                <a:latin typeface="Arial"/>
                <a:ea typeface="굴림"/>
              </a:rPr>
              <a:t>삽입</a:t>
            </a:r>
            <a:r>
              <a:rPr lang="en-US" altLang="ko-KR">
                <a:latin typeface="Arial"/>
                <a:ea typeface="굴림"/>
              </a:rPr>
              <a:t>-</a:t>
            </a:r>
            <a:r>
              <a:rPr lang="ko-KR" altLang="en-US">
                <a:latin typeface="Arial"/>
                <a:ea typeface="굴림"/>
              </a:rPr>
              <a:t>자동텍스트에서 선택하여 입력한다</a:t>
            </a:r>
            <a:r>
              <a:rPr lang="en-US" altLang="ko-KR">
                <a:latin typeface="Arial"/>
                <a:ea typeface="굴림"/>
              </a:rPr>
              <a:t>.</a:t>
            </a:r>
            <a:br>
              <a:rPr lang="en-US" altLang="ko-KR">
                <a:latin typeface="Arial"/>
                <a:ea typeface="굴림"/>
              </a:rPr>
            </a:br>
            <a:r>
              <a:rPr lang="en-US" altLang="ko-KR">
                <a:latin typeface="Arial"/>
                <a:ea typeface="굴림"/>
              </a:rPr>
              <a:t/>
            </a:r>
            <a:br>
              <a:rPr lang="en-US" altLang="ko-KR">
                <a:latin typeface="Arial"/>
                <a:ea typeface="굴림"/>
              </a:rPr>
            </a:br>
            <a:r>
              <a:rPr lang="en-US" altLang="ko-KR">
                <a:latin typeface="Arial"/>
                <a:ea typeface="굴림"/>
              </a:rPr>
              <a:t>- </a:t>
            </a:r>
            <a:r>
              <a:rPr lang="ko-KR" altLang="en-US">
                <a:latin typeface="Arial"/>
                <a:ea typeface="굴림"/>
              </a:rPr>
              <a:t>직접 입력 </a:t>
            </a:r>
            <a:r>
              <a:rPr lang="en-US" altLang="ko-KR">
                <a:latin typeface="Arial"/>
                <a:ea typeface="굴림"/>
              </a:rPr>
              <a:t>: </a:t>
            </a:r>
            <a:r>
              <a:rPr lang="ko-KR" altLang="en-US">
                <a:latin typeface="Arial"/>
                <a:ea typeface="굴림"/>
              </a:rPr>
              <a:t>페이지번호           </a:t>
            </a:r>
            <a:r>
              <a:rPr lang="en-US" altLang="ko-KR">
                <a:latin typeface="Arial"/>
                <a:ea typeface="굴림"/>
              </a:rPr>
              <a:t>{&amp;PAGE}, </a:t>
            </a:r>
            <a:br>
              <a:rPr lang="en-US" altLang="ko-KR">
                <a:latin typeface="Arial"/>
                <a:ea typeface="굴림"/>
              </a:rPr>
            </a:br>
            <a:r>
              <a:rPr lang="en-US" altLang="ko-KR">
                <a:latin typeface="Arial"/>
                <a:ea typeface="굴림"/>
              </a:rPr>
              <a:t>                   </a:t>
            </a:r>
            <a:r>
              <a:rPr lang="ko-KR" altLang="en-US">
                <a:latin typeface="Arial"/>
                <a:ea typeface="굴림"/>
              </a:rPr>
              <a:t>총페이지              </a:t>
            </a:r>
            <a:r>
              <a:rPr lang="en-US" altLang="ko-KR">
                <a:latin typeface="Arial"/>
                <a:ea typeface="굴림"/>
              </a:rPr>
              <a:t>{&amp;NPAGES},</a:t>
            </a:r>
            <a:br>
              <a:rPr lang="en-US" altLang="ko-KR">
                <a:latin typeface="Arial"/>
                <a:ea typeface="굴림"/>
              </a:rPr>
            </a:br>
            <a:r>
              <a:rPr lang="en-US" altLang="ko-KR">
                <a:latin typeface="Arial"/>
                <a:ea typeface="굴림"/>
              </a:rPr>
              <a:t>                   </a:t>
            </a:r>
            <a:r>
              <a:rPr lang="ko-KR" altLang="en-US">
                <a:latin typeface="Arial"/>
                <a:ea typeface="굴림"/>
              </a:rPr>
              <a:t>날짜시간              </a:t>
            </a:r>
            <a:r>
              <a:rPr lang="en-US" altLang="ko-KR">
                <a:latin typeface="Arial"/>
                <a:ea typeface="굴림"/>
              </a:rPr>
              <a:t>{&amp;DATETIME},</a:t>
            </a:r>
            <a:br>
              <a:rPr lang="en-US" altLang="ko-KR">
                <a:latin typeface="Arial"/>
                <a:ea typeface="굴림"/>
              </a:rPr>
            </a:br>
            <a:r>
              <a:rPr lang="en-US" altLang="ko-KR">
                <a:latin typeface="Arial"/>
                <a:ea typeface="굴림"/>
              </a:rPr>
              <a:t>                   </a:t>
            </a:r>
            <a:r>
              <a:rPr lang="ko-KR" altLang="en-US">
                <a:latin typeface="Arial"/>
                <a:ea typeface="굴림"/>
              </a:rPr>
              <a:t>현재사용자           </a:t>
            </a:r>
            <a:r>
              <a:rPr lang="en-US" altLang="ko-KR">
                <a:latin typeface="Arial"/>
                <a:ea typeface="굴림"/>
              </a:rPr>
              <a:t>{&amp;USER},</a:t>
            </a:r>
            <a:br>
              <a:rPr lang="en-US" altLang="ko-KR">
                <a:latin typeface="Arial"/>
                <a:ea typeface="굴림"/>
              </a:rPr>
            </a:br>
            <a:r>
              <a:rPr lang="en-US" altLang="ko-KR">
                <a:latin typeface="Arial"/>
                <a:ea typeface="굴림"/>
              </a:rPr>
              <a:t>                   </a:t>
            </a:r>
            <a:r>
              <a:rPr lang="ko-KR" altLang="en-US">
                <a:latin typeface="Arial"/>
                <a:ea typeface="굴림"/>
              </a:rPr>
              <a:t>다큐먼트 이름       </a:t>
            </a:r>
            <a:r>
              <a:rPr lang="en-US" altLang="ko-KR">
                <a:latin typeface="Arial"/>
                <a:ea typeface="굴림"/>
              </a:rPr>
              <a:t>{&amp;DOCUMENT},</a:t>
            </a:r>
            <a:br>
              <a:rPr lang="en-US" altLang="ko-KR">
                <a:latin typeface="Arial"/>
                <a:ea typeface="굴림"/>
              </a:rPr>
            </a:br>
            <a:r>
              <a:rPr lang="en-US" altLang="ko-KR">
                <a:latin typeface="Arial"/>
                <a:ea typeface="굴림"/>
              </a:rPr>
              <a:t>                   </a:t>
            </a:r>
            <a:r>
              <a:rPr lang="ko-KR" altLang="en-US">
                <a:latin typeface="Arial"/>
                <a:ea typeface="굴림"/>
              </a:rPr>
              <a:t>프로젝트 이름       </a:t>
            </a:r>
            <a:r>
              <a:rPr lang="en-US" altLang="ko-KR">
                <a:latin typeface="Arial"/>
                <a:ea typeface="굴림"/>
              </a:rPr>
              <a:t>{&amp;PROJECT},</a:t>
            </a:r>
            <a:br>
              <a:rPr lang="en-US" altLang="ko-KR">
                <a:latin typeface="Arial"/>
                <a:ea typeface="굴림"/>
              </a:rPr>
            </a:br>
            <a:r>
              <a:rPr lang="en-US" altLang="ko-KR">
                <a:latin typeface="Arial"/>
                <a:ea typeface="굴림"/>
              </a:rPr>
              <a:t>                   </a:t>
            </a:r>
            <a:r>
              <a:rPr lang="ko-KR" altLang="en-US">
                <a:latin typeface="Arial"/>
                <a:ea typeface="굴림"/>
              </a:rPr>
              <a:t>다큐먼트 실행시간 </a:t>
            </a:r>
            <a:r>
              <a:rPr lang="en-US" altLang="ko-KR">
                <a:latin typeface="Arial"/>
                <a:ea typeface="굴림"/>
              </a:rPr>
              <a:t>{&amp;EXECUTIONTIME},</a:t>
            </a:r>
            <a:br>
              <a:rPr lang="en-US" altLang="ko-KR">
                <a:latin typeface="Arial"/>
                <a:ea typeface="굴림"/>
              </a:rPr>
            </a:br>
            <a:r>
              <a:rPr lang="en-US" altLang="ko-KR">
                <a:latin typeface="Arial"/>
                <a:ea typeface="굴림"/>
              </a:rPr>
              <a:t>                   </a:t>
            </a:r>
            <a:r>
              <a:rPr lang="ko-KR" altLang="en-US">
                <a:latin typeface="Arial"/>
                <a:ea typeface="굴림"/>
              </a:rPr>
              <a:t>필터 상세설명       </a:t>
            </a:r>
            <a:r>
              <a:rPr lang="en-US" altLang="ko-KR">
                <a:latin typeface="Arial"/>
                <a:ea typeface="굴림"/>
              </a:rPr>
              <a:t>{&amp;FILTERDETAIL} </a:t>
            </a:r>
            <a:br>
              <a:rPr lang="en-US" altLang="ko-KR">
                <a:latin typeface="Arial"/>
                <a:ea typeface="굴림"/>
              </a:rPr>
            </a:br>
            <a:r>
              <a:rPr lang="en-US" altLang="ko-KR">
                <a:latin typeface="Arial"/>
                <a:ea typeface="굴림"/>
              </a:rPr>
              <a:t>                      </a:t>
            </a:r>
          </a:p>
        </p:txBody>
      </p:sp>
    </p:spTree>
    <p:extLst>
      <p:ext uri="{BB962C8B-B14F-4D97-AF65-F5344CB8AC3E}">
        <p14:creationId xmlns:p14="http://schemas.microsoft.com/office/powerpoint/2010/main" val="18249241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1347"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61656CA8-DE8C-4178-BD56-C7D0FE31D9C1}" type="slidenum">
              <a:rPr lang="en-US" altLang="en-US" b="0">
                <a:latin typeface="Times New Roman"/>
                <a:ea typeface="굴림"/>
              </a:rPr>
              <a:pPr lvl="0">
                <a:defRPr/>
              </a:pPr>
              <a:t>150</a:t>
            </a:fld>
            <a:endParaRPr lang="en-US" altLang="en-US" b="0">
              <a:latin typeface="Times New Roman"/>
              <a:ea typeface="굴림"/>
            </a:endParaRPr>
          </a:p>
        </p:txBody>
      </p:sp>
      <p:sp>
        <p:nvSpPr>
          <p:cNvPr id="441348"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1349"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이미지</a:t>
            </a:r>
          </a:p>
          <a:p>
            <a:pPr eaLnBrk="1" hangingPunct="1">
              <a:defRPr/>
            </a:pPr>
            <a:endParaRPr lang="ko-KR" altLang="en-US">
              <a:latin typeface="Arial"/>
              <a:ea typeface="굴림"/>
            </a:endParaRPr>
          </a:p>
          <a:p>
            <a:pPr eaLnBrk="1" hangingPunct="1">
              <a:defRPr/>
            </a:pPr>
            <a:r>
              <a:rPr lang="en-US" altLang="ko-KR">
                <a:latin typeface="Arial"/>
                <a:ea typeface="굴림"/>
              </a:rPr>
              <a:t>-</a:t>
            </a:r>
            <a:r>
              <a:rPr lang="ko-KR" altLang="en-US">
                <a:latin typeface="Arial"/>
                <a:ea typeface="굴림"/>
              </a:rPr>
              <a:t>형식 </a:t>
            </a:r>
            <a:r>
              <a:rPr lang="en-US" altLang="ko-KR">
                <a:latin typeface="Arial"/>
                <a:ea typeface="굴림"/>
              </a:rPr>
              <a:t>: .bmp, .jpg, .jpeg, .gif </a:t>
            </a:r>
            <a:r>
              <a:rPr lang="ko-KR" altLang="en-US">
                <a:latin typeface="Arial"/>
                <a:ea typeface="굴림"/>
              </a:rPr>
              <a:t>형식만 가능하다</a:t>
            </a:r>
          </a:p>
          <a:p>
            <a:pPr eaLnBrk="1" hangingPunct="1">
              <a:defRPr/>
            </a:pPr>
            <a:r>
              <a:rPr lang="en-US" altLang="ko-KR">
                <a:latin typeface="Arial"/>
                <a:ea typeface="굴림"/>
              </a:rPr>
              <a:t>-</a:t>
            </a:r>
            <a:r>
              <a:rPr lang="ko-KR" altLang="en-US">
                <a:latin typeface="Arial"/>
                <a:ea typeface="굴림"/>
              </a:rPr>
              <a:t>위치 </a:t>
            </a:r>
            <a:r>
              <a:rPr lang="en-US" altLang="ko-KR">
                <a:latin typeface="Arial"/>
                <a:ea typeface="굴림"/>
              </a:rPr>
              <a:t>: MicroStategy </a:t>
            </a:r>
            <a:r>
              <a:rPr lang="ko-KR" altLang="en-US">
                <a:latin typeface="Arial"/>
                <a:ea typeface="굴림"/>
              </a:rPr>
              <a:t>설치된 폴더 기준의 상대 경로</a:t>
            </a:r>
            <a:r>
              <a:rPr lang="en-US" altLang="ko-KR">
                <a:latin typeface="Arial"/>
                <a:ea typeface="굴림"/>
              </a:rPr>
              <a:t>, </a:t>
            </a:r>
            <a:r>
              <a:rPr lang="ko-KR" altLang="en-US">
                <a:latin typeface="Arial"/>
                <a:ea typeface="굴림"/>
              </a:rPr>
              <a:t>절대경로</a:t>
            </a:r>
            <a:r>
              <a:rPr lang="en-US" altLang="ko-KR">
                <a:latin typeface="Arial"/>
                <a:ea typeface="굴림"/>
              </a:rPr>
              <a:t>, </a:t>
            </a:r>
            <a:r>
              <a:rPr lang="ko-KR" altLang="en-US">
                <a:latin typeface="Arial"/>
                <a:ea typeface="굴림"/>
              </a:rPr>
              <a:t>접근가능한 웹서버내 </a:t>
            </a:r>
            <a:br>
              <a:rPr lang="ko-KR" altLang="en-US">
                <a:latin typeface="Arial"/>
                <a:ea typeface="굴림"/>
              </a:rPr>
            </a:br>
            <a:endParaRPr lang="ko-KR" altLang="en-US">
              <a:latin typeface="Arial"/>
              <a:ea typeface="굴림"/>
            </a:endParaRPr>
          </a:p>
        </p:txBody>
      </p:sp>
    </p:spTree>
    <p:extLst>
      <p:ext uri="{BB962C8B-B14F-4D97-AF65-F5344CB8AC3E}">
        <p14:creationId xmlns:p14="http://schemas.microsoft.com/office/powerpoint/2010/main" val="1555167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1302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3223806C-4799-49E5-BA64-BF0650C6B824}" type="slidenum">
              <a:rPr lang="en-US" altLang="en-US" b="0">
                <a:latin typeface="Times New Roman"/>
                <a:ea typeface="굴림"/>
              </a:rPr>
              <a:pPr lvl="0">
                <a:defRPr/>
              </a:pPr>
              <a:t>16</a:t>
            </a:fld>
            <a:endParaRPr lang="en-US" altLang="en-US" b="0">
              <a:latin typeface="Times New Roman"/>
              <a:ea typeface="굴림"/>
            </a:endParaRPr>
          </a:p>
        </p:txBody>
      </p:sp>
      <p:sp>
        <p:nvSpPr>
          <p:cNvPr id="513028" name="Rectangle 2"/>
          <p:cNvSpPr>
            <a:spLocks noGrp="1" noRot="1" noChangeAspect="1" noChangeArrowheads="1" noTextEdit="1"/>
          </p:cNvSpPr>
          <p:nvPr>
            <p:ph type="sldImg"/>
          </p:nvPr>
        </p:nvSpPr>
        <p:spPr>
          <a:xfrm>
            <a:off x="2027238" y="695325"/>
            <a:ext cx="4635500" cy="3476625"/>
          </a:xfrm>
          <a:ln/>
        </p:spPr>
      </p:sp>
      <p:sp>
        <p:nvSpPr>
          <p:cNvPr id="51302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68234534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2371"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317A00AF-95B1-4045-9C3F-E43F7B75E1E7}" type="slidenum">
              <a:rPr lang="en-US" altLang="en-US" b="0">
                <a:latin typeface="Times New Roman"/>
                <a:ea typeface="굴림"/>
              </a:rPr>
              <a:pPr lvl="0">
                <a:defRPr/>
              </a:pPr>
              <a:t>151</a:t>
            </a:fld>
            <a:endParaRPr lang="en-US" altLang="en-US" b="0">
              <a:latin typeface="Times New Roman"/>
              <a:ea typeface="굴림"/>
            </a:endParaRPr>
          </a:p>
        </p:txBody>
      </p:sp>
      <p:sp>
        <p:nvSpPr>
          <p:cNvPr id="442372"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2373"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정렬</a:t>
            </a:r>
          </a:p>
          <a:p>
            <a:pPr eaLnBrk="1" hangingPunct="1">
              <a:buFontTx/>
              <a:buChar char="-"/>
              <a:defRPr/>
            </a:pPr>
            <a:r>
              <a:rPr lang="ko-KR" altLang="en-US">
                <a:latin typeface="Arial"/>
                <a:ea typeface="굴림"/>
              </a:rPr>
              <a:t>이동 </a:t>
            </a:r>
            <a:r>
              <a:rPr lang="en-US" altLang="ko-KR">
                <a:latin typeface="Arial"/>
                <a:ea typeface="굴림"/>
              </a:rPr>
              <a:t>: Drag&amp;Drop, </a:t>
            </a:r>
            <a:r>
              <a:rPr lang="ko-KR" altLang="en-US">
                <a:latin typeface="Arial"/>
                <a:ea typeface="굴림"/>
              </a:rPr>
              <a:t>방향키</a:t>
            </a:r>
            <a:r>
              <a:rPr lang="en-US" altLang="ko-KR">
                <a:latin typeface="Arial"/>
                <a:ea typeface="굴림"/>
              </a:rPr>
              <a:t>(</a:t>
            </a:r>
            <a:r>
              <a:rPr lang="ko-KR" altLang="en-US">
                <a:latin typeface="Arial"/>
                <a:ea typeface="굴림"/>
              </a:rPr>
              <a:t>화살표</a:t>
            </a:r>
            <a:r>
              <a:rPr lang="en-US" altLang="ko-KR">
                <a:latin typeface="Arial"/>
                <a:ea typeface="굴림"/>
              </a:rPr>
              <a:t>), </a:t>
            </a:r>
            <a:r>
              <a:rPr lang="ko-KR" altLang="en-US">
                <a:latin typeface="Arial"/>
                <a:ea typeface="굴림"/>
              </a:rPr>
              <a:t>조금이동</a:t>
            </a:r>
            <a:r>
              <a:rPr lang="en-US" altLang="ko-KR">
                <a:latin typeface="Arial"/>
                <a:ea typeface="굴림"/>
              </a:rPr>
              <a:t>(</a:t>
            </a:r>
            <a:r>
              <a:rPr lang="ko-KR" altLang="en-US">
                <a:latin typeface="Arial"/>
                <a:ea typeface="굴림"/>
              </a:rPr>
              <a:t>포맷</a:t>
            </a:r>
            <a:r>
              <a:rPr lang="en-US" altLang="ko-KR">
                <a:latin typeface="Arial"/>
                <a:ea typeface="굴림"/>
              </a:rPr>
              <a:t>-</a:t>
            </a:r>
            <a:r>
              <a:rPr lang="ko-KR" altLang="en-US">
                <a:latin typeface="Arial"/>
                <a:ea typeface="굴림"/>
              </a:rPr>
              <a:t>조금이동 메뉴</a:t>
            </a:r>
            <a:r>
              <a:rPr lang="en-US" altLang="ko-KR">
                <a:latin typeface="Arial"/>
                <a:ea typeface="굴림"/>
              </a:rPr>
              <a:t>)</a:t>
            </a:r>
          </a:p>
          <a:p>
            <a:pPr eaLnBrk="1" hangingPunct="1">
              <a:buFontTx/>
              <a:buChar char="-"/>
              <a:defRPr/>
            </a:pPr>
            <a:r>
              <a:rPr lang="ko-KR" altLang="en-US">
                <a:latin typeface="Arial"/>
                <a:ea typeface="굴림"/>
              </a:rPr>
              <a:t>정렬 </a:t>
            </a:r>
            <a:r>
              <a:rPr lang="en-US" altLang="ko-KR">
                <a:latin typeface="Arial"/>
                <a:ea typeface="굴림"/>
              </a:rPr>
              <a:t>: </a:t>
            </a:r>
            <a:r>
              <a:rPr lang="ko-KR" altLang="en-US">
                <a:latin typeface="Arial"/>
                <a:ea typeface="굴림"/>
              </a:rPr>
              <a:t>조정 </a:t>
            </a:r>
            <a:r>
              <a:rPr lang="en-US" altLang="ko-KR">
                <a:latin typeface="Arial"/>
                <a:ea typeface="굴림"/>
              </a:rPr>
              <a:t>(</a:t>
            </a:r>
            <a:r>
              <a:rPr lang="ko-KR" altLang="en-US">
                <a:latin typeface="Arial"/>
                <a:ea typeface="굴림"/>
              </a:rPr>
              <a:t>왼쪽</a:t>
            </a:r>
            <a:r>
              <a:rPr lang="en-US" altLang="ko-KR">
                <a:latin typeface="Arial"/>
                <a:ea typeface="굴림"/>
              </a:rPr>
              <a:t>,</a:t>
            </a:r>
            <a:r>
              <a:rPr lang="ko-KR" altLang="en-US">
                <a:latin typeface="Arial"/>
                <a:ea typeface="굴림"/>
              </a:rPr>
              <a:t>가운데</a:t>
            </a:r>
            <a:r>
              <a:rPr lang="en-US" altLang="ko-KR">
                <a:latin typeface="Arial"/>
                <a:ea typeface="굴림"/>
              </a:rPr>
              <a:t>,</a:t>
            </a:r>
            <a:r>
              <a:rPr lang="ko-KR" altLang="en-US">
                <a:latin typeface="Arial"/>
                <a:ea typeface="굴림"/>
              </a:rPr>
              <a:t>오른쪽</a:t>
            </a:r>
            <a:r>
              <a:rPr lang="en-US" altLang="ko-KR">
                <a:latin typeface="Arial"/>
                <a:ea typeface="굴림"/>
              </a:rPr>
              <a:t>,</a:t>
            </a:r>
            <a:r>
              <a:rPr lang="ko-KR" altLang="en-US">
                <a:latin typeface="Arial"/>
                <a:ea typeface="굴림"/>
              </a:rPr>
              <a:t>위</a:t>
            </a:r>
            <a:r>
              <a:rPr lang="en-US" altLang="ko-KR">
                <a:latin typeface="Arial"/>
                <a:ea typeface="굴림"/>
              </a:rPr>
              <a:t>,</a:t>
            </a:r>
            <a:r>
              <a:rPr lang="ko-KR" altLang="en-US">
                <a:latin typeface="Arial"/>
                <a:ea typeface="굴림"/>
              </a:rPr>
              <a:t>중간</a:t>
            </a:r>
            <a:r>
              <a:rPr lang="en-US" altLang="ko-KR">
                <a:latin typeface="Arial"/>
                <a:ea typeface="굴림"/>
              </a:rPr>
              <a:t>,</a:t>
            </a:r>
            <a:r>
              <a:rPr lang="ko-KR" altLang="en-US">
                <a:latin typeface="Arial"/>
                <a:ea typeface="굴림"/>
              </a:rPr>
              <a:t>아래</a:t>
            </a:r>
            <a:r>
              <a:rPr lang="en-US" altLang="ko-KR">
                <a:latin typeface="Arial"/>
                <a:ea typeface="굴림"/>
              </a:rPr>
              <a:t>,</a:t>
            </a:r>
            <a:r>
              <a:rPr lang="ko-KR" altLang="en-US">
                <a:latin typeface="Arial"/>
                <a:ea typeface="굴림"/>
              </a:rPr>
              <a:t>그리드로</a:t>
            </a:r>
            <a:r>
              <a:rPr lang="en-US" altLang="ko-KR">
                <a:latin typeface="Arial"/>
                <a:ea typeface="굴림"/>
              </a:rPr>
              <a:t>)</a:t>
            </a:r>
            <a:br>
              <a:rPr lang="en-US" altLang="ko-KR">
                <a:latin typeface="Arial"/>
                <a:ea typeface="굴림"/>
              </a:rPr>
            </a:br>
            <a:r>
              <a:rPr lang="en-US" altLang="ko-KR">
                <a:latin typeface="Arial"/>
                <a:ea typeface="굴림"/>
              </a:rPr>
              <a:t>          </a:t>
            </a:r>
            <a:r>
              <a:rPr lang="ko-KR" altLang="en-US">
                <a:latin typeface="Arial"/>
                <a:ea typeface="굴림"/>
              </a:rPr>
              <a:t>분배 </a:t>
            </a:r>
            <a:r>
              <a:rPr lang="en-US" altLang="ko-KR">
                <a:latin typeface="Arial"/>
                <a:ea typeface="굴림"/>
              </a:rPr>
              <a:t>(</a:t>
            </a:r>
            <a:r>
              <a:rPr lang="ko-KR" altLang="en-US">
                <a:latin typeface="Arial"/>
                <a:ea typeface="굴림"/>
              </a:rPr>
              <a:t>수평</a:t>
            </a:r>
            <a:r>
              <a:rPr lang="en-US" altLang="ko-KR">
                <a:latin typeface="Arial"/>
                <a:ea typeface="굴림"/>
              </a:rPr>
              <a:t>, </a:t>
            </a:r>
            <a:r>
              <a:rPr lang="ko-KR" altLang="en-US">
                <a:latin typeface="Arial"/>
                <a:ea typeface="굴림"/>
              </a:rPr>
              <a:t>수직</a:t>
            </a:r>
            <a:r>
              <a:rPr lang="en-US" altLang="ko-KR">
                <a:latin typeface="Arial"/>
                <a:ea typeface="굴림"/>
              </a:rPr>
              <a:t>)</a:t>
            </a:r>
            <a:br>
              <a:rPr lang="en-US" altLang="ko-KR">
                <a:latin typeface="Arial"/>
                <a:ea typeface="굴림"/>
              </a:rPr>
            </a:br>
            <a:r>
              <a:rPr lang="en-US" altLang="ko-KR">
                <a:latin typeface="Arial"/>
                <a:ea typeface="굴림"/>
              </a:rPr>
              <a:t>          </a:t>
            </a:r>
            <a:r>
              <a:rPr lang="ko-KR" altLang="en-US">
                <a:latin typeface="Arial"/>
                <a:ea typeface="굴림"/>
              </a:rPr>
              <a:t>크기 </a:t>
            </a:r>
            <a:r>
              <a:rPr lang="en-US" altLang="ko-KR">
                <a:latin typeface="Arial"/>
                <a:ea typeface="굴림"/>
              </a:rPr>
              <a:t>(</a:t>
            </a:r>
            <a:r>
              <a:rPr lang="ko-KR" altLang="en-US">
                <a:latin typeface="Arial"/>
                <a:ea typeface="굴림"/>
              </a:rPr>
              <a:t>눈금에 맞추기</a:t>
            </a:r>
            <a:r>
              <a:rPr lang="en-US" altLang="ko-KR">
                <a:latin typeface="Arial"/>
                <a:ea typeface="굴림"/>
              </a:rPr>
              <a:t>, </a:t>
            </a:r>
            <a:r>
              <a:rPr lang="ko-KR" altLang="en-US">
                <a:latin typeface="Arial"/>
                <a:ea typeface="굴림"/>
              </a:rPr>
              <a:t>가장 길게</a:t>
            </a:r>
            <a:r>
              <a:rPr lang="en-US" altLang="ko-KR">
                <a:latin typeface="Arial"/>
                <a:ea typeface="굴림"/>
              </a:rPr>
              <a:t>,</a:t>
            </a:r>
            <a:r>
              <a:rPr lang="ko-KR" altLang="en-US">
                <a:latin typeface="Arial"/>
                <a:ea typeface="굴림"/>
              </a:rPr>
              <a:t>가장 짧게</a:t>
            </a:r>
            <a:r>
              <a:rPr lang="en-US" altLang="ko-KR">
                <a:latin typeface="Arial"/>
                <a:ea typeface="굴림"/>
              </a:rPr>
              <a:t>,</a:t>
            </a:r>
            <a:r>
              <a:rPr lang="ko-KR" altLang="en-US">
                <a:latin typeface="Arial"/>
                <a:ea typeface="굴림"/>
              </a:rPr>
              <a:t>가장 넓게</a:t>
            </a:r>
            <a:r>
              <a:rPr lang="en-US" altLang="ko-KR">
                <a:latin typeface="Arial"/>
                <a:ea typeface="굴림"/>
              </a:rPr>
              <a:t>,</a:t>
            </a:r>
            <a:r>
              <a:rPr lang="ko-KR" altLang="en-US">
                <a:latin typeface="Arial"/>
                <a:ea typeface="굴림"/>
              </a:rPr>
              <a:t>가장 좁게</a:t>
            </a:r>
            <a:r>
              <a:rPr lang="en-US" altLang="ko-KR">
                <a:latin typeface="Arial"/>
                <a:ea typeface="굴림"/>
              </a:rPr>
              <a:t>)</a:t>
            </a:r>
          </a:p>
          <a:p>
            <a:pPr eaLnBrk="1" hangingPunct="1">
              <a:buFontTx/>
              <a:buChar char="-"/>
              <a:defRPr/>
            </a:pPr>
            <a:r>
              <a:rPr lang="en-US" altLang="ko-KR">
                <a:latin typeface="Arial"/>
                <a:ea typeface="굴림"/>
              </a:rPr>
              <a:t>Snap to Grid :</a:t>
            </a:r>
            <a:r>
              <a:rPr lang="ko-KR" altLang="en-US">
                <a:latin typeface="Arial"/>
                <a:ea typeface="굴림"/>
              </a:rPr>
              <a:t>눈금에 맞추어서 이동하거나 크기 조정됨</a:t>
            </a:r>
          </a:p>
        </p:txBody>
      </p:sp>
    </p:spTree>
    <p:extLst>
      <p:ext uri="{BB962C8B-B14F-4D97-AF65-F5344CB8AC3E}">
        <p14:creationId xmlns:p14="http://schemas.microsoft.com/office/powerpoint/2010/main" val="15549763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3395"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BC296361-38A6-4D0E-96D9-3E15BC0329A6}" type="slidenum">
              <a:rPr lang="en-US" altLang="en-US" b="0">
                <a:latin typeface="Times New Roman"/>
                <a:ea typeface="굴림"/>
              </a:rPr>
              <a:pPr lvl="0">
                <a:defRPr/>
              </a:pPr>
              <a:t>152</a:t>
            </a:fld>
            <a:endParaRPr lang="en-US" altLang="en-US" b="0">
              <a:latin typeface="Times New Roman"/>
              <a:ea typeface="굴림"/>
            </a:endParaRPr>
          </a:p>
        </p:txBody>
      </p:sp>
      <p:sp>
        <p:nvSpPr>
          <p:cNvPr id="443396"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3397"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sz="1000">
                <a:latin typeface="Arial"/>
                <a:ea typeface="굴림"/>
              </a:rPr>
              <a:t>다큐먼트 섹션</a:t>
            </a:r>
          </a:p>
          <a:p>
            <a:pPr eaLnBrk="1" hangingPunct="1">
              <a:buFontTx/>
              <a:buChar char="-"/>
              <a:defRPr/>
            </a:pPr>
            <a:r>
              <a:rPr lang="ko-KR" altLang="en-US" sz="1000">
                <a:latin typeface="Arial"/>
                <a:ea typeface="굴림"/>
              </a:rPr>
              <a:t>페이지 헤더   </a:t>
            </a:r>
            <a:r>
              <a:rPr lang="en-US" altLang="ko-KR" sz="1000">
                <a:latin typeface="Arial"/>
                <a:ea typeface="굴림"/>
              </a:rPr>
              <a:t>- </a:t>
            </a:r>
            <a:r>
              <a:rPr lang="ko-KR" altLang="en-US" sz="1000">
                <a:latin typeface="Arial"/>
                <a:ea typeface="굴림"/>
              </a:rPr>
              <a:t>다큐먼트의 모든 페이지의 시작부분에 나오는 부분으로 </a:t>
            </a:r>
            <a:br>
              <a:rPr lang="ko-KR" altLang="en-US" sz="1000">
                <a:latin typeface="Arial"/>
                <a:ea typeface="굴림"/>
              </a:rPr>
            </a:br>
            <a:r>
              <a:rPr lang="ko-KR" altLang="en-US" sz="1000">
                <a:latin typeface="Arial"/>
                <a:ea typeface="굴림"/>
              </a:rPr>
              <a:t>                      이곳에 올려놓은 데이터는 한번 계산되고</a:t>
            </a:r>
            <a:r>
              <a:rPr lang="en-US" altLang="ko-KR" sz="1000">
                <a:latin typeface="Arial"/>
                <a:ea typeface="굴림"/>
              </a:rPr>
              <a:t>, </a:t>
            </a:r>
            <a:r>
              <a:rPr lang="ko-KR" altLang="en-US" sz="1000">
                <a:latin typeface="Arial"/>
                <a:ea typeface="굴림"/>
              </a:rPr>
              <a:t>전체 페이지에 반복된다</a:t>
            </a:r>
            <a:r>
              <a:rPr lang="en-US" altLang="ko-KR" sz="1000">
                <a:latin typeface="Arial"/>
                <a:ea typeface="굴림"/>
              </a:rPr>
              <a:t>. </a:t>
            </a:r>
            <a:br>
              <a:rPr lang="en-US" altLang="ko-KR" sz="1000">
                <a:latin typeface="Arial"/>
                <a:ea typeface="굴림"/>
              </a:rPr>
            </a:br>
            <a:r>
              <a:rPr lang="en-US" altLang="ko-KR" sz="1000">
                <a:latin typeface="Arial"/>
                <a:ea typeface="굴림"/>
              </a:rPr>
              <a:t>                      </a:t>
            </a:r>
            <a:r>
              <a:rPr lang="ko-KR" altLang="en-US" sz="1000">
                <a:latin typeface="Arial"/>
                <a:ea typeface="굴림"/>
              </a:rPr>
              <a:t>문서명</a:t>
            </a:r>
            <a:r>
              <a:rPr lang="en-US" altLang="ko-KR" sz="1000">
                <a:latin typeface="Arial"/>
                <a:ea typeface="굴림"/>
              </a:rPr>
              <a:t>, </a:t>
            </a:r>
            <a:r>
              <a:rPr lang="ko-KR" altLang="en-US" sz="1000">
                <a:latin typeface="Arial"/>
                <a:ea typeface="굴림"/>
              </a:rPr>
              <a:t>로고</a:t>
            </a:r>
            <a:r>
              <a:rPr lang="en-US" altLang="ko-KR" sz="1000">
                <a:latin typeface="Arial"/>
                <a:ea typeface="굴림"/>
              </a:rPr>
              <a:t>,</a:t>
            </a:r>
            <a:r>
              <a:rPr lang="ko-KR" altLang="en-US" sz="1000">
                <a:latin typeface="Arial"/>
                <a:ea typeface="굴림"/>
              </a:rPr>
              <a:t>수행시간 등</a:t>
            </a:r>
          </a:p>
          <a:p>
            <a:pPr eaLnBrk="1" hangingPunct="1">
              <a:buFontTx/>
              <a:buChar char="-"/>
              <a:defRPr/>
            </a:pPr>
            <a:r>
              <a:rPr lang="ko-KR" altLang="en-US" sz="1000">
                <a:latin typeface="Arial"/>
                <a:ea typeface="굴림"/>
              </a:rPr>
              <a:t>다큐먼트 헤더 </a:t>
            </a:r>
            <a:r>
              <a:rPr lang="en-US" altLang="ko-KR" sz="1000">
                <a:latin typeface="Arial"/>
                <a:ea typeface="굴림"/>
              </a:rPr>
              <a:t>– </a:t>
            </a:r>
            <a:r>
              <a:rPr lang="ko-KR" altLang="en-US" sz="1000">
                <a:latin typeface="Arial"/>
                <a:ea typeface="굴림"/>
              </a:rPr>
              <a:t>페이지 헤더 다음부분으로 이곳의 데이터는 </a:t>
            </a:r>
            <a:br>
              <a:rPr lang="ko-KR" altLang="en-US" sz="1000">
                <a:latin typeface="Arial"/>
                <a:ea typeface="굴림"/>
              </a:rPr>
            </a:br>
            <a:r>
              <a:rPr lang="ko-KR" altLang="en-US" sz="1000">
                <a:latin typeface="Arial"/>
                <a:ea typeface="굴림"/>
              </a:rPr>
              <a:t>                        전체 다큐먼트 데이터를 사용하여 계산된다</a:t>
            </a:r>
            <a:r>
              <a:rPr lang="en-US" altLang="ko-KR" sz="1000">
                <a:latin typeface="Arial"/>
                <a:ea typeface="굴림"/>
              </a:rPr>
              <a:t>.</a:t>
            </a:r>
          </a:p>
          <a:p>
            <a:pPr eaLnBrk="1" hangingPunct="1">
              <a:buFontTx/>
              <a:buChar char="-"/>
              <a:defRPr/>
            </a:pPr>
            <a:r>
              <a:rPr lang="ko-KR" altLang="en-US" sz="1000">
                <a:latin typeface="Arial"/>
                <a:ea typeface="굴림"/>
              </a:rPr>
              <a:t>그룹핑 헤더 </a:t>
            </a:r>
            <a:r>
              <a:rPr lang="en-US" altLang="ko-KR" sz="1000">
                <a:latin typeface="Arial"/>
                <a:ea typeface="굴림"/>
              </a:rPr>
              <a:t>– </a:t>
            </a:r>
            <a:r>
              <a:rPr lang="ko-KR" altLang="en-US" sz="1000">
                <a:latin typeface="Arial"/>
                <a:ea typeface="굴림"/>
              </a:rPr>
              <a:t>그룹화가 있을 경우 다큐먼트 헤더 다음에 오게되며</a:t>
            </a:r>
            <a:r>
              <a:rPr lang="en-US" altLang="ko-KR" sz="1000">
                <a:latin typeface="Arial"/>
                <a:ea typeface="굴림"/>
              </a:rPr>
              <a:t>,</a:t>
            </a:r>
            <a:br>
              <a:rPr lang="en-US" altLang="ko-KR" sz="1000">
                <a:latin typeface="Arial"/>
                <a:ea typeface="굴림"/>
              </a:rPr>
            </a:br>
            <a:r>
              <a:rPr lang="en-US" altLang="ko-KR" sz="1000">
                <a:latin typeface="Arial"/>
                <a:ea typeface="굴림"/>
              </a:rPr>
              <a:t>                     </a:t>
            </a:r>
            <a:r>
              <a:rPr lang="ko-KR" altLang="en-US" sz="1000">
                <a:latin typeface="Arial"/>
                <a:ea typeface="굴림"/>
              </a:rPr>
              <a:t>그룹화필드에 놓인 데이터 갯수대로</a:t>
            </a:r>
            <a:r>
              <a:rPr lang="en-US" altLang="ko-KR" sz="1000">
                <a:latin typeface="Arial"/>
                <a:ea typeface="굴림"/>
              </a:rPr>
              <a:t>, </a:t>
            </a:r>
            <a:r>
              <a:rPr lang="ko-KR" altLang="en-US" sz="1000">
                <a:latin typeface="Arial"/>
                <a:ea typeface="굴림"/>
              </a:rPr>
              <a:t>순서대로 생기게 된다</a:t>
            </a:r>
            <a:r>
              <a:rPr lang="en-US" altLang="ko-KR" sz="1000">
                <a:latin typeface="Arial"/>
                <a:ea typeface="굴림"/>
              </a:rPr>
              <a:t>.</a:t>
            </a:r>
          </a:p>
          <a:p>
            <a:pPr eaLnBrk="1" hangingPunct="1">
              <a:buFontTx/>
              <a:buChar char="-"/>
              <a:defRPr/>
            </a:pPr>
            <a:r>
              <a:rPr lang="ko-KR" altLang="en-US" sz="1000">
                <a:latin typeface="Arial"/>
                <a:ea typeface="굴림"/>
              </a:rPr>
              <a:t>상세 헤더 </a:t>
            </a:r>
            <a:r>
              <a:rPr lang="en-US" altLang="ko-KR" sz="1000">
                <a:latin typeface="Arial"/>
                <a:ea typeface="굴림"/>
              </a:rPr>
              <a:t>– </a:t>
            </a:r>
            <a:r>
              <a:rPr lang="ko-KR" altLang="en-US" sz="1000">
                <a:latin typeface="Arial"/>
                <a:ea typeface="굴림"/>
              </a:rPr>
              <a:t>상세에서 반복되는 데이터필드의 컬럼 헤더를 놓는 부분</a:t>
            </a:r>
          </a:p>
          <a:p>
            <a:pPr eaLnBrk="1" hangingPunct="1">
              <a:buFontTx/>
              <a:buChar char="-"/>
              <a:defRPr/>
            </a:pPr>
            <a:r>
              <a:rPr lang="ko-KR" altLang="en-US" sz="1000">
                <a:latin typeface="Arial"/>
                <a:ea typeface="굴림"/>
              </a:rPr>
              <a:t>상세 </a:t>
            </a:r>
            <a:r>
              <a:rPr lang="en-US" altLang="ko-KR" sz="1000">
                <a:latin typeface="Arial"/>
                <a:ea typeface="굴림"/>
              </a:rPr>
              <a:t>– </a:t>
            </a:r>
            <a:r>
              <a:rPr lang="ko-KR" altLang="en-US" sz="1000">
                <a:latin typeface="Arial"/>
                <a:ea typeface="굴림"/>
              </a:rPr>
              <a:t>다큐먼트의 메인 컨텐트로 반복되는 부분</a:t>
            </a:r>
          </a:p>
          <a:p>
            <a:pPr eaLnBrk="1" hangingPunct="1">
              <a:buFontTx/>
              <a:buChar char="-"/>
              <a:defRPr/>
            </a:pPr>
            <a:r>
              <a:rPr lang="ko-KR" altLang="en-US" sz="1000">
                <a:latin typeface="Arial"/>
                <a:ea typeface="굴림"/>
              </a:rPr>
              <a:t>상세 바닥글 </a:t>
            </a:r>
            <a:r>
              <a:rPr lang="en-US" altLang="ko-KR" sz="1000">
                <a:latin typeface="Arial"/>
                <a:ea typeface="굴림"/>
              </a:rPr>
              <a:t>– </a:t>
            </a:r>
            <a:r>
              <a:rPr lang="ko-KR" altLang="en-US" sz="1000">
                <a:latin typeface="Arial"/>
                <a:ea typeface="굴림"/>
              </a:rPr>
              <a:t>상세 다음부분으로 보통 합계를 내는 부분</a:t>
            </a:r>
          </a:p>
          <a:p>
            <a:pPr eaLnBrk="1" hangingPunct="1">
              <a:buFontTx/>
              <a:buChar char="-"/>
              <a:defRPr/>
            </a:pPr>
            <a:r>
              <a:rPr lang="ko-KR" altLang="en-US" sz="1000">
                <a:latin typeface="Arial"/>
                <a:ea typeface="굴림"/>
              </a:rPr>
              <a:t>그룹핑 바닥글 </a:t>
            </a:r>
            <a:r>
              <a:rPr lang="en-US" altLang="ko-KR" sz="1000">
                <a:latin typeface="Arial"/>
                <a:ea typeface="굴림"/>
              </a:rPr>
              <a:t>– </a:t>
            </a:r>
            <a:r>
              <a:rPr lang="ko-KR" altLang="en-US" sz="1000">
                <a:latin typeface="Arial"/>
                <a:ea typeface="굴림"/>
              </a:rPr>
              <a:t>그룹화된 합계를 내는 부분</a:t>
            </a:r>
          </a:p>
          <a:p>
            <a:pPr eaLnBrk="1" hangingPunct="1">
              <a:buFontTx/>
              <a:buChar char="-"/>
              <a:defRPr/>
            </a:pPr>
            <a:r>
              <a:rPr lang="ko-KR" altLang="en-US" sz="1000">
                <a:latin typeface="Arial"/>
                <a:ea typeface="굴림"/>
              </a:rPr>
              <a:t>다큐먼트 바닥글 </a:t>
            </a:r>
            <a:r>
              <a:rPr lang="en-US" altLang="ko-KR" sz="1000">
                <a:latin typeface="Arial"/>
                <a:ea typeface="굴림"/>
              </a:rPr>
              <a:t>– </a:t>
            </a:r>
            <a:r>
              <a:rPr lang="ko-KR" altLang="en-US" sz="1000">
                <a:latin typeface="Arial"/>
                <a:ea typeface="굴림"/>
              </a:rPr>
              <a:t>다큐먼트의 마지막으로 다큐먼트의 결론내지 요약으로 적합</a:t>
            </a:r>
          </a:p>
          <a:p>
            <a:pPr eaLnBrk="1" hangingPunct="1">
              <a:buFontTx/>
              <a:buChar char="-"/>
              <a:defRPr/>
            </a:pPr>
            <a:r>
              <a:rPr lang="ko-KR" altLang="en-US" sz="1000">
                <a:latin typeface="Arial"/>
                <a:ea typeface="굴림"/>
              </a:rPr>
              <a:t>페이지 바닥글 </a:t>
            </a:r>
            <a:r>
              <a:rPr lang="en-US" altLang="ko-KR" sz="1000">
                <a:latin typeface="Arial"/>
                <a:ea typeface="굴림"/>
              </a:rPr>
              <a:t>– </a:t>
            </a:r>
            <a:r>
              <a:rPr lang="ko-KR" altLang="en-US" sz="1000">
                <a:latin typeface="Arial"/>
                <a:ea typeface="굴림"/>
              </a:rPr>
              <a:t>각 페이지의 마지막 부분으로 페이지번호</a:t>
            </a:r>
            <a:r>
              <a:rPr lang="en-US" altLang="ko-KR" sz="1000">
                <a:latin typeface="Arial"/>
                <a:ea typeface="굴림"/>
              </a:rPr>
              <a:t>, </a:t>
            </a:r>
            <a:r>
              <a:rPr lang="ko-KR" altLang="en-US" sz="1000">
                <a:latin typeface="Arial"/>
                <a:ea typeface="굴림"/>
              </a:rPr>
              <a:t>시간등을 놓는 부분</a:t>
            </a:r>
          </a:p>
        </p:txBody>
      </p:sp>
    </p:spTree>
    <p:extLst>
      <p:ext uri="{BB962C8B-B14F-4D97-AF65-F5344CB8AC3E}">
        <p14:creationId xmlns:p14="http://schemas.microsoft.com/office/powerpoint/2010/main" val="20110400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4419"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E95E99F9-C8BF-4060-93AE-00B7443AD9ED}" type="slidenum">
              <a:rPr lang="en-US" altLang="en-US" b="0">
                <a:latin typeface="Times New Roman"/>
                <a:ea typeface="굴림"/>
              </a:rPr>
              <a:pPr lvl="0">
                <a:defRPr/>
              </a:pPr>
              <a:t>153</a:t>
            </a:fld>
            <a:endParaRPr lang="en-US" altLang="en-US" b="0">
              <a:latin typeface="Times New Roman"/>
              <a:ea typeface="굴림"/>
            </a:endParaRPr>
          </a:p>
        </p:txBody>
      </p:sp>
      <p:sp>
        <p:nvSpPr>
          <p:cNvPr id="444420"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4421"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다큐먼트 섹션</a:t>
            </a:r>
            <a:r>
              <a:rPr lang="en-US" altLang="ko-KR">
                <a:latin typeface="Arial"/>
                <a:ea typeface="굴림"/>
              </a:rPr>
              <a:t>(</a:t>
            </a:r>
            <a:r>
              <a:rPr lang="ko-KR" altLang="en-US">
                <a:latin typeface="Arial"/>
                <a:ea typeface="굴림"/>
              </a:rPr>
              <a:t>계속</a:t>
            </a:r>
            <a:r>
              <a:rPr lang="en-US" altLang="ko-KR">
                <a:latin typeface="Arial"/>
                <a:ea typeface="굴림"/>
              </a:rPr>
              <a:t>)</a:t>
            </a:r>
          </a:p>
          <a:p>
            <a:pPr eaLnBrk="1" hangingPunct="1">
              <a:buFontTx/>
              <a:buChar char="-"/>
              <a:defRPr/>
            </a:pPr>
            <a:r>
              <a:rPr lang="ko-KR" altLang="en-US">
                <a:latin typeface="Arial"/>
                <a:ea typeface="굴림"/>
              </a:rPr>
              <a:t>섹션별 </a:t>
            </a:r>
            <a:r>
              <a:rPr lang="ko-KR" altLang="en-US" smtClean="0">
                <a:latin typeface="Arial"/>
                <a:ea typeface="굴림"/>
              </a:rPr>
              <a:t>속성리스트 </a:t>
            </a:r>
            <a:r>
              <a:rPr lang="ko-KR" altLang="en-US">
                <a:latin typeface="Arial"/>
                <a:ea typeface="굴림"/>
              </a:rPr>
              <a:t>크기 </a:t>
            </a:r>
            <a:r>
              <a:rPr lang="en-US" altLang="ko-KR">
                <a:latin typeface="Arial"/>
                <a:ea typeface="굴림"/>
              </a:rPr>
              <a:t>- </a:t>
            </a:r>
            <a:r>
              <a:rPr lang="ko-KR" altLang="en-US">
                <a:latin typeface="Arial"/>
                <a:ea typeface="굴림"/>
              </a:rPr>
              <a:t>늘이기</a:t>
            </a:r>
            <a:r>
              <a:rPr lang="en-US" altLang="ko-KR">
                <a:latin typeface="Arial"/>
                <a:ea typeface="굴림"/>
              </a:rPr>
              <a:t>,</a:t>
            </a:r>
            <a:r>
              <a:rPr lang="ko-KR" altLang="en-US">
                <a:latin typeface="Arial"/>
                <a:ea typeface="굴림"/>
              </a:rPr>
              <a:t>줄이기</a:t>
            </a:r>
            <a:r>
              <a:rPr lang="en-US" altLang="ko-KR">
                <a:latin typeface="Arial"/>
                <a:ea typeface="굴림"/>
              </a:rPr>
              <a:t>,</a:t>
            </a:r>
            <a:r>
              <a:rPr lang="ko-KR" altLang="en-US">
                <a:latin typeface="Arial"/>
                <a:ea typeface="굴림"/>
              </a:rPr>
              <a:t>높이</a:t>
            </a:r>
            <a:r>
              <a:rPr lang="en-US" altLang="ko-KR">
                <a:latin typeface="Arial"/>
                <a:ea typeface="굴림"/>
              </a:rPr>
              <a:t> </a:t>
            </a:r>
            <a:r>
              <a:rPr lang="ko-KR" altLang="en-US">
                <a:latin typeface="Arial"/>
                <a:ea typeface="굴림"/>
              </a:rPr>
              <a:t>조정가능하다</a:t>
            </a:r>
            <a:r>
              <a:rPr lang="en-US" altLang="ko-KR">
                <a:latin typeface="Arial"/>
                <a:ea typeface="굴림"/>
              </a:rPr>
              <a:t>.</a:t>
            </a:r>
          </a:p>
          <a:p>
            <a:pPr eaLnBrk="1" hangingPunct="1">
              <a:buFontTx/>
              <a:buChar char="-"/>
              <a:defRPr/>
            </a:pPr>
            <a:r>
              <a:rPr lang="ko-KR" altLang="en-US">
                <a:latin typeface="Arial"/>
                <a:ea typeface="굴림"/>
              </a:rPr>
              <a:t>수평적합 </a:t>
            </a:r>
            <a:r>
              <a:rPr lang="en-US" altLang="ko-KR">
                <a:latin typeface="Arial"/>
                <a:ea typeface="굴림"/>
              </a:rPr>
              <a:t>– </a:t>
            </a:r>
            <a:r>
              <a:rPr lang="ko-KR" altLang="en-US">
                <a:latin typeface="Arial"/>
                <a:ea typeface="굴림"/>
              </a:rPr>
              <a:t>섹션이 수평적으로 페이지를 넘어가게 될 경우에 대한 설정</a:t>
            </a:r>
            <a:br>
              <a:rPr lang="ko-KR" altLang="en-US">
                <a:latin typeface="Arial"/>
                <a:ea typeface="굴림"/>
              </a:rPr>
            </a:br>
            <a:r>
              <a:rPr lang="ko-KR" altLang="en-US">
                <a:latin typeface="Arial"/>
                <a:ea typeface="굴림"/>
              </a:rPr>
              <a:t>                 파일메뉴</a:t>
            </a:r>
            <a:r>
              <a:rPr lang="en-US" altLang="ko-KR">
                <a:latin typeface="Arial"/>
                <a:ea typeface="굴림"/>
              </a:rPr>
              <a:t>-</a:t>
            </a:r>
            <a:r>
              <a:rPr lang="ko-KR" altLang="en-US">
                <a:latin typeface="Arial"/>
                <a:ea typeface="굴림"/>
              </a:rPr>
              <a:t>페이지설정 내 다큐먼트 탭 수평적합 오버플로우</a:t>
            </a:r>
            <a:r>
              <a:rPr lang="en-US" altLang="ko-KR">
                <a:latin typeface="Arial"/>
                <a:ea typeface="굴림"/>
              </a:rPr>
              <a:t>,</a:t>
            </a:r>
            <a:r>
              <a:rPr lang="ko-KR" altLang="en-US">
                <a:latin typeface="Arial"/>
                <a:ea typeface="굴림"/>
              </a:rPr>
              <a:t>아래 선택</a:t>
            </a:r>
          </a:p>
          <a:p>
            <a:pPr eaLnBrk="1" hangingPunct="1">
              <a:buFontTx/>
              <a:buChar char="-"/>
              <a:defRPr/>
            </a:pPr>
            <a:r>
              <a:rPr lang="ko-KR" altLang="en-US">
                <a:latin typeface="Arial"/>
                <a:ea typeface="굴림"/>
              </a:rPr>
              <a:t>세로로 반복 </a:t>
            </a:r>
            <a:r>
              <a:rPr lang="en-US" altLang="ko-KR">
                <a:latin typeface="Arial"/>
                <a:ea typeface="굴림"/>
              </a:rPr>
              <a:t>– </a:t>
            </a:r>
            <a:r>
              <a:rPr lang="ko-KR" altLang="en-US">
                <a:latin typeface="Arial"/>
                <a:ea typeface="굴림"/>
              </a:rPr>
              <a:t>섹션이 여러페이지로 나뉠 경우 선택된 부분의 반복여부 설정</a:t>
            </a:r>
            <a:br>
              <a:rPr lang="ko-KR" altLang="en-US">
                <a:latin typeface="Arial"/>
                <a:ea typeface="굴림"/>
              </a:rPr>
            </a:br>
            <a:r>
              <a:rPr lang="ko-KR" altLang="en-US">
                <a:latin typeface="Arial"/>
                <a:ea typeface="굴림"/>
              </a:rPr>
              <a:t>                    </a:t>
            </a:r>
            <a:r>
              <a:rPr lang="ko-KR" altLang="en-US" smtClean="0">
                <a:latin typeface="Arial"/>
                <a:ea typeface="굴림"/>
              </a:rPr>
              <a:t>속성리스트 </a:t>
            </a:r>
            <a:r>
              <a:rPr lang="ko-KR" altLang="en-US">
                <a:latin typeface="Arial"/>
                <a:ea typeface="굴림"/>
              </a:rPr>
              <a:t>페이지나누기</a:t>
            </a:r>
            <a:r>
              <a:rPr lang="en-US" altLang="ko-KR">
                <a:latin typeface="Arial"/>
                <a:ea typeface="굴림"/>
              </a:rPr>
              <a:t>- </a:t>
            </a:r>
            <a:r>
              <a:rPr lang="ko-KR" altLang="en-US">
                <a:latin typeface="Arial"/>
                <a:ea typeface="굴림"/>
              </a:rPr>
              <a:t>세로로 반복 설정</a:t>
            </a:r>
          </a:p>
          <a:p>
            <a:pPr eaLnBrk="1" hangingPunct="1">
              <a:buFontTx/>
              <a:buChar char="-"/>
              <a:defRPr/>
            </a:pPr>
            <a:r>
              <a:rPr lang="ko-KR" altLang="en-US">
                <a:latin typeface="Arial"/>
                <a:ea typeface="굴림"/>
              </a:rPr>
              <a:t>동일하게 유지 </a:t>
            </a:r>
            <a:r>
              <a:rPr lang="en-US" altLang="ko-KR">
                <a:latin typeface="Arial"/>
                <a:ea typeface="굴림"/>
              </a:rPr>
              <a:t>– </a:t>
            </a:r>
            <a:r>
              <a:rPr lang="ko-KR" altLang="en-US">
                <a:latin typeface="Arial"/>
                <a:ea typeface="굴림"/>
              </a:rPr>
              <a:t>섹션이 여러페이지로 나뉠 경우 한페이지내에 인쇄되도록 설정</a:t>
            </a:r>
          </a:p>
          <a:p>
            <a:pPr eaLnBrk="1" hangingPunct="1">
              <a:defRPr/>
            </a:pPr>
            <a:r>
              <a:rPr lang="en-US" altLang="ko-KR">
                <a:latin typeface="Arial"/>
                <a:ea typeface="굴림"/>
              </a:rPr>
              <a:t>                           </a:t>
            </a:r>
            <a:r>
              <a:rPr lang="ko-KR" altLang="en-US" smtClean="0">
                <a:latin typeface="Arial"/>
                <a:ea typeface="굴림"/>
              </a:rPr>
              <a:t>속성리스트 </a:t>
            </a:r>
            <a:r>
              <a:rPr lang="ko-KR" altLang="en-US">
                <a:latin typeface="Arial"/>
                <a:ea typeface="굴림"/>
              </a:rPr>
              <a:t>페이지나누기 </a:t>
            </a:r>
            <a:r>
              <a:rPr lang="en-US" altLang="ko-KR">
                <a:latin typeface="Arial"/>
                <a:ea typeface="굴림"/>
              </a:rPr>
              <a:t>– </a:t>
            </a:r>
            <a:r>
              <a:rPr lang="ko-KR" altLang="en-US">
                <a:latin typeface="Arial"/>
                <a:ea typeface="굴림"/>
              </a:rPr>
              <a:t>동일하게 유지 설정</a:t>
            </a:r>
            <a:endParaRPr lang="en-US" altLang="ko-KR">
              <a:latin typeface="Arial"/>
              <a:ea typeface="굴림"/>
            </a:endParaRPr>
          </a:p>
        </p:txBody>
      </p:sp>
    </p:spTree>
    <p:extLst>
      <p:ext uri="{BB962C8B-B14F-4D97-AF65-F5344CB8AC3E}">
        <p14:creationId xmlns:p14="http://schemas.microsoft.com/office/powerpoint/2010/main" val="11362394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5443"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81F5C75F-E95C-43A8-A9E9-694458C1A052}" type="slidenum">
              <a:rPr lang="en-US" altLang="en-US" b="0">
                <a:latin typeface="Times New Roman"/>
                <a:ea typeface="굴림"/>
              </a:rPr>
              <a:pPr lvl="0">
                <a:defRPr/>
              </a:pPr>
              <a:t>154</a:t>
            </a:fld>
            <a:endParaRPr lang="en-US" altLang="en-US" b="0">
              <a:latin typeface="Times New Roman"/>
              <a:ea typeface="굴림"/>
            </a:endParaRPr>
          </a:p>
        </p:txBody>
      </p:sp>
      <p:sp>
        <p:nvSpPr>
          <p:cNvPr id="445444"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5445"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메트릭 계산</a:t>
            </a:r>
            <a:br>
              <a:rPr lang="ko-KR" altLang="en-US">
                <a:latin typeface="Arial"/>
                <a:ea typeface="굴림"/>
              </a:rPr>
            </a:br>
            <a:r>
              <a:rPr lang="ko-KR" altLang="en-US">
                <a:latin typeface="Arial"/>
                <a:ea typeface="굴림"/>
              </a:rPr>
              <a:t> </a:t>
            </a:r>
            <a:r>
              <a:rPr lang="en-US" altLang="ko-KR">
                <a:latin typeface="Arial"/>
                <a:ea typeface="굴림"/>
              </a:rPr>
              <a:t>- </a:t>
            </a:r>
            <a:r>
              <a:rPr lang="ko-KR" altLang="en-US">
                <a:latin typeface="Arial"/>
                <a:ea typeface="굴림"/>
              </a:rPr>
              <a:t>데이타필드가 놓이는 위치에 따라 계산되어지는 값이 달라진다</a:t>
            </a:r>
            <a:r>
              <a:rPr lang="en-US" altLang="ko-KR">
                <a:latin typeface="Arial"/>
                <a:ea typeface="굴림"/>
              </a:rPr>
              <a:t>.</a:t>
            </a:r>
          </a:p>
          <a:p>
            <a:pPr eaLnBrk="1" hangingPunct="1">
              <a:defRPr/>
            </a:pPr>
            <a:r>
              <a:rPr lang="en-US" altLang="ko-KR">
                <a:latin typeface="Arial"/>
                <a:ea typeface="굴림"/>
              </a:rPr>
              <a:t> - </a:t>
            </a:r>
            <a:r>
              <a:rPr lang="ko-KR" altLang="en-US">
                <a:latin typeface="Arial"/>
                <a:ea typeface="굴림"/>
              </a:rPr>
              <a:t>상세 </a:t>
            </a:r>
            <a:r>
              <a:rPr lang="en-US" altLang="ko-KR">
                <a:latin typeface="Arial"/>
                <a:ea typeface="굴림"/>
              </a:rPr>
              <a:t>– </a:t>
            </a:r>
            <a:r>
              <a:rPr lang="ko-KR" altLang="en-US">
                <a:latin typeface="Arial"/>
                <a:ea typeface="굴림"/>
              </a:rPr>
              <a:t>해당 레벨에 맞는 데이타셋 레벨값으로 계산된다</a:t>
            </a:r>
          </a:p>
          <a:p>
            <a:pPr eaLnBrk="1" hangingPunct="1">
              <a:defRPr/>
            </a:pPr>
            <a:r>
              <a:rPr lang="ko-KR" altLang="en-US">
                <a:latin typeface="Arial"/>
                <a:ea typeface="굴림"/>
              </a:rPr>
              <a:t> </a:t>
            </a:r>
            <a:r>
              <a:rPr lang="en-US" altLang="ko-KR">
                <a:latin typeface="Arial"/>
                <a:ea typeface="굴림"/>
              </a:rPr>
              <a:t>- </a:t>
            </a:r>
            <a:r>
              <a:rPr lang="ko-KR" altLang="en-US">
                <a:latin typeface="Arial"/>
                <a:ea typeface="굴림"/>
              </a:rPr>
              <a:t>그룹핑 헤더</a:t>
            </a:r>
            <a:r>
              <a:rPr lang="en-US" altLang="ko-KR">
                <a:latin typeface="Arial"/>
                <a:ea typeface="굴림"/>
              </a:rPr>
              <a:t>/</a:t>
            </a:r>
            <a:r>
              <a:rPr lang="ko-KR" altLang="en-US">
                <a:latin typeface="Arial"/>
                <a:ea typeface="굴림"/>
              </a:rPr>
              <a:t>바닥글 </a:t>
            </a:r>
            <a:r>
              <a:rPr lang="en-US" altLang="ko-KR">
                <a:latin typeface="Arial"/>
                <a:ea typeface="굴림"/>
              </a:rPr>
              <a:t>– </a:t>
            </a:r>
            <a:r>
              <a:rPr lang="ko-KR" altLang="en-US">
                <a:latin typeface="Arial"/>
                <a:ea typeface="굴림"/>
              </a:rPr>
              <a:t>그룹레벨의 합계로 계산된다</a:t>
            </a:r>
          </a:p>
          <a:p>
            <a:pPr eaLnBrk="1" hangingPunct="1">
              <a:defRPr/>
            </a:pPr>
            <a:r>
              <a:rPr lang="en-US" altLang="ko-KR">
                <a:latin typeface="Arial"/>
                <a:ea typeface="굴림"/>
              </a:rPr>
              <a:t> - </a:t>
            </a:r>
            <a:r>
              <a:rPr lang="ko-KR" altLang="en-US">
                <a:latin typeface="Arial"/>
                <a:ea typeface="굴림"/>
              </a:rPr>
              <a:t>다큐먼트 헤더</a:t>
            </a:r>
            <a:r>
              <a:rPr lang="en-US" altLang="ko-KR">
                <a:latin typeface="Arial"/>
                <a:ea typeface="굴림"/>
              </a:rPr>
              <a:t>/</a:t>
            </a:r>
            <a:r>
              <a:rPr lang="ko-KR" altLang="en-US">
                <a:latin typeface="Arial"/>
                <a:ea typeface="굴림"/>
              </a:rPr>
              <a:t>바닥글 </a:t>
            </a:r>
            <a:r>
              <a:rPr lang="en-US" altLang="ko-KR">
                <a:latin typeface="Arial"/>
                <a:ea typeface="굴림"/>
              </a:rPr>
              <a:t>– </a:t>
            </a:r>
            <a:r>
              <a:rPr lang="ko-KR" altLang="en-US">
                <a:latin typeface="Arial"/>
                <a:ea typeface="굴림"/>
              </a:rPr>
              <a:t>전체 데이타셋의 합계로 계산된다</a:t>
            </a:r>
          </a:p>
          <a:p>
            <a:pPr eaLnBrk="1" hangingPunct="1">
              <a:defRPr/>
            </a:pPr>
            <a:r>
              <a:rPr lang="en-US" altLang="ko-KR">
                <a:latin typeface="Arial"/>
                <a:ea typeface="굴림"/>
              </a:rPr>
              <a:t> - </a:t>
            </a:r>
            <a:r>
              <a:rPr lang="ko-KR" altLang="en-US">
                <a:latin typeface="Arial"/>
                <a:ea typeface="굴림"/>
              </a:rPr>
              <a:t>페이지 헤더</a:t>
            </a:r>
            <a:r>
              <a:rPr lang="en-US" altLang="ko-KR">
                <a:latin typeface="Arial"/>
                <a:ea typeface="굴림"/>
              </a:rPr>
              <a:t>/</a:t>
            </a:r>
            <a:r>
              <a:rPr lang="ko-KR" altLang="en-US">
                <a:latin typeface="Arial"/>
                <a:ea typeface="굴림"/>
              </a:rPr>
              <a:t>바닥글 </a:t>
            </a:r>
            <a:r>
              <a:rPr lang="en-US" altLang="ko-KR">
                <a:latin typeface="Arial"/>
                <a:ea typeface="굴림"/>
              </a:rPr>
              <a:t>– </a:t>
            </a:r>
            <a:r>
              <a:rPr lang="ko-KR" altLang="en-US">
                <a:latin typeface="Arial"/>
                <a:ea typeface="굴림"/>
              </a:rPr>
              <a:t>전체 데이타셋의 합계로 계산된다</a:t>
            </a:r>
          </a:p>
          <a:p>
            <a:pPr eaLnBrk="1" hangingPunct="1">
              <a:defRPr/>
            </a:pPr>
            <a:r>
              <a:rPr lang="ko-KR" altLang="en-US">
                <a:latin typeface="Arial"/>
                <a:ea typeface="굴림"/>
              </a:rPr>
              <a:t> </a:t>
            </a:r>
            <a:r>
              <a:rPr lang="en-US" altLang="ko-KR">
                <a:latin typeface="Arial"/>
                <a:ea typeface="굴림"/>
              </a:rPr>
              <a:t>- </a:t>
            </a:r>
            <a:r>
              <a:rPr lang="ko-KR" altLang="en-US">
                <a:latin typeface="Arial"/>
                <a:ea typeface="굴림"/>
              </a:rPr>
              <a:t>그리드</a:t>
            </a:r>
            <a:r>
              <a:rPr lang="en-US" altLang="ko-KR">
                <a:latin typeface="Arial"/>
                <a:ea typeface="굴림"/>
              </a:rPr>
              <a:t>/</a:t>
            </a:r>
            <a:r>
              <a:rPr lang="ko-KR" altLang="en-US">
                <a:latin typeface="Arial"/>
                <a:ea typeface="굴림"/>
              </a:rPr>
              <a:t>그래프 내의 메트릭</a:t>
            </a:r>
            <a:br>
              <a:rPr lang="ko-KR" altLang="en-US">
                <a:latin typeface="Arial"/>
                <a:ea typeface="굴림"/>
              </a:rPr>
            </a:br>
            <a:r>
              <a:rPr lang="ko-KR" altLang="en-US">
                <a:latin typeface="Arial"/>
                <a:ea typeface="굴림"/>
              </a:rPr>
              <a:t>   그룹핑 헤더</a:t>
            </a:r>
            <a:r>
              <a:rPr lang="en-US" altLang="ko-KR">
                <a:latin typeface="Arial"/>
                <a:ea typeface="굴림"/>
              </a:rPr>
              <a:t>/</a:t>
            </a:r>
            <a:r>
              <a:rPr lang="ko-KR" altLang="en-US">
                <a:latin typeface="Arial"/>
                <a:ea typeface="굴림"/>
              </a:rPr>
              <a:t>바닥글 </a:t>
            </a:r>
            <a:br>
              <a:rPr lang="ko-KR" altLang="en-US">
                <a:latin typeface="Arial"/>
                <a:ea typeface="굴림"/>
              </a:rPr>
            </a:br>
            <a:r>
              <a:rPr lang="ko-KR" altLang="en-US">
                <a:latin typeface="Arial"/>
                <a:ea typeface="굴림"/>
              </a:rPr>
              <a:t>    </a:t>
            </a:r>
            <a:r>
              <a:rPr lang="en-US" altLang="ko-KR">
                <a:latin typeface="Arial"/>
                <a:ea typeface="굴림"/>
              </a:rPr>
              <a:t>– </a:t>
            </a:r>
            <a:r>
              <a:rPr lang="ko-KR" altLang="en-US">
                <a:latin typeface="Arial"/>
                <a:ea typeface="굴림"/>
              </a:rPr>
              <a:t>그리드</a:t>
            </a:r>
            <a:r>
              <a:rPr lang="en-US" altLang="ko-KR">
                <a:latin typeface="Arial"/>
                <a:ea typeface="굴림"/>
              </a:rPr>
              <a:t>/</a:t>
            </a:r>
            <a:r>
              <a:rPr lang="ko-KR" altLang="en-US">
                <a:latin typeface="Arial"/>
                <a:ea typeface="굴림"/>
              </a:rPr>
              <a:t>그래프 레벨의 애트리뷰트</a:t>
            </a:r>
            <a:r>
              <a:rPr lang="en-US" altLang="ko-KR">
                <a:latin typeface="Arial"/>
                <a:ea typeface="굴림"/>
              </a:rPr>
              <a:t>,</a:t>
            </a:r>
            <a:r>
              <a:rPr lang="ko-KR" altLang="en-US">
                <a:latin typeface="Arial"/>
                <a:ea typeface="굴림"/>
              </a:rPr>
              <a:t>컨솔리데이션</a:t>
            </a:r>
            <a:r>
              <a:rPr lang="en-US" altLang="ko-KR">
                <a:latin typeface="Arial"/>
                <a:ea typeface="굴림"/>
              </a:rPr>
              <a:t>,</a:t>
            </a:r>
            <a:r>
              <a:rPr lang="ko-KR" altLang="en-US">
                <a:latin typeface="Arial"/>
                <a:ea typeface="굴림"/>
              </a:rPr>
              <a:t>사용자그룹 </a:t>
            </a:r>
            <a:r>
              <a:rPr lang="en-US" altLang="ko-KR">
                <a:latin typeface="Arial"/>
                <a:ea typeface="굴림"/>
              </a:rPr>
              <a:t>+ </a:t>
            </a:r>
            <a:r>
              <a:rPr lang="ko-KR" altLang="en-US">
                <a:latin typeface="Arial"/>
                <a:ea typeface="굴림"/>
              </a:rPr>
              <a:t>그룹레벨</a:t>
            </a:r>
            <a:br>
              <a:rPr lang="ko-KR" altLang="en-US">
                <a:latin typeface="Arial"/>
                <a:ea typeface="굴림"/>
              </a:rPr>
            </a:br>
            <a:r>
              <a:rPr lang="ko-KR" altLang="en-US">
                <a:latin typeface="Arial"/>
                <a:ea typeface="굴림"/>
              </a:rPr>
              <a:t>   다큐먼트 헤더</a:t>
            </a:r>
            <a:r>
              <a:rPr lang="en-US" altLang="ko-KR">
                <a:latin typeface="Arial"/>
                <a:ea typeface="굴림"/>
              </a:rPr>
              <a:t>/</a:t>
            </a:r>
            <a:r>
              <a:rPr lang="ko-KR" altLang="en-US">
                <a:latin typeface="Arial"/>
                <a:ea typeface="굴림"/>
              </a:rPr>
              <a:t>바닥글</a:t>
            </a:r>
            <a:br>
              <a:rPr lang="ko-KR" altLang="en-US">
                <a:latin typeface="Arial"/>
                <a:ea typeface="굴림"/>
              </a:rPr>
            </a:br>
            <a:r>
              <a:rPr lang="ko-KR" altLang="en-US">
                <a:latin typeface="Arial"/>
                <a:ea typeface="굴림"/>
              </a:rPr>
              <a:t>   </a:t>
            </a:r>
            <a:r>
              <a:rPr lang="en-US" altLang="ko-KR">
                <a:latin typeface="Arial"/>
                <a:ea typeface="굴림"/>
              </a:rPr>
              <a:t>- </a:t>
            </a:r>
            <a:r>
              <a:rPr lang="ko-KR" altLang="en-US">
                <a:latin typeface="Arial"/>
                <a:ea typeface="굴림"/>
              </a:rPr>
              <a:t>그리드</a:t>
            </a:r>
            <a:r>
              <a:rPr lang="en-US" altLang="ko-KR">
                <a:latin typeface="Arial"/>
                <a:ea typeface="굴림"/>
              </a:rPr>
              <a:t>/</a:t>
            </a:r>
            <a:r>
              <a:rPr lang="ko-KR" altLang="en-US">
                <a:latin typeface="Arial"/>
                <a:ea typeface="굴림"/>
              </a:rPr>
              <a:t>그래프 레벨의 애트리뷰트</a:t>
            </a:r>
            <a:r>
              <a:rPr lang="en-US" altLang="ko-KR">
                <a:latin typeface="Arial"/>
                <a:ea typeface="굴림"/>
              </a:rPr>
              <a:t>,</a:t>
            </a:r>
            <a:r>
              <a:rPr lang="ko-KR" altLang="en-US">
                <a:latin typeface="Arial"/>
                <a:ea typeface="굴림"/>
              </a:rPr>
              <a:t>컨솔리데이션</a:t>
            </a:r>
            <a:r>
              <a:rPr lang="en-US" altLang="ko-KR">
                <a:latin typeface="Arial"/>
                <a:ea typeface="굴림"/>
              </a:rPr>
              <a:t>,</a:t>
            </a:r>
            <a:r>
              <a:rPr lang="ko-KR" altLang="en-US">
                <a:latin typeface="Arial"/>
                <a:ea typeface="굴림"/>
              </a:rPr>
              <a:t>사용자그룹 레벨</a:t>
            </a:r>
          </a:p>
          <a:p>
            <a:pPr eaLnBrk="1" hangingPunct="1">
              <a:defRPr/>
            </a:pPr>
            <a:r>
              <a:rPr lang="ko-KR" altLang="en-US">
                <a:latin typeface="Arial"/>
                <a:ea typeface="굴림"/>
              </a:rPr>
              <a:t>   페이지 헤더</a:t>
            </a:r>
            <a:r>
              <a:rPr lang="en-US" altLang="ko-KR">
                <a:latin typeface="Arial"/>
                <a:ea typeface="굴림"/>
              </a:rPr>
              <a:t>/</a:t>
            </a:r>
            <a:r>
              <a:rPr lang="ko-KR" altLang="en-US">
                <a:latin typeface="Arial"/>
                <a:ea typeface="굴림"/>
              </a:rPr>
              <a:t>바닥글</a:t>
            </a:r>
            <a:br>
              <a:rPr lang="ko-KR" altLang="en-US">
                <a:latin typeface="Arial"/>
                <a:ea typeface="굴림"/>
              </a:rPr>
            </a:br>
            <a:r>
              <a:rPr lang="ko-KR" altLang="en-US">
                <a:latin typeface="Arial"/>
                <a:ea typeface="굴림"/>
              </a:rPr>
              <a:t>   </a:t>
            </a:r>
            <a:r>
              <a:rPr lang="en-US" altLang="ko-KR">
                <a:latin typeface="Arial"/>
                <a:ea typeface="굴림"/>
              </a:rPr>
              <a:t>- </a:t>
            </a:r>
            <a:r>
              <a:rPr lang="ko-KR" altLang="en-US">
                <a:latin typeface="Arial"/>
                <a:ea typeface="굴림"/>
              </a:rPr>
              <a:t>그리드</a:t>
            </a:r>
            <a:r>
              <a:rPr lang="en-US" altLang="ko-KR">
                <a:latin typeface="Arial"/>
                <a:ea typeface="굴림"/>
              </a:rPr>
              <a:t>/</a:t>
            </a:r>
            <a:r>
              <a:rPr lang="ko-KR" altLang="en-US">
                <a:latin typeface="Arial"/>
                <a:ea typeface="굴림"/>
              </a:rPr>
              <a:t>그래프 레벨의 애트리뷰트</a:t>
            </a:r>
            <a:r>
              <a:rPr lang="en-US" altLang="ko-KR">
                <a:latin typeface="Arial"/>
                <a:ea typeface="굴림"/>
              </a:rPr>
              <a:t>,</a:t>
            </a:r>
            <a:r>
              <a:rPr lang="ko-KR" altLang="en-US">
                <a:latin typeface="Arial"/>
                <a:ea typeface="굴림"/>
              </a:rPr>
              <a:t>컨솔리데이션</a:t>
            </a:r>
            <a:r>
              <a:rPr lang="en-US" altLang="ko-KR">
                <a:latin typeface="Arial"/>
                <a:ea typeface="굴림"/>
              </a:rPr>
              <a:t>,</a:t>
            </a:r>
            <a:r>
              <a:rPr lang="ko-KR" altLang="en-US">
                <a:latin typeface="Arial"/>
                <a:ea typeface="굴림"/>
              </a:rPr>
              <a:t>사용자그룹 레벨</a:t>
            </a:r>
          </a:p>
        </p:txBody>
      </p:sp>
    </p:spTree>
    <p:extLst>
      <p:ext uri="{BB962C8B-B14F-4D97-AF65-F5344CB8AC3E}">
        <p14:creationId xmlns:p14="http://schemas.microsoft.com/office/powerpoint/2010/main" val="1902737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6467"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BB1DDD07-2BCC-42C8-9025-AA6EF9B5CB58}" type="slidenum">
              <a:rPr lang="en-US" altLang="en-US" b="0">
                <a:latin typeface="Times New Roman"/>
                <a:ea typeface="굴림"/>
              </a:rPr>
              <a:pPr lvl="0">
                <a:defRPr/>
              </a:pPr>
              <a:t>155</a:t>
            </a:fld>
            <a:endParaRPr lang="en-US" altLang="en-US" b="0">
              <a:latin typeface="Times New Roman"/>
              <a:ea typeface="굴림"/>
            </a:endParaRPr>
          </a:p>
        </p:txBody>
      </p:sp>
      <p:sp>
        <p:nvSpPr>
          <p:cNvPr id="446468"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6469"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그룹핑</a:t>
            </a:r>
          </a:p>
          <a:p>
            <a:pPr eaLnBrk="1" hangingPunct="1">
              <a:buFontTx/>
              <a:buChar char="-"/>
              <a:defRPr/>
            </a:pPr>
            <a:r>
              <a:rPr lang="ko-KR" altLang="en-US">
                <a:latin typeface="Arial"/>
                <a:ea typeface="굴림"/>
              </a:rPr>
              <a:t>그룹화 필드 이용 </a:t>
            </a:r>
            <a:r>
              <a:rPr lang="en-US" altLang="ko-KR">
                <a:latin typeface="Arial"/>
                <a:ea typeface="굴림"/>
              </a:rPr>
              <a:t>– </a:t>
            </a:r>
            <a:r>
              <a:rPr lang="ko-KR" altLang="en-US">
                <a:latin typeface="Arial"/>
                <a:ea typeface="굴림"/>
              </a:rPr>
              <a:t>그룹화하고자 하는 애트리뷰트 등을 그룹화 필드에 가져다 놓는다</a:t>
            </a:r>
            <a:r>
              <a:rPr lang="en-US" altLang="ko-KR">
                <a:latin typeface="Arial"/>
                <a:ea typeface="굴림"/>
              </a:rPr>
              <a:t>.</a:t>
            </a:r>
          </a:p>
          <a:p>
            <a:pPr eaLnBrk="1" hangingPunct="1">
              <a:buFontTx/>
              <a:buChar char="-"/>
              <a:defRPr/>
            </a:pPr>
            <a:r>
              <a:rPr lang="ko-KR" altLang="en-US">
                <a:latin typeface="Arial"/>
                <a:ea typeface="굴림"/>
              </a:rPr>
              <a:t>그룹핑 순서 </a:t>
            </a:r>
            <a:r>
              <a:rPr lang="en-US" altLang="ko-KR">
                <a:latin typeface="Arial"/>
                <a:ea typeface="굴림"/>
              </a:rPr>
              <a:t>– </a:t>
            </a:r>
            <a:r>
              <a:rPr lang="ko-KR" altLang="en-US">
                <a:latin typeface="Arial"/>
                <a:ea typeface="굴림"/>
              </a:rPr>
              <a:t>그룹화 필드에 놓인 순서 </a:t>
            </a:r>
            <a:r>
              <a:rPr lang="en-US" altLang="ko-KR">
                <a:latin typeface="Arial"/>
                <a:ea typeface="굴림"/>
              </a:rPr>
              <a:t>(</a:t>
            </a:r>
            <a:r>
              <a:rPr lang="ko-KR" altLang="en-US">
                <a:latin typeface="Arial"/>
                <a:ea typeface="굴림"/>
              </a:rPr>
              <a:t>왼쪽부터</a:t>
            </a:r>
            <a:r>
              <a:rPr lang="en-US" altLang="ko-KR">
                <a:latin typeface="Arial"/>
                <a:ea typeface="굴림"/>
              </a:rPr>
              <a:t>)</a:t>
            </a:r>
          </a:p>
          <a:p>
            <a:pPr eaLnBrk="1" hangingPunct="1">
              <a:buFontTx/>
              <a:buChar char="-"/>
              <a:defRPr/>
            </a:pPr>
            <a:r>
              <a:rPr lang="ko-KR" altLang="en-US">
                <a:latin typeface="Arial"/>
                <a:ea typeface="굴림"/>
              </a:rPr>
              <a:t>그룹간 페이지 나누기 </a:t>
            </a:r>
            <a:r>
              <a:rPr lang="en-US" altLang="ko-KR">
                <a:latin typeface="Arial"/>
                <a:ea typeface="굴림"/>
              </a:rPr>
              <a:t>– </a:t>
            </a:r>
            <a:r>
              <a:rPr lang="ko-KR" altLang="en-US">
                <a:latin typeface="Arial"/>
                <a:ea typeface="굴림"/>
              </a:rPr>
              <a:t>각 그룹별로 다른 페이지로 나뉜다</a:t>
            </a:r>
            <a:r>
              <a:rPr lang="en-US" altLang="ko-KR">
                <a:latin typeface="Arial"/>
                <a:ea typeface="굴림"/>
              </a:rPr>
              <a:t>.</a:t>
            </a:r>
            <a:br>
              <a:rPr lang="en-US" altLang="ko-KR">
                <a:latin typeface="Arial"/>
                <a:ea typeface="굴림"/>
              </a:rPr>
            </a:br>
            <a:r>
              <a:rPr lang="en-US" altLang="ko-KR">
                <a:latin typeface="Arial"/>
                <a:ea typeface="굴림"/>
              </a:rPr>
              <a:t>                               </a:t>
            </a:r>
            <a:r>
              <a:rPr lang="ko-KR" altLang="en-US">
                <a:latin typeface="Arial"/>
                <a:ea typeface="굴림"/>
              </a:rPr>
              <a:t>그룹화 필드내 데이터 선택 </a:t>
            </a:r>
            <a:r>
              <a:rPr lang="en-US" altLang="ko-KR">
                <a:latin typeface="Arial"/>
                <a:ea typeface="굴림"/>
              </a:rPr>
              <a:t>– </a:t>
            </a:r>
            <a:r>
              <a:rPr lang="ko-KR" altLang="en-US" smtClean="0">
                <a:latin typeface="Arial"/>
                <a:ea typeface="굴림"/>
              </a:rPr>
              <a:t>속성 </a:t>
            </a:r>
            <a:r>
              <a:rPr lang="en-US" altLang="ko-KR">
                <a:latin typeface="Arial"/>
                <a:ea typeface="굴림"/>
              </a:rPr>
              <a:t>– </a:t>
            </a:r>
            <a:r>
              <a:rPr lang="ko-KR" altLang="en-US">
                <a:latin typeface="Arial"/>
                <a:ea typeface="굴림"/>
              </a:rPr>
              <a:t>그룹간 페이지 나누기 체크  </a:t>
            </a:r>
          </a:p>
          <a:p>
            <a:pPr eaLnBrk="1" hangingPunct="1">
              <a:buFontTx/>
              <a:buChar char="-"/>
              <a:defRPr/>
            </a:pPr>
            <a:r>
              <a:rPr lang="ko-KR" altLang="en-US">
                <a:latin typeface="Arial"/>
                <a:ea typeface="굴림"/>
              </a:rPr>
              <a:t>그룹간 새페이지 번호 매기기 </a:t>
            </a:r>
            <a:r>
              <a:rPr lang="en-US" altLang="ko-KR">
                <a:latin typeface="Arial"/>
                <a:ea typeface="굴림"/>
              </a:rPr>
              <a:t>– </a:t>
            </a:r>
            <a:r>
              <a:rPr lang="ko-KR" altLang="en-US">
                <a:latin typeface="Arial"/>
                <a:ea typeface="굴림"/>
              </a:rPr>
              <a:t>각 그룹별로 페이지를 나누며</a:t>
            </a:r>
            <a:r>
              <a:rPr lang="en-US" altLang="ko-KR">
                <a:latin typeface="Arial"/>
                <a:ea typeface="굴림"/>
              </a:rPr>
              <a:t>, </a:t>
            </a:r>
            <a:br>
              <a:rPr lang="en-US" altLang="ko-KR">
                <a:latin typeface="Arial"/>
                <a:ea typeface="굴림"/>
              </a:rPr>
            </a:br>
            <a:r>
              <a:rPr lang="en-US" altLang="ko-KR">
                <a:latin typeface="Arial"/>
                <a:ea typeface="굴림"/>
              </a:rPr>
              <a:t>                                              </a:t>
            </a:r>
            <a:r>
              <a:rPr lang="ko-KR" altLang="en-US">
                <a:latin typeface="Arial"/>
                <a:ea typeface="굴림"/>
              </a:rPr>
              <a:t>각 그룹별 페이지번호를 매긴다</a:t>
            </a:r>
            <a:r>
              <a:rPr lang="en-US" altLang="ko-KR">
                <a:latin typeface="Arial"/>
                <a:ea typeface="굴림"/>
              </a:rPr>
              <a:t>.                  </a:t>
            </a:r>
            <a:br>
              <a:rPr lang="en-US" altLang="ko-KR">
                <a:latin typeface="Arial"/>
                <a:ea typeface="굴림"/>
              </a:rPr>
            </a:br>
            <a:r>
              <a:rPr lang="en-US" altLang="ko-KR">
                <a:latin typeface="Arial"/>
                <a:ea typeface="굴림"/>
              </a:rPr>
              <a:t>                                              </a:t>
            </a:r>
            <a:r>
              <a:rPr lang="ko-KR" altLang="en-US">
                <a:latin typeface="Arial"/>
                <a:ea typeface="굴림"/>
              </a:rPr>
              <a:t>그룹간 페이지 나누기 및 페이지 번호 재 시작 체크</a:t>
            </a:r>
          </a:p>
          <a:p>
            <a:pPr eaLnBrk="1" hangingPunct="1">
              <a:buFontTx/>
              <a:buChar char="-"/>
              <a:defRPr/>
            </a:pPr>
            <a:r>
              <a:rPr lang="ko-KR" altLang="en-US">
                <a:latin typeface="Arial"/>
                <a:ea typeface="굴림"/>
              </a:rPr>
              <a:t>그룹 헤더의 반복 </a:t>
            </a:r>
            <a:r>
              <a:rPr lang="en-US" altLang="ko-KR">
                <a:latin typeface="Arial"/>
                <a:ea typeface="굴림"/>
              </a:rPr>
              <a:t>– </a:t>
            </a:r>
            <a:r>
              <a:rPr lang="ko-KR" altLang="en-US">
                <a:latin typeface="Arial"/>
                <a:ea typeface="굴림"/>
              </a:rPr>
              <a:t>그룹별 페이지가 한 페이지를 넘어가는 경우 그룹헤더를 반복</a:t>
            </a:r>
            <a:br>
              <a:rPr lang="ko-KR" altLang="en-US">
                <a:latin typeface="Arial"/>
                <a:ea typeface="굴림"/>
              </a:rPr>
            </a:br>
            <a:r>
              <a:rPr lang="ko-KR" altLang="en-US">
                <a:latin typeface="Arial"/>
                <a:ea typeface="굴림"/>
              </a:rPr>
              <a:t>                             그룹핑 섹션의 </a:t>
            </a:r>
            <a:r>
              <a:rPr lang="ko-KR" altLang="en-US" smtClean="0">
                <a:latin typeface="Arial"/>
                <a:ea typeface="굴림"/>
              </a:rPr>
              <a:t>속성리스트 </a:t>
            </a:r>
            <a:r>
              <a:rPr lang="en-US" altLang="ko-KR">
                <a:latin typeface="Arial"/>
                <a:ea typeface="굴림"/>
              </a:rPr>
              <a:t>– </a:t>
            </a:r>
            <a:r>
              <a:rPr lang="ko-KR" altLang="en-US">
                <a:latin typeface="Arial"/>
                <a:ea typeface="굴림"/>
              </a:rPr>
              <a:t>페이지 나누기</a:t>
            </a:r>
            <a:r>
              <a:rPr lang="en-US" altLang="ko-KR">
                <a:latin typeface="Arial"/>
                <a:ea typeface="굴림"/>
              </a:rPr>
              <a:t>-</a:t>
            </a:r>
            <a:r>
              <a:rPr lang="ko-KR" altLang="en-US">
                <a:latin typeface="Arial"/>
                <a:ea typeface="굴림"/>
              </a:rPr>
              <a:t>구역 반복 체크</a:t>
            </a:r>
          </a:p>
          <a:p>
            <a:pPr eaLnBrk="1" hangingPunct="1">
              <a:buFontTx/>
              <a:buChar char="-"/>
              <a:defRPr/>
            </a:pPr>
            <a:r>
              <a:rPr lang="ko-KR" altLang="en-US">
                <a:latin typeface="Arial"/>
                <a:ea typeface="굴림"/>
              </a:rPr>
              <a:t>동일하게 유지 </a:t>
            </a:r>
            <a:r>
              <a:rPr lang="en-US" altLang="ko-KR">
                <a:latin typeface="Arial"/>
                <a:ea typeface="굴림"/>
              </a:rPr>
              <a:t>– </a:t>
            </a:r>
            <a:r>
              <a:rPr lang="ko-KR" altLang="en-US">
                <a:latin typeface="Arial"/>
                <a:ea typeface="굴림"/>
              </a:rPr>
              <a:t>그룹별 페이지를 한 페이지에 맞추기 위한 경우</a:t>
            </a:r>
            <a:br>
              <a:rPr lang="ko-KR" altLang="en-US">
                <a:latin typeface="Arial"/>
                <a:ea typeface="굴림"/>
              </a:rPr>
            </a:br>
            <a:r>
              <a:rPr lang="ko-KR" altLang="en-US">
                <a:latin typeface="Arial"/>
                <a:ea typeface="굴림"/>
              </a:rPr>
              <a:t>                        그룹핑 섹션의 </a:t>
            </a:r>
            <a:r>
              <a:rPr lang="ko-KR" altLang="en-US" smtClean="0">
                <a:latin typeface="Arial"/>
                <a:ea typeface="굴림"/>
              </a:rPr>
              <a:t>속성리스트 </a:t>
            </a:r>
            <a:r>
              <a:rPr lang="en-US" altLang="ko-KR">
                <a:latin typeface="Arial"/>
                <a:ea typeface="굴림"/>
              </a:rPr>
              <a:t>– </a:t>
            </a:r>
            <a:r>
              <a:rPr lang="ko-KR" altLang="en-US">
                <a:latin typeface="Arial"/>
                <a:ea typeface="굴림"/>
              </a:rPr>
              <a:t>페이지 나누기 </a:t>
            </a:r>
            <a:r>
              <a:rPr lang="en-US" altLang="ko-KR">
                <a:latin typeface="Arial"/>
                <a:ea typeface="굴림"/>
              </a:rPr>
              <a:t>– </a:t>
            </a:r>
            <a:r>
              <a:rPr lang="ko-KR" altLang="en-US">
                <a:latin typeface="Arial"/>
                <a:ea typeface="굴림"/>
              </a:rPr>
              <a:t>동일하게 유지 체크</a:t>
            </a:r>
          </a:p>
          <a:p>
            <a:pPr eaLnBrk="1" hangingPunct="1">
              <a:buFontTx/>
              <a:buChar char="-"/>
              <a:defRPr/>
            </a:pPr>
            <a:endParaRPr lang="ko-KR" altLang="en-US">
              <a:latin typeface="Arial"/>
              <a:ea typeface="굴림"/>
            </a:endParaRPr>
          </a:p>
        </p:txBody>
      </p:sp>
    </p:spTree>
    <p:extLst>
      <p:ext uri="{BB962C8B-B14F-4D97-AF65-F5344CB8AC3E}">
        <p14:creationId xmlns:p14="http://schemas.microsoft.com/office/powerpoint/2010/main" val="27314941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7491"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3DDADEBE-F92A-44E4-8FED-08955BAC2E75}" type="slidenum">
              <a:rPr lang="en-US" altLang="en-US" b="0">
                <a:latin typeface="Times New Roman"/>
                <a:ea typeface="굴림"/>
              </a:rPr>
              <a:pPr lvl="0">
                <a:defRPr/>
              </a:pPr>
              <a:t>156</a:t>
            </a:fld>
            <a:endParaRPr lang="en-US" altLang="en-US" b="0">
              <a:latin typeface="Times New Roman"/>
              <a:ea typeface="굴림"/>
            </a:endParaRPr>
          </a:p>
        </p:txBody>
      </p:sp>
      <p:sp>
        <p:nvSpPr>
          <p:cNvPr id="447492"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7493"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그리드</a:t>
            </a:r>
            <a:r>
              <a:rPr lang="en-US" altLang="ko-KR">
                <a:latin typeface="Arial"/>
                <a:ea typeface="굴림"/>
              </a:rPr>
              <a:t>/</a:t>
            </a:r>
            <a:r>
              <a:rPr lang="ko-KR" altLang="en-US">
                <a:latin typeface="Arial"/>
                <a:ea typeface="굴림"/>
              </a:rPr>
              <a:t>그래프</a:t>
            </a:r>
          </a:p>
          <a:p>
            <a:pPr eaLnBrk="1" hangingPunct="1">
              <a:buFontTx/>
              <a:buChar char="-"/>
              <a:defRPr/>
            </a:pPr>
            <a:r>
              <a:rPr lang="ko-KR" altLang="en-US">
                <a:latin typeface="Arial"/>
                <a:ea typeface="굴림"/>
              </a:rPr>
              <a:t>그리드</a:t>
            </a:r>
            <a:r>
              <a:rPr lang="en-US" altLang="ko-KR">
                <a:latin typeface="Arial"/>
                <a:ea typeface="굴림"/>
              </a:rPr>
              <a:t>/</a:t>
            </a:r>
            <a:r>
              <a:rPr lang="ko-KR" altLang="en-US">
                <a:latin typeface="Arial"/>
                <a:ea typeface="굴림"/>
              </a:rPr>
              <a:t>그래프란</a:t>
            </a:r>
            <a:r>
              <a:rPr lang="en-US" altLang="ko-KR">
                <a:latin typeface="Arial"/>
                <a:ea typeface="굴림"/>
              </a:rPr>
              <a:t>? </a:t>
            </a:r>
            <a:r>
              <a:rPr lang="ko-KR" altLang="en-US">
                <a:latin typeface="Arial"/>
                <a:ea typeface="굴림"/>
              </a:rPr>
              <a:t>마치 리포트처럼 사용되는 컨트롤 개체로 하나의 데이타셋 사용가능</a:t>
            </a:r>
          </a:p>
          <a:p>
            <a:pPr eaLnBrk="1" hangingPunct="1">
              <a:buFontTx/>
              <a:buChar char="-"/>
              <a:defRPr/>
            </a:pPr>
            <a:r>
              <a:rPr lang="ko-KR" altLang="en-US">
                <a:latin typeface="Arial"/>
                <a:ea typeface="굴림"/>
              </a:rPr>
              <a:t>생성 </a:t>
            </a:r>
            <a:r>
              <a:rPr lang="en-US" altLang="ko-KR">
                <a:latin typeface="Arial"/>
                <a:ea typeface="굴림"/>
              </a:rPr>
              <a:t>– </a:t>
            </a:r>
            <a:r>
              <a:rPr lang="ko-KR" altLang="en-US">
                <a:latin typeface="Arial"/>
                <a:ea typeface="굴림"/>
              </a:rPr>
              <a:t>그리드를 클릭하여 원하는 위치에 가져다 놓거나</a:t>
            </a:r>
            <a:r>
              <a:rPr lang="en-US" altLang="ko-KR">
                <a:latin typeface="Arial"/>
                <a:ea typeface="굴림"/>
              </a:rPr>
              <a:t>, </a:t>
            </a:r>
            <a:r>
              <a:rPr lang="ko-KR" altLang="en-US">
                <a:latin typeface="Arial"/>
                <a:ea typeface="굴림"/>
              </a:rPr>
              <a:t>삽입메뉴</a:t>
            </a:r>
            <a:r>
              <a:rPr lang="en-US" altLang="ko-KR">
                <a:latin typeface="Arial"/>
                <a:ea typeface="굴림"/>
              </a:rPr>
              <a:t>-</a:t>
            </a:r>
            <a:r>
              <a:rPr lang="ko-KR" altLang="en-US">
                <a:latin typeface="Arial"/>
                <a:ea typeface="굴림"/>
              </a:rPr>
              <a:t>그리드 이용</a:t>
            </a:r>
            <a:br>
              <a:rPr lang="ko-KR" altLang="en-US">
                <a:latin typeface="Arial"/>
                <a:ea typeface="굴림"/>
              </a:rPr>
            </a:br>
            <a:r>
              <a:rPr lang="ko-KR" altLang="en-US">
                <a:latin typeface="Arial"/>
                <a:ea typeface="굴림"/>
              </a:rPr>
              <a:t>          원하는 개체를 그리드</a:t>
            </a:r>
            <a:r>
              <a:rPr lang="en-US" altLang="ko-KR">
                <a:latin typeface="Arial"/>
                <a:ea typeface="굴림"/>
              </a:rPr>
              <a:t>/</a:t>
            </a:r>
            <a:r>
              <a:rPr lang="ko-KR" altLang="en-US">
                <a:latin typeface="Arial"/>
                <a:ea typeface="굴림"/>
              </a:rPr>
              <a:t>그래프에 가져다 놓는다</a:t>
            </a:r>
            <a:r>
              <a:rPr lang="en-US" altLang="ko-KR">
                <a:latin typeface="Arial"/>
                <a:ea typeface="굴림"/>
              </a:rPr>
              <a:t>.</a:t>
            </a:r>
          </a:p>
          <a:p>
            <a:pPr eaLnBrk="1" hangingPunct="1">
              <a:buFontTx/>
              <a:buChar char="-"/>
              <a:defRPr/>
            </a:pPr>
            <a:r>
              <a:rPr lang="ko-KR" altLang="en-US">
                <a:latin typeface="Arial"/>
                <a:ea typeface="굴림"/>
              </a:rPr>
              <a:t>보기 모드 </a:t>
            </a:r>
            <a:r>
              <a:rPr lang="en-US" altLang="ko-KR">
                <a:latin typeface="Arial"/>
                <a:ea typeface="굴림"/>
              </a:rPr>
              <a:t>– </a:t>
            </a:r>
            <a:r>
              <a:rPr lang="ko-KR" altLang="en-US">
                <a:latin typeface="Arial"/>
                <a:ea typeface="굴림"/>
              </a:rPr>
              <a:t>그리드</a:t>
            </a:r>
            <a:r>
              <a:rPr lang="en-US" altLang="ko-KR">
                <a:latin typeface="Arial"/>
                <a:ea typeface="굴림"/>
              </a:rPr>
              <a:t>, </a:t>
            </a:r>
            <a:r>
              <a:rPr lang="ko-KR" altLang="en-US">
                <a:latin typeface="Arial"/>
                <a:ea typeface="굴림"/>
              </a:rPr>
              <a:t>그래프</a:t>
            </a:r>
            <a:r>
              <a:rPr lang="en-US" altLang="ko-KR">
                <a:latin typeface="Arial"/>
                <a:ea typeface="굴림"/>
              </a:rPr>
              <a:t>, </a:t>
            </a:r>
            <a:r>
              <a:rPr lang="ko-KR" altLang="en-US">
                <a:latin typeface="Arial"/>
                <a:ea typeface="굴림"/>
              </a:rPr>
              <a:t>그리드</a:t>
            </a:r>
            <a:r>
              <a:rPr lang="en-US" altLang="ko-KR">
                <a:latin typeface="Arial"/>
                <a:ea typeface="굴림"/>
              </a:rPr>
              <a:t>/</a:t>
            </a:r>
            <a:r>
              <a:rPr lang="ko-KR" altLang="en-US">
                <a:latin typeface="Arial"/>
                <a:ea typeface="굴림"/>
              </a:rPr>
              <a:t>그래프 </a:t>
            </a:r>
            <a:br>
              <a:rPr lang="ko-KR" altLang="en-US">
                <a:latin typeface="Arial"/>
                <a:ea typeface="굴림"/>
              </a:rPr>
            </a:br>
            <a:r>
              <a:rPr lang="ko-KR" altLang="en-US">
                <a:latin typeface="Arial"/>
                <a:ea typeface="굴림"/>
              </a:rPr>
              <a:t>                  </a:t>
            </a:r>
            <a:r>
              <a:rPr lang="ko-KR" altLang="en-US" smtClean="0">
                <a:latin typeface="Arial"/>
                <a:ea typeface="굴림"/>
              </a:rPr>
              <a:t>속성리스트내 </a:t>
            </a:r>
            <a:r>
              <a:rPr lang="ko-KR" altLang="en-US">
                <a:latin typeface="Arial"/>
                <a:ea typeface="굴림"/>
              </a:rPr>
              <a:t>보기 모드에서 선택</a:t>
            </a:r>
          </a:p>
          <a:p>
            <a:pPr eaLnBrk="1" hangingPunct="1">
              <a:defRPr/>
            </a:pPr>
            <a:endParaRPr lang="ko-KR" altLang="en-US">
              <a:latin typeface="Arial"/>
              <a:ea typeface="굴림"/>
            </a:endParaRPr>
          </a:p>
        </p:txBody>
      </p:sp>
    </p:spTree>
    <p:extLst>
      <p:ext uri="{BB962C8B-B14F-4D97-AF65-F5344CB8AC3E}">
        <p14:creationId xmlns:p14="http://schemas.microsoft.com/office/powerpoint/2010/main" val="773533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8515"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4155EB04-71E2-44CA-ADD9-0834B4A8A1C1}" type="slidenum">
              <a:rPr lang="en-US" altLang="en-US" b="0">
                <a:latin typeface="Times New Roman"/>
                <a:ea typeface="굴림"/>
              </a:rPr>
              <a:pPr lvl="0">
                <a:defRPr/>
              </a:pPr>
              <a:t>157</a:t>
            </a:fld>
            <a:endParaRPr lang="en-US" altLang="en-US" b="0">
              <a:latin typeface="Times New Roman"/>
              <a:ea typeface="굴림"/>
            </a:endParaRPr>
          </a:p>
        </p:txBody>
      </p:sp>
      <p:sp>
        <p:nvSpPr>
          <p:cNvPr id="448516"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8517"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하이퍼링크</a:t>
            </a:r>
          </a:p>
          <a:p>
            <a:pPr eaLnBrk="1" hangingPunct="1">
              <a:buFontTx/>
              <a:buChar char="-"/>
              <a:defRPr/>
            </a:pPr>
            <a:r>
              <a:rPr lang="ko-KR" altLang="en-US">
                <a:latin typeface="Arial"/>
                <a:ea typeface="굴림"/>
              </a:rPr>
              <a:t>생성 </a:t>
            </a:r>
            <a:r>
              <a:rPr lang="en-US" altLang="ko-KR">
                <a:latin typeface="Arial"/>
                <a:ea typeface="굴림"/>
              </a:rPr>
              <a:t>– </a:t>
            </a:r>
            <a:r>
              <a:rPr lang="ko-KR" altLang="en-US">
                <a:latin typeface="Arial"/>
                <a:ea typeface="굴림"/>
              </a:rPr>
              <a:t>하이퍼링크를 원하는 개체의 </a:t>
            </a:r>
            <a:r>
              <a:rPr lang="ko-KR" altLang="en-US" smtClean="0">
                <a:latin typeface="Arial"/>
                <a:ea typeface="굴림"/>
              </a:rPr>
              <a:t>속성에서 </a:t>
            </a:r>
            <a:r>
              <a:rPr lang="ko-KR" altLang="en-US">
                <a:latin typeface="Arial"/>
                <a:ea typeface="굴림"/>
              </a:rPr>
              <a:t>하이퍼링크 연결을 체크한다</a:t>
            </a:r>
            <a:r>
              <a:rPr lang="en-US" altLang="ko-KR">
                <a:latin typeface="Arial"/>
                <a:ea typeface="굴림"/>
              </a:rPr>
              <a:t>.</a:t>
            </a:r>
          </a:p>
          <a:p>
            <a:pPr eaLnBrk="1" hangingPunct="1">
              <a:buFontTx/>
              <a:buChar char="-"/>
              <a:defRPr/>
            </a:pPr>
            <a:r>
              <a:rPr lang="ko-KR" altLang="en-US">
                <a:latin typeface="Arial"/>
                <a:ea typeface="굴림"/>
              </a:rPr>
              <a:t>데이터 셋 포함 </a:t>
            </a:r>
            <a:r>
              <a:rPr lang="en-US" altLang="ko-KR">
                <a:latin typeface="Arial"/>
                <a:ea typeface="굴림"/>
              </a:rPr>
              <a:t>– </a:t>
            </a:r>
            <a:r>
              <a:rPr lang="ko-KR" altLang="en-US">
                <a:latin typeface="Arial"/>
                <a:ea typeface="굴림"/>
              </a:rPr>
              <a:t>데이타셋을 포함한 하이퍼링크로 연결 가능하다</a:t>
            </a:r>
            <a:r>
              <a:rPr lang="en-US" altLang="ko-KR">
                <a:latin typeface="Arial"/>
                <a:ea typeface="굴림"/>
              </a:rPr>
              <a:t>.</a:t>
            </a:r>
            <a:br>
              <a:rPr lang="en-US" altLang="ko-KR">
                <a:latin typeface="Arial"/>
                <a:ea typeface="굴림"/>
              </a:rPr>
            </a:br>
            <a:r>
              <a:rPr lang="en-US" altLang="ko-KR">
                <a:latin typeface="Arial"/>
                <a:ea typeface="굴림"/>
              </a:rPr>
              <a:t>                         </a:t>
            </a:r>
            <a:r>
              <a:rPr lang="ko-KR" altLang="en-US">
                <a:latin typeface="Arial"/>
                <a:ea typeface="굴림"/>
              </a:rPr>
              <a:t>하이퍼링크임은 참으로 하고</a:t>
            </a:r>
            <a:r>
              <a:rPr lang="en-US" altLang="ko-KR">
                <a:latin typeface="Arial"/>
                <a:ea typeface="굴림"/>
              </a:rPr>
              <a:t>, </a:t>
            </a:r>
            <a:r>
              <a:rPr lang="ko-KR" altLang="en-US">
                <a:latin typeface="Arial"/>
                <a:ea typeface="굴림"/>
              </a:rPr>
              <a:t>하이퍼링크는 비어두어야 한다</a:t>
            </a:r>
            <a:r>
              <a:rPr lang="en-US" altLang="ko-KR">
                <a:latin typeface="Arial"/>
                <a:ea typeface="굴림"/>
              </a:rPr>
              <a:t>.</a:t>
            </a:r>
          </a:p>
        </p:txBody>
      </p:sp>
    </p:spTree>
    <p:extLst>
      <p:ext uri="{BB962C8B-B14F-4D97-AF65-F5344CB8AC3E}">
        <p14:creationId xmlns:p14="http://schemas.microsoft.com/office/powerpoint/2010/main" val="195753060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0"/>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Essential</a:t>
            </a:r>
            <a:endParaRPr lang="ko-KR" altLang="en-US" b="0">
              <a:latin typeface="Times New Roman"/>
              <a:ea typeface="굴림"/>
            </a:endParaRPr>
          </a:p>
        </p:txBody>
      </p:sp>
      <p:sp>
        <p:nvSpPr>
          <p:cNvPr id="449539" name="Rectangle 21"/>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20.</a:t>
            </a:r>
            <a:r>
              <a:rPr lang="ko-KR" altLang="en-US" b="0">
                <a:latin typeface="Times New Roman"/>
                <a:ea typeface="굴림"/>
              </a:rPr>
              <a:t>리포트 서비스 - </a:t>
            </a:r>
            <a:fld id="{D869FEEE-B28D-40AD-978D-5E0C07518430}" type="slidenum">
              <a:rPr lang="en-US" altLang="en-US" b="0">
                <a:latin typeface="Times New Roman"/>
                <a:ea typeface="굴림"/>
              </a:rPr>
              <a:pPr lvl="0">
                <a:defRPr/>
              </a:pPr>
              <a:t>158</a:t>
            </a:fld>
            <a:endParaRPr lang="en-US" altLang="en-US" b="0">
              <a:latin typeface="Times New Roman"/>
              <a:ea typeface="굴림"/>
            </a:endParaRPr>
          </a:p>
        </p:txBody>
      </p:sp>
      <p:sp>
        <p:nvSpPr>
          <p:cNvPr id="449540" name="Rectangle 2"/>
          <p:cNvSpPr>
            <a:spLocks noGrp="1" noRot="1" noChangeAspect="1" noChangeArrowheads="1" noTextEdit="1"/>
          </p:cNvSpPr>
          <p:nvPr>
            <p:ph type="sldImg"/>
          </p:nvPr>
        </p:nvSpPr>
        <p:spPr>
          <a:xfrm>
            <a:off x="1909763" y="463550"/>
            <a:ext cx="4632325" cy="3473450"/>
          </a:xfrm>
          <a:solidFill>
            <a:srgbClr val="FFFFFF"/>
          </a:solidFill>
          <a:ln/>
        </p:spPr>
      </p:sp>
      <p:sp>
        <p:nvSpPr>
          <p:cNvPr id="449541" name="Rectangle 3"/>
          <p:cNvSpPr>
            <a:spLocks noGrp="1" noChangeArrowheads="1"/>
          </p:cNvSpPr>
          <p:nvPr>
            <p:ph type="body" idx="1"/>
          </p:nvPr>
        </p:nvSpPr>
        <p:spPr>
          <a:solidFill>
            <a:srgbClr val="FFFFFF"/>
          </a:solidFill>
          <a:ln>
            <a:solidFill>
              <a:srgbClr val="000000"/>
            </a:solidFill>
          </a:ln>
        </p:spPr>
        <p:txBody>
          <a:bodyPr/>
          <a:lstStyle/>
          <a:p>
            <a:pPr eaLnBrk="1" hangingPunct="1">
              <a:defRPr/>
            </a:pPr>
            <a:r>
              <a:rPr lang="ko-KR" altLang="en-US">
                <a:latin typeface="Arial"/>
                <a:ea typeface="굴림"/>
              </a:rPr>
              <a:t>복수 데이타셋</a:t>
            </a:r>
          </a:p>
          <a:p>
            <a:pPr eaLnBrk="1" hangingPunct="1">
              <a:buFontTx/>
              <a:buChar char="-"/>
              <a:defRPr/>
            </a:pPr>
            <a:r>
              <a:rPr lang="ko-KR" altLang="en-US">
                <a:latin typeface="Arial"/>
                <a:ea typeface="굴림"/>
              </a:rPr>
              <a:t>하나 이상의 데이타셋을 다큐먼트에서 사용가능하고</a:t>
            </a:r>
            <a:r>
              <a:rPr lang="en-US" altLang="ko-KR">
                <a:latin typeface="Arial"/>
                <a:ea typeface="굴림"/>
              </a:rPr>
              <a:t>, </a:t>
            </a:r>
            <a:r>
              <a:rPr lang="ko-KR" altLang="en-US">
                <a:latin typeface="Arial"/>
                <a:ea typeface="굴림"/>
              </a:rPr>
              <a:t>다음의 </a:t>
            </a:r>
            <a:r>
              <a:rPr lang="en-US" altLang="ko-KR">
                <a:latin typeface="Arial"/>
                <a:ea typeface="굴림"/>
              </a:rPr>
              <a:t>4</a:t>
            </a:r>
            <a:r>
              <a:rPr lang="ko-KR" altLang="en-US">
                <a:latin typeface="Arial"/>
                <a:ea typeface="굴림"/>
              </a:rPr>
              <a:t>가지 경우로 나뉜다</a:t>
            </a:r>
            <a:r>
              <a:rPr lang="en-US" altLang="ko-KR">
                <a:latin typeface="Arial"/>
                <a:ea typeface="굴림"/>
              </a:rPr>
              <a:t>.</a:t>
            </a:r>
          </a:p>
          <a:p>
            <a:pPr eaLnBrk="1" hangingPunct="1">
              <a:buFontTx/>
              <a:buChar char="-"/>
              <a:defRPr/>
            </a:pPr>
            <a:r>
              <a:rPr lang="ko-KR" altLang="en-US">
                <a:latin typeface="Arial"/>
                <a:ea typeface="굴림"/>
              </a:rPr>
              <a:t>각 데이타셋의 애트리뷰트</a:t>
            </a:r>
            <a:r>
              <a:rPr lang="en-US" altLang="ko-KR">
                <a:latin typeface="Arial"/>
                <a:ea typeface="굴림"/>
              </a:rPr>
              <a:t>,</a:t>
            </a:r>
            <a:r>
              <a:rPr lang="ko-KR" altLang="en-US">
                <a:latin typeface="Arial"/>
                <a:ea typeface="굴림"/>
              </a:rPr>
              <a:t>필터가 일치하고 메트릭만 다른 경우</a:t>
            </a:r>
            <a:br>
              <a:rPr lang="ko-KR" altLang="en-US">
                <a:latin typeface="Arial"/>
                <a:ea typeface="굴림"/>
              </a:rPr>
            </a:br>
            <a:r>
              <a:rPr lang="en-US" altLang="ko-KR">
                <a:latin typeface="Arial"/>
                <a:ea typeface="굴림"/>
              </a:rPr>
              <a:t>- </a:t>
            </a:r>
            <a:r>
              <a:rPr lang="ko-KR" altLang="en-US">
                <a:latin typeface="Arial"/>
                <a:ea typeface="굴림"/>
              </a:rPr>
              <a:t>마치 하나의 데이타셋처럼 처리된다</a:t>
            </a:r>
            <a:r>
              <a:rPr lang="en-US" altLang="ko-KR">
                <a:latin typeface="Arial"/>
                <a:ea typeface="굴림"/>
              </a:rPr>
              <a:t>.</a:t>
            </a:r>
          </a:p>
          <a:p>
            <a:pPr eaLnBrk="1" hangingPunct="1">
              <a:buFontTx/>
              <a:buChar char="-"/>
              <a:defRPr/>
            </a:pPr>
            <a:r>
              <a:rPr lang="ko-KR" altLang="en-US">
                <a:latin typeface="Arial"/>
                <a:ea typeface="굴림"/>
              </a:rPr>
              <a:t>각 데이타셋의 애트리뷰트는 일치하나 하위요소가 다른 경우 </a:t>
            </a:r>
            <a:br>
              <a:rPr lang="ko-KR" altLang="en-US">
                <a:latin typeface="Arial"/>
                <a:ea typeface="굴림"/>
              </a:rPr>
            </a:br>
            <a:r>
              <a:rPr lang="en-US" altLang="ko-KR">
                <a:latin typeface="Arial"/>
                <a:ea typeface="굴림"/>
              </a:rPr>
              <a:t>- </a:t>
            </a:r>
            <a:r>
              <a:rPr lang="ko-KR" altLang="en-US">
                <a:latin typeface="Arial"/>
                <a:ea typeface="굴림"/>
              </a:rPr>
              <a:t>하나의 데이타셋처럼 처리되지만 없는 값들이 누락되어 빈칸으로 나온다</a:t>
            </a:r>
            <a:r>
              <a:rPr lang="en-US" altLang="ko-KR">
                <a:latin typeface="Arial"/>
                <a:ea typeface="굴림"/>
              </a:rPr>
              <a:t>.</a:t>
            </a:r>
          </a:p>
          <a:p>
            <a:pPr eaLnBrk="1" hangingPunct="1">
              <a:buFontTx/>
              <a:buChar char="-"/>
              <a:defRPr/>
            </a:pPr>
            <a:r>
              <a:rPr lang="ko-KR" altLang="en-US">
                <a:latin typeface="Arial"/>
                <a:ea typeface="굴림"/>
              </a:rPr>
              <a:t>하나의 데이타셋이 다른 데이타셋에 포함되는 경우</a:t>
            </a:r>
            <a:br>
              <a:rPr lang="ko-KR" altLang="en-US">
                <a:latin typeface="Arial"/>
                <a:ea typeface="굴림"/>
              </a:rPr>
            </a:br>
            <a:r>
              <a:rPr lang="en-US" altLang="ko-KR">
                <a:latin typeface="Arial"/>
                <a:ea typeface="굴림"/>
              </a:rPr>
              <a:t>- </a:t>
            </a:r>
            <a:r>
              <a:rPr lang="ko-KR" altLang="en-US">
                <a:latin typeface="Arial"/>
                <a:ea typeface="굴림"/>
              </a:rPr>
              <a:t>모든 애트리뷰트가 각 레벨로 나타난다</a:t>
            </a:r>
            <a:r>
              <a:rPr lang="en-US" altLang="ko-KR">
                <a:latin typeface="Arial"/>
                <a:ea typeface="굴림"/>
              </a:rPr>
              <a:t>.</a:t>
            </a:r>
            <a:br>
              <a:rPr lang="en-US" altLang="ko-KR">
                <a:latin typeface="Arial"/>
                <a:ea typeface="굴림"/>
              </a:rPr>
            </a:br>
            <a:r>
              <a:rPr lang="ko-KR" altLang="en-US">
                <a:latin typeface="Arial"/>
                <a:ea typeface="굴림"/>
              </a:rPr>
              <a:t>예</a:t>
            </a:r>
            <a:r>
              <a:rPr lang="en-US" altLang="ko-KR">
                <a:latin typeface="Arial"/>
                <a:ea typeface="굴림"/>
              </a:rPr>
              <a:t>) </a:t>
            </a:r>
            <a:r>
              <a:rPr lang="ko-KR" altLang="en-US">
                <a:latin typeface="Arial"/>
                <a:ea typeface="굴림"/>
              </a:rPr>
              <a:t>첫번째 데이타셋 </a:t>
            </a:r>
            <a:r>
              <a:rPr lang="en-US" altLang="ko-KR">
                <a:latin typeface="Arial"/>
                <a:ea typeface="굴림"/>
              </a:rPr>
              <a:t>: </a:t>
            </a:r>
            <a:r>
              <a:rPr lang="ko-KR" altLang="en-US">
                <a:latin typeface="Arial"/>
                <a:ea typeface="굴림"/>
              </a:rPr>
              <a:t>지역</a:t>
            </a:r>
            <a:r>
              <a:rPr lang="en-US" altLang="ko-KR">
                <a:latin typeface="Arial"/>
                <a:ea typeface="굴림"/>
              </a:rPr>
              <a:t>,</a:t>
            </a:r>
            <a:r>
              <a:rPr lang="ko-KR" altLang="en-US">
                <a:latin typeface="Arial"/>
                <a:ea typeface="굴림"/>
              </a:rPr>
              <a:t>연도</a:t>
            </a:r>
            <a:r>
              <a:rPr lang="en-US" altLang="ko-KR">
                <a:latin typeface="Arial"/>
                <a:ea typeface="굴림"/>
              </a:rPr>
              <a:t>,</a:t>
            </a:r>
            <a:r>
              <a:rPr lang="ko-KR" altLang="en-US">
                <a:latin typeface="Arial"/>
                <a:ea typeface="굴림"/>
              </a:rPr>
              <a:t>대분류</a:t>
            </a:r>
            <a:br>
              <a:rPr lang="ko-KR" altLang="en-US">
                <a:latin typeface="Arial"/>
                <a:ea typeface="굴림"/>
              </a:rPr>
            </a:br>
            <a:r>
              <a:rPr lang="ko-KR" altLang="en-US">
                <a:latin typeface="Arial"/>
                <a:ea typeface="굴림"/>
              </a:rPr>
              <a:t>     두번째 데이타셋 </a:t>
            </a:r>
            <a:r>
              <a:rPr lang="en-US" altLang="ko-KR">
                <a:latin typeface="Arial"/>
                <a:ea typeface="굴림"/>
              </a:rPr>
              <a:t>: </a:t>
            </a:r>
            <a:r>
              <a:rPr lang="ko-KR" altLang="en-US">
                <a:latin typeface="Arial"/>
                <a:ea typeface="굴림"/>
              </a:rPr>
              <a:t>지역</a:t>
            </a:r>
            <a:r>
              <a:rPr lang="en-US" altLang="ko-KR">
                <a:latin typeface="Arial"/>
                <a:ea typeface="굴림"/>
              </a:rPr>
              <a:t>,</a:t>
            </a:r>
            <a:r>
              <a:rPr lang="ko-KR" altLang="en-US">
                <a:latin typeface="Arial"/>
                <a:ea typeface="굴림"/>
              </a:rPr>
              <a:t>연도</a:t>
            </a:r>
            <a:br>
              <a:rPr lang="ko-KR" altLang="en-US">
                <a:latin typeface="Arial"/>
                <a:ea typeface="굴림"/>
              </a:rPr>
            </a:br>
            <a:r>
              <a:rPr lang="ko-KR" altLang="en-US">
                <a:latin typeface="Arial"/>
                <a:ea typeface="굴림"/>
              </a:rPr>
              <a:t>     세번째 데이타셋 </a:t>
            </a:r>
            <a:r>
              <a:rPr lang="en-US" altLang="ko-KR">
                <a:latin typeface="Arial"/>
                <a:ea typeface="굴림"/>
              </a:rPr>
              <a:t>: </a:t>
            </a:r>
            <a:r>
              <a:rPr lang="ko-KR" altLang="en-US">
                <a:latin typeface="Arial"/>
                <a:ea typeface="굴림"/>
              </a:rPr>
              <a:t>지역</a:t>
            </a:r>
            <a:r>
              <a:rPr lang="en-US" altLang="ko-KR">
                <a:latin typeface="Arial"/>
                <a:ea typeface="굴림"/>
              </a:rPr>
              <a:t>,</a:t>
            </a:r>
            <a:r>
              <a:rPr lang="ko-KR" altLang="en-US">
                <a:latin typeface="Arial"/>
                <a:ea typeface="굴림"/>
              </a:rPr>
              <a:t>대분류</a:t>
            </a:r>
          </a:p>
          <a:p>
            <a:pPr eaLnBrk="1" hangingPunct="1">
              <a:buFontTx/>
              <a:buChar char="-"/>
              <a:defRPr/>
            </a:pPr>
            <a:r>
              <a:rPr lang="ko-KR" altLang="en-US">
                <a:latin typeface="Arial"/>
                <a:ea typeface="굴림"/>
              </a:rPr>
              <a:t>데이타셋간 애트리뷰트가 일치하는 것이 없는 경우</a:t>
            </a:r>
            <a:br>
              <a:rPr lang="ko-KR" altLang="en-US">
                <a:latin typeface="Arial"/>
                <a:ea typeface="굴림"/>
              </a:rPr>
            </a:br>
            <a:r>
              <a:rPr lang="en-US" altLang="ko-KR">
                <a:latin typeface="Arial"/>
                <a:ea typeface="굴림"/>
              </a:rPr>
              <a:t>- </a:t>
            </a:r>
            <a:r>
              <a:rPr lang="ko-KR" altLang="en-US">
                <a:latin typeface="Arial"/>
                <a:ea typeface="굴림"/>
              </a:rPr>
              <a:t>모든 애트리뷰트가 각 레벨로 나타난다</a:t>
            </a:r>
            <a:r>
              <a:rPr lang="en-US" altLang="ko-KR">
                <a:latin typeface="Arial"/>
                <a:ea typeface="굴림"/>
              </a:rPr>
              <a:t>.</a:t>
            </a:r>
          </a:p>
          <a:p>
            <a:pPr eaLnBrk="1" hangingPunct="1">
              <a:buFontTx/>
              <a:buChar char="-"/>
              <a:defRPr/>
            </a:pPr>
            <a:r>
              <a:rPr lang="ko-KR" altLang="en-US">
                <a:latin typeface="Arial"/>
                <a:ea typeface="굴림"/>
              </a:rPr>
              <a:t>여러 개의 데이타셋의 경우 기본 데이터 셋을 바꿀 수 있다</a:t>
            </a:r>
            <a:r>
              <a:rPr lang="en-US" altLang="ko-KR">
                <a:latin typeface="Arial"/>
                <a:ea typeface="굴림"/>
              </a:rPr>
              <a:t>.</a:t>
            </a:r>
          </a:p>
        </p:txBody>
      </p:sp>
    </p:spTree>
    <p:extLst>
      <p:ext uri="{BB962C8B-B14F-4D97-AF65-F5344CB8AC3E}">
        <p14:creationId xmlns:p14="http://schemas.microsoft.com/office/powerpoint/2010/main" val="29206027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159</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110838637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056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E18D10F9-C367-4B83-8279-8B1333139EF8}" type="slidenum">
              <a:rPr lang="en-US" altLang="ko-KR" b="0">
                <a:latin typeface="Times New Roman"/>
                <a:ea typeface="굴림"/>
              </a:rPr>
              <a:pPr lvl="0">
                <a:defRPr/>
              </a:pPr>
              <a:t>160</a:t>
            </a:fld>
            <a:endParaRPr lang="en-US" altLang="ko-KR" b="0">
              <a:latin typeface="Times New Roman"/>
              <a:ea typeface="굴림"/>
            </a:endParaRPr>
          </a:p>
        </p:txBody>
      </p:sp>
      <p:sp>
        <p:nvSpPr>
          <p:cNvPr id="450564" name="Rectangle 2"/>
          <p:cNvSpPr>
            <a:spLocks noGrp="1" noRot="1" noChangeAspect="1" noChangeArrowheads="1" noTextEdit="1"/>
          </p:cNvSpPr>
          <p:nvPr>
            <p:ph type="sldImg"/>
          </p:nvPr>
        </p:nvSpPr>
        <p:spPr>
          <a:ln/>
        </p:spPr>
      </p:sp>
      <p:sp>
        <p:nvSpPr>
          <p:cNvPr id="450565"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273512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1405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EEB43CC7-B2C3-4A31-AB33-C00A07FAD411}" type="slidenum">
              <a:rPr lang="en-US" altLang="en-US" b="0">
                <a:latin typeface="Times New Roman"/>
                <a:ea typeface="굴림"/>
              </a:rPr>
              <a:pPr lvl="0">
                <a:defRPr/>
              </a:pPr>
              <a:t>17</a:t>
            </a:fld>
            <a:endParaRPr lang="en-US" altLang="en-US" b="0">
              <a:latin typeface="Times New Roman"/>
              <a:ea typeface="굴림"/>
            </a:endParaRPr>
          </a:p>
        </p:txBody>
      </p:sp>
      <p:sp>
        <p:nvSpPr>
          <p:cNvPr id="514052" name="Rectangle 2"/>
          <p:cNvSpPr>
            <a:spLocks noGrp="1" noRot="1" noChangeAspect="1" noChangeArrowheads="1" noTextEdit="1"/>
          </p:cNvSpPr>
          <p:nvPr>
            <p:ph type="sldImg"/>
          </p:nvPr>
        </p:nvSpPr>
        <p:spPr>
          <a:xfrm>
            <a:off x="2027238" y="695325"/>
            <a:ext cx="4635500" cy="3476625"/>
          </a:xfrm>
          <a:ln/>
        </p:spPr>
      </p:sp>
      <p:sp>
        <p:nvSpPr>
          <p:cNvPr id="51405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	</a:t>
            </a:r>
          </a:p>
        </p:txBody>
      </p:sp>
    </p:spTree>
    <p:extLst>
      <p:ext uri="{BB962C8B-B14F-4D97-AF65-F5344CB8AC3E}">
        <p14:creationId xmlns:p14="http://schemas.microsoft.com/office/powerpoint/2010/main" val="95936585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158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7071BEC1-8137-44B3-A31A-DE4646E04216}" type="slidenum">
              <a:rPr lang="en-US" altLang="ko-KR" b="0">
                <a:latin typeface="Times New Roman"/>
                <a:ea typeface="굴림"/>
              </a:rPr>
              <a:pPr lvl="0">
                <a:defRPr/>
              </a:pPr>
              <a:t>161</a:t>
            </a:fld>
            <a:endParaRPr lang="en-US" altLang="ko-KR" b="0">
              <a:latin typeface="Times New Roman"/>
              <a:ea typeface="굴림"/>
            </a:endParaRPr>
          </a:p>
        </p:txBody>
      </p:sp>
      <p:sp>
        <p:nvSpPr>
          <p:cNvPr id="451588" name="Rectangle 2"/>
          <p:cNvSpPr>
            <a:spLocks noGrp="1" noRot="1" noChangeAspect="1" noChangeArrowheads="1" noTextEdit="1"/>
          </p:cNvSpPr>
          <p:nvPr>
            <p:ph type="sldImg"/>
          </p:nvPr>
        </p:nvSpPr>
        <p:spPr>
          <a:xfrm>
            <a:off x="1905000" y="457200"/>
            <a:ext cx="4630738" cy="3473450"/>
          </a:xfrm>
          <a:ln/>
        </p:spPr>
      </p:sp>
      <p:sp>
        <p:nvSpPr>
          <p:cNvPr id="451589" name="Rectangle 3"/>
          <p:cNvSpPr>
            <a:spLocks noGrp="1" noChangeArrowheads="1"/>
          </p:cNvSpPr>
          <p:nvPr>
            <p:ph type="body" idx="1"/>
          </p:nvPr>
        </p:nvSpPr>
        <p:spPr>
          <a:noFill/>
          <a:ln/>
        </p:spPr>
        <p:txBody>
          <a:bodyPr/>
          <a:lstStyle/>
          <a:p>
            <a:pPr lvl="0">
              <a:defRPr/>
            </a:pPr>
            <a:r>
              <a:rPr lang="ko-KR" altLang="en-US">
                <a:latin typeface="Arial"/>
              </a:rPr>
              <a:t>	</a:t>
            </a:r>
          </a:p>
        </p:txBody>
      </p:sp>
    </p:spTree>
    <p:extLst>
      <p:ext uri="{BB962C8B-B14F-4D97-AF65-F5344CB8AC3E}">
        <p14:creationId xmlns:p14="http://schemas.microsoft.com/office/powerpoint/2010/main" val="354729851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261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FC77C4B0-E831-4BDB-A8E1-1F8E6839507A}" type="slidenum">
              <a:rPr lang="en-US" altLang="ko-KR" b="0">
                <a:latin typeface="Times New Roman"/>
                <a:ea typeface="굴림"/>
              </a:rPr>
              <a:pPr lvl="0">
                <a:defRPr/>
              </a:pPr>
              <a:t>162</a:t>
            </a:fld>
            <a:endParaRPr lang="en-US" altLang="ko-KR" b="0">
              <a:latin typeface="Times New Roman"/>
              <a:ea typeface="굴림"/>
            </a:endParaRPr>
          </a:p>
        </p:txBody>
      </p:sp>
      <p:sp>
        <p:nvSpPr>
          <p:cNvPr id="452612" name="Rectangle 2"/>
          <p:cNvSpPr>
            <a:spLocks noGrp="1" noRot="1" noChangeAspect="1" noChangeArrowheads="1" noTextEdit="1"/>
          </p:cNvSpPr>
          <p:nvPr>
            <p:ph type="sldImg"/>
          </p:nvPr>
        </p:nvSpPr>
        <p:spPr>
          <a:ln/>
        </p:spPr>
      </p:sp>
      <p:sp>
        <p:nvSpPr>
          <p:cNvPr id="452613" name="Rectangle 3"/>
          <p:cNvSpPr>
            <a:spLocks noGrp="1" noChangeArrowheads="1"/>
          </p:cNvSpPr>
          <p:nvPr>
            <p:ph type="body" idx="1"/>
          </p:nvPr>
        </p:nvSpPr>
        <p:spPr>
          <a:noFill/>
          <a:ln/>
        </p:spPr>
        <p:txBody>
          <a:bodyPr/>
          <a:lstStyle/>
          <a:p>
            <a:pPr>
              <a:buFontTx/>
              <a:buChar char="•"/>
              <a:defRPr/>
            </a:pPr>
            <a:r>
              <a:rPr lang="ko-KR" altLang="en-US">
                <a:latin typeface="Arial"/>
              </a:rPr>
              <a:t>논리 모델과 물리 모델의 정의</a:t>
            </a:r>
          </a:p>
          <a:p>
            <a:pPr lvl="1">
              <a:defRPr/>
            </a:pPr>
            <a:r>
              <a:rPr lang="ko-KR" altLang="en-US"/>
              <a:t>논리 모델: 사용자가 이해할 수 있는 논리적 배치</a:t>
            </a:r>
          </a:p>
          <a:p>
            <a:pPr lvl="1">
              <a:defRPr/>
            </a:pPr>
            <a:r>
              <a:rPr lang="ko-KR" altLang="en-US"/>
              <a:t>물리 모델: 데이터베이스 관점에서의 데이터 배치</a:t>
            </a:r>
          </a:p>
          <a:p>
            <a:pPr lvl="1">
              <a:defRPr/>
            </a:pPr>
            <a:endParaRPr lang="ko-KR" altLang="en-US"/>
          </a:p>
          <a:p>
            <a:pPr>
              <a:buFontTx/>
              <a:buChar char="•"/>
              <a:defRPr/>
            </a:pPr>
            <a:r>
              <a:rPr lang="ko-KR" altLang="en-US">
                <a:latin typeface="Arial"/>
              </a:rPr>
              <a:t>효과적인 논리 모델을 위해서는 현재 소스 시스템의 데이터에 대한 분석이 선행되어야 한다</a:t>
            </a:r>
          </a:p>
          <a:p>
            <a:pPr>
              <a:buFontTx/>
              <a:buChar char="•"/>
              <a:defRPr/>
            </a:pPr>
            <a:r>
              <a:rPr lang="ko-KR" altLang="en-US">
                <a:latin typeface="Arial"/>
              </a:rPr>
              <a:t>논리 모델의 복잡도는 사용자 요구사항의 복잡도와 비례한다</a:t>
            </a:r>
          </a:p>
          <a:p>
            <a:pPr>
              <a:buFontTx/>
              <a:buChar char="•"/>
              <a:defRPr/>
            </a:pPr>
            <a:r>
              <a:rPr lang="ko-KR" altLang="en-US">
                <a:latin typeface="Arial"/>
              </a:rPr>
              <a:t>논리 모델은 나중에 </a:t>
            </a:r>
            <a:r>
              <a:rPr lang="en-US" altLang="ko-KR">
                <a:latin typeface="Arial"/>
              </a:rPr>
              <a:t>Architect</a:t>
            </a:r>
            <a:r>
              <a:rPr lang="ko-KR" altLang="en-US">
                <a:latin typeface="Arial"/>
              </a:rPr>
              <a:t>에서 생성할 스키마 개체에 대한 정의이다</a:t>
            </a:r>
          </a:p>
          <a:p>
            <a:pPr>
              <a:buFontTx/>
              <a:buChar char="•"/>
              <a:defRPr/>
            </a:pPr>
            <a:endParaRPr lang="ko-KR" altLang="en-US">
              <a:latin typeface="Arial"/>
            </a:endParaRPr>
          </a:p>
          <a:p>
            <a:pPr>
              <a:buFontTx/>
              <a:buChar char="•"/>
              <a:defRPr/>
            </a:pPr>
            <a:r>
              <a:rPr lang="ko-KR" altLang="en-US">
                <a:latin typeface="Arial"/>
              </a:rPr>
              <a:t>논리 데이터 모델 설계 시 고려 사항</a:t>
            </a:r>
          </a:p>
          <a:p>
            <a:pPr lvl="1">
              <a:defRPr/>
            </a:pPr>
            <a:r>
              <a:rPr lang="ko-KR" altLang="en-US"/>
              <a:t>사용자 요구사항</a:t>
            </a:r>
          </a:p>
          <a:p>
            <a:pPr lvl="2">
              <a:defRPr/>
            </a:pPr>
            <a:r>
              <a:rPr lang="ko-KR" altLang="en-US"/>
              <a:t>사용자 요구는 사용자의 직무, 직위 등에 따라 매우 다양</a:t>
            </a:r>
          </a:p>
          <a:p>
            <a:pPr lvl="2">
              <a:defRPr/>
            </a:pPr>
            <a:r>
              <a:rPr lang="ko-KR" altLang="en-US"/>
              <a:t>잠재 사용자까지 고려해 다양한 요구를 충족시키는 것에 대한 고민 필요</a:t>
            </a:r>
          </a:p>
          <a:p>
            <a:pPr lvl="1">
              <a:defRPr/>
            </a:pPr>
            <a:r>
              <a:rPr lang="ko-KR" altLang="en-US"/>
              <a:t>기존 시스템과 소스 데이터</a:t>
            </a:r>
          </a:p>
          <a:p>
            <a:pPr lvl="2">
              <a:defRPr/>
            </a:pPr>
            <a:r>
              <a:rPr lang="ko-KR" altLang="en-US"/>
              <a:t>추가로 필요한 요소 결정</a:t>
            </a:r>
          </a:p>
          <a:p>
            <a:pPr lvl="2">
              <a:defRPr/>
            </a:pPr>
            <a:r>
              <a:rPr lang="ko-KR" altLang="en-US"/>
              <a:t>논리 모델에 포함할 내용 선정</a:t>
            </a:r>
          </a:p>
          <a:p>
            <a:pPr lvl="1">
              <a:defRPr/>
            </a:pPr>
            <a:r>
              <a:rPr lang="ko-KR" altLang="en-US"/>
              <a:t>기술적 고려 사항</a:t>
            </a:r>
          </a:p>
          <a:p>
            <a:pPr lvl="2">
              <a:defRPr/>
            </a:pPr>
            <a:r>
              <a:rPr lang="en-US" altLang="ko-KR"/>
              <a:t>H/W, </a:t>
            </a:r>
            <a:r>
              <a:rPr lang="ko-KR" altLang="en-US"/>
              <a:t>데이터베이스 소프트웨어 용량</a:t>
            </a:r>
          </a:p>
          <a:p>
            <a:pPr lvl="2">
              <a:defRPr/>
            </a:pPr>
            <a:r>
              <a:rPr lang="ko-KR" altLang="en-US"/>
              <a:t>프로젝트 확장에 따른 예산</a:t>
            </a:r>
          </a:p>
          <a:p>
            <a:pPr lvl="2">
              <a:defRPr/>
            </a:pPr>
            <a:endParaRPr lang="ko-KR" altLang="en-US"/>
          </a:p>
          <a:p>
            <a:pPr>
              <a:buFontTx/>
              <a:buChar char="•"/>
              <a:defRPr/>
            </a:pPr>
            <a:r>
              <a:rPr lang="ko-KR" altLang="en-US">
                <a:latin typeface="Arial"/>
              </a:rPr>
              <a:t>논리 데이터 모델 설계 과정</a:t>
            </a:r>
          </a:p>
          <a:p>
            <a:pPr lvl="1">
              <a:buFont typeface="Marlett"/>
              <a:buNone/>
              <a:defRPr/>
            </a:pPr>
            <a:r>
              <a:rPr lang="ko-KR" altLang="en-US"/>
              <a:t>팩트(</a:t>
            </a:r>
            <a:r>
              <a:rPr lang="en-US" altLang="ko-KR"/>
              <a:t>Facts) </a:t>
            </a:r>
            <a:r>
              <a:rPr lang="ko-KR" altLang="en-US"/>
              <a:t>도출</a:t>
            </a:r>
          </a:p>
          <a:p>
            <a:pPr lvl="1">
              <a:buFont typeface="Marlett"/>
              <a:buNone/>
              <a:defRPr/>
            </a:pPr>
            <a:r>
              <a:rPr lang="ko-KR" altLang="en-US"/>
              <a:t>애트리뷰트(</a:t>
            </a:r>
            <a:r>
              <a:rPr lang="en-US" altLang="ko-KR"/>
              <a:t>Attributes) </a:t>
            </a:r>
            <a:r>
              <a:rPr lang="ko-KR" altLang="en-US"/>
              <a:t>도출</a:t>
            </a:r>
          </a:p>
          <a:p>
            <a:pPr lvl="1">
              <a:buFont typeface="Marlett"/>
              <a:buNone/>
              <a:defRPr/>
            </a:pPr>
            <a:r>
              <a:rPr lang="ko-KR" altLang="en-US"/>
              <a:t>애트리뷰트 관계(</a:t>
            </a:r>
            <a:r>
              <a:rPr lang="en-US" altLang="ko-KR"/>
              <a:t>Relationships) </a:t>
            </a:r>
            <a:r>
              <a:rPr lang="ko-KR" altLang="en-US"/>
              <a:t>결정</a:t>
            </a:r>
          </a:p>
          <a:p>
            <a:pPr lvl="1">
              <a:buFont typeface="Marlett"/>
              <a:buNone/>
              <a:defRPr/>
            </a:pPr>
            <a:r>
              <a:rPr lang="ko-KR" altLang="en-US"/>
              <a:t>계층(</a:t>
            </a:r>
            <a:r>
              <a:rPr lang="en-US" altLang="ko-KR"/>
              <a:t>Hierarchies) </a:t>
            </a:r>
            <a:r>
              <a:rPr lang="ko-KR" altLang="en-US"/>
              <a:t>정의</a:t>
            </a:r>
          </a:p>
          <a:p>
            <a:pPr lvl="2">
              <a:defRPr/>
            </a:pPr>
            <a:endParaRPr lang="ko-KR" altLang="en-US"/>
          </a:p>
        </p:txBody>
      </p:sp>
    </p:spTree>
    <p:extLst>
      <p:ext uri="{BB962C8B-B14F-4D97-AF65-F5344CB8AC3E}">
        <p14:creationId xmlns:p14="http://schemas.microsoft.com/office/powerpoint/2010/main" val="95965864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363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6E87956E-9344-4807-AF43-4A112C260E1E}" type="slidenum">
              <a:rPr lang="en-US" altLang="ko-KR" b="0">
                <a:latin typeface="Times New Roman"/>
                <a:ea typeface="굴림"/>
              </a:rPr>
              <a:pPr lvl="0">
                <a:defRPr/>
              </a:pPr>
              <a:t>163</a:t>
            </a:fld>
            <a:endParaRPr lang="en-US" altLang="ko-KR" b="0">
              <a:latin typeface="Times New Roman"/>
              <a:ea typeface="굴림"/>
            </a:endParaRPr>
          </a:p>
        </p:txBody>
      </p:sp>
      <p:sp>
        <p:nvSpPr>
          <p:cNvPr id="453636" name="Rectangle 2"/>
          <p:cNvSpPr>
            <a:spLocks noGrp="1" noRot="1" noChangeAspect="1" noChangeArrowheads="1" noTextEdit="1"/>
          </p:cNvSpPr>
          <p:nvPr>
            <p:ph type="sldImg"/>
          </p:nvPr>
        </p:nvSpPr>
        <p:spPr>
          <a:ln/>
        </p:spPr>
      </p:sp>
      <p:sp>
        <p:nvSpPr>
          <p:cNvPr id="453637" name="Rectangle 3"/>
          <p:cNvSpPr>
            <a:spLocks noGrp="1" noChangeArrowheads="1"/>
          </p:cNvSpPr>
          <p:nvPr>
            <p:ph type="body" idx="1"/>
          </p:nvPr>
        </p:nvSpPr>
        <p:spPr>
          <a:noFill/>
          <a:ln/>
        </p:spPr>
        <p:txBody>
          <a:bodyPr/>
          <a:lstStyle/>
          <a:p>
            <a:pPr lvl="0">
              <a:defRPr/>
            </a:pPr>
            <a:endParaRPr lang="ko-KR" altLang="en-US" i="1">
              <a:latin typeface="Arial"/>
            </a:endParaRPr>
          </a:p>
        </p:txBody>
      </p:sp>
    </p:spTree>
    <p:extLst>
      <p:ext uri="{BB962C8B-B14F-4D97-AF65-F5344CB8AC3E}">
        <p14:creationId xmlns:p14="http://schemas.microsoft.com/office/powerpoint/2010/main" val="8074642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465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51BBC3EB-12B0-486B-BB58-BD1012C4466C}" type="slidenum">
              <a:rPr lang="en-US" altLang="ko-KR" b="0">
                <a:latin typeface="Times New Roman"/>
                <a:ea typeface="굴림"/>
              </a:rPr>
              <a:pPr lvl="0">
                <a:defRPr/>
              </a:pPr>
              <a:t>164</a:t>
            </a:fld>
            <a:endParaRPr lang="en-US" altLang="ko-KR" b="0">
              <a:latin typeface="Times New Roman"/>
              <a:ea typeface="굴림"/>
            </a:endParaRPr>
          </a:p>
        </p:txBody>
      </p:sp>
      <p:sp>
        <p:nvSpPr>
          <p:cNvPr id="454660" name="Rectangle 2"/>
          <p:cNvSpPr>
            <a:spLocks noGrp="1" noRot="1" noChangeAspect="1" noChangeArrowheads="1" noTextEdit="1"/>
          </p:cNvSpPr>
          <p:nvPr>
            <p:ph type="sldImg"/>
          </p:nvPr>
        </p:nvSpPr>
        <p:spPr>
          <a:ln/>
        </p:spPr>
      </p:sp>
      <p:sp>
        <p:nvSpPr>
          <p:cNvPr id="454661"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15584078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568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44183B17-F785-4778-8D65-A0A0BA5FA032}" type="slidenum">
              <a:rPr lang="en-US" altLang="ko-KR" b="0">
                <a:latin typeface="Times New Roman"/>
                <a:ea typeface="굴림"/>
              </a:rPr>
              <a:pPr lvl="0">
                <a:defRPr/>
              </a:pPr>
              <a:t>165</a:t>
            </a:fld>
            <a:endParaRPr lang="en-US" altLang="ko-KR" b="0">
              <a:latin typeface="Times New Roman"/>
              <a:ea typeface="굴림"/>
            </a:endParaRPr>
          </a:p>
        </p:txBody>
      </p:sp>
      <p:sp>
        <p:nvSpPr>
          <p:cNvPr id="455684" name="Rectangle 2"/>
          <p:cNvSpPr>
            <a:spLocks noGrp="1" noRot="1" noChangeAspect="1" noChangeArrowheads="1" noTextEdit="1"/>
          </p:cNvSpPr>
          <p:nvPr>
            <p:ph type="sldImg"/>
          </p:nvPr>
        </p:nvSpPr>
        <p:spPr>
          <a:ln/>
        </p:spPr>
      </p:sp>
      <p:sp>
        <p:nvSpPr>
          <p:cNvPr id="455685" name="Rectangle 3"/>
          <p:cNvSpPr>
            <a:spLocks noGrp="1" noChangeArrowheads="1"/>
          </p:cNvSpPr>
          <p:nvPr>
            <p:ph type="body" idx="1"/>
          </p:nvPr>
        </p:nvSpPr>
        <p:spPr>
          <a:noFill/>
          <a:ln/>
        </p:spPr>
        <p:txBody>
          <a:bodyPr/>
          <a:lstStyle/>
          <a:p>
            <a:pPr lvl="0">
              <a:defRPr/>
            </a:pPr>
            <a:endParaRPr lang="ko-KR" altLang="en-US" sz="1000">
              <a:latin typeface="Arial"/>
            </a:endParaRPr>
          </a:p>
        </p:txBody>
      </p:sp>
    </p:spTree>
    <p:extLst>
      <p:ext uri="{BB962C8B-B14F-4D97-AF65-F5344CB8AC3E}">
        <p14:creationId xmlns:p14="http://schemas.microsoft.com/office/powerpoint/2010/main" val="63816762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670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D6D1FE73-443F-451E-ADF6-0EF66EB4BF53}" type="slidenum">
              <a:rPr lang="en-US" altLang="ko-KR" b="0">
                <a:latin typeface="Times New Roman"/>
                <a:ea typeface="굴림"/>
              </a:rPr>
              <a:pPr lvl="0">
                <a:defRPr/>
              </a:pPr>
              <a:t>166</a:t>
            </a:fld>
            <a:endParaRPr lang="en-US" altLang="ko-KR" b="0">
              <a:latin typeface="Times New Roman"/>
              <a:ea typeface="굴림"/>
            </a:endParaRPr>
          </a:p>
        </p:txBody>
      </p:sp>
      <p:sp>
        <p:nvSpPr>
          <p:cNvPr id="456708" name="Rectangle 2"/>
          <p:cNvSpPr>
            <a:spLocks noGrp="1" noRot="1" noChangeAspect="1" noChangeArrowheads="1" noTextEdit="1"/>
          </p:cNvSpPr>
          <p:nvPr>
            <p:ph type="sldImg"/>
          </p:nvPr>
        </p:nvSpPr>
        <p:spPr>
          <a:ln/>
        </p:spPr>
      </p:sp>
      <p:sp>
        <p:nvSpPr>
          <p:cNvPr id="456709" name="Rectangle 3"/>
          <p:cNvSpPr>
            <a:spLocks noGrp="1" noChangeArrowheads="1"/>
          </p:cNvSpPr>
          <p:nvPr>
            <p:ph type="body" idx="1"/>
          </p:nvPr>
        </p:nvSpPr>
        <p:spPr>
          <a:noFill/>
          <a:ln/>
        </p:spPr>
        <p:txBody>
          <a:bodyPr/>
          <a:lstStyle/>
          <a:p>
            <a:pPr lvl="0">
              <a:defRPr/>
            </a:pPr>
            <a:endParaRPr lang="ko-KR" altLang="en-US" sz="1000">
              <a:latin typeface="Times New Roman"/>
            </a:endParaRPr>
          </a:p>
        </p:txBody>
      </p:sp>
    </p:spTree>
    <p:extLst>
      <p:ext uri="{BB962C8B-B14F-4D97-AF65-F5344CB8AC3E}">
        <p14:creationId xmlns:p14="http://schemas.microsoft.com/office/powerpoint/2010/main" val="173727434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773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097F466C-3936-4D80-933D-5C5F0C5A946E}" type="slidenum">
              <a:rPr lang="en-US" altLang="ko-KR" b="0">
                <a:latin typeface="Times New Roman"/>
                <a:ea typeface="굴림"/>
              </a:rPr>
              <a:pPr lvl="0">
                <a:defRPr/>
              </a:pPr>
              <a:t>167</a:t>
            </a:fld>
            <a:endParaRPr lang="en-US" altLang="ko-KR" b="0">
              <a:latin typeface="Times New Roman"/>
              <a:ea typeface="굴림"/>
            </a:endParaRPr>
          </a:p>
        </p:txBody>
      </p:sp>
      <p:sp>
        <p:nvSpPr>
          <p:cNvPr id="457732" name="Rectangle 2"/>
          <p:cNvSpPr>
            <a:spLocks noGrp="1" noRot="1" noChangeAspect="1" noChangeArrowheads="1" noTextEdit="1"/>
          </p:cNvSpPr>
          <p:nvPr>
            <p:ph type="sldImg"/>
          </p:nvPr>
        </p:nvSpPr>
        <p:spPr>
          <a:ln/>
        </p:spPr>
      </p:sp>
      <p:sp>
        <p:nvSpPr>
          <p:cNvPr id="457733" name="Rectangle 3"/>
          <p:cNvSpPr>
            <a:spLocks noGrp="1" noChangeArrowheads="1"/>
          </p:cNvSpPr>
          <p:nvPr>
            <p:ph type="body" idx="1"/>
          </p:nvPr>
        </p:nvSpPr>
        <p:spPr>
          <a:noFill/>
          <a:ln/>
        </p:spPr>
        <p:txBody>
          <a:bodyPr/>
          <a:lstStyle/>
          <a:p>
            <a:pPr lvl="0">
              <a:defRPr/>
            </a:pPr>
            <a:endParaRPr lang="ko-KR" altLang="en-US" sz="1000">
              <a:latin typeface="Arial"/>
            </a:endParaRPr>
          </a:p>
        </p:txBody>
      </p:sp>
    </p:spTree>
    <p:extLst>
      <p:ext uri="{BB962C8B-B14F-4D97-AF65-F5344CB8AC3E}">
        <p14:creationId xmlns:p14="http://schemas.microsoft.com/office/powerpoint/2010/main" val="1123755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87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54569FDE-DA96-4AEE-8851-1C965F8AD2B8}" type="slidenum">
              <a:rPr lang="en-US" altLang="ko-KR" b="0">
                <a:latin typeface="Times New Roman"/>
                <a:ea typeface="굴림"/>
              </a:rPr>
              <a:pPr lvl="0">
                <a:defRPr/>
              </a:pPr>
              <a:t>168</a:t>
            </a:fld>
            <a:endParaRPr lang="en-US" altLang="ko-KR" b="0">
              <a:latin typeface="Times New Roman"/>
              <a:ea typeface="굴림"/>
            </a:endParaRPr>
          </a:p>
        </p:txBody>
      </p:sp>
      <p:sp>
        <p:nvSpPr>
          <p:cNvPr id="458756" name="Rectangle 2"/>
          <p:cNvSpPr>
            <a:spLocks noGrp="1" noRot="1" noChangeAspect="1" noChangeArrowheads="1" noTextEdit="1"/>
          </p:cNvSpPr>
          <p:nvPr>
            <p:ph type="sldImg"/>
          </p:nvPr>
        </p:nvSpPr>
        <p:spPr>
          <a:ln/>
        </p:spPr>
      </p:sp>
      <p:sp>
        <p:nvSpPr>
          <p:cNvPr id="458757" name="Rectangle 3"/>
          <p:cNvSpPr>
            <a:spLocks noGrp="1" noChangeArrowheads="1"/>
          </p:cNvSpPr>
          <p:nvPr>
            <p:ph type="body" idx="1"/>
          </p:nvPr>
        </p:nvSpPr>
        <p:spPr>
          <a:noFill/>
          <a:ln/>
        </p:spPr>
        <p:txBody>
          <a:bodyPr/>
          <a:lstStyle/>
          <a:p>
            <a:pPr lvl="0">
              <a:defRPr/>
            </a:pPr>
            <a:endParaRPr lang="ko-KR" altLang="en-US" sz="1000">
              <a:latin typeface="Arial"/>
            </a:endParaRPr>
          </a:p>
        </p:txBody>
      </p:sp>
    </p:spTree>
    <p:extLst>
      <p:ext uri="{BB962C8B-B14F-4D97-AF65-F5344CB8AC3E}">
        <p14:creationId xmlns:p14="http://schemas.microsoft.com/office/powerpoint/2010/main" val="414775400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5977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C806B9C7-1FD0-4FCC-B61A-BFC341EE5522}" type="slidenum">
              <a:rPr lang="en-US" altLang="ko-KR" b="0">
                <a:latin typeface="Times New Roman"/>
                <a:ea typeface="굴림"/>
              </a:rPr>
              <a:pPr lvl="0">
                <a:defRPr/>
              </a:pPr>
              <a:t>169</a:t>
            </a:fld>
            <a:endParaRPr lang="en-US" altLang="ko-KR" b="0">
              <a:latin typeface="Times New Roman"/>
              <a:ea typeface="굴림"/>
            </a:endParaRPr>
          </a:p>
        </p:txBody>
      </p:sp>
      <p:sp>
        <p:nvSpPr>
          <p:cNvPr id="459780" name="Rectangle 2"/>
          <p:cNvSpPr>
            <a:spLocks noGrp="1" noRot="1" noChangeAspect="1" noChangeArrowheads="1" noTextEdit="1"/>
          </p:cNvSpPr>
          <p:nvPr>
            <p:ph type="sldImg"/>
          </p:nvPr>
        </p:nvSpPr>
        <p:spPr>
          <a:ln/>
        </p:spPr>
      </p:sp>
      <p:sp>
        <p:nvSpPr>
          <p:cNvPr id="459781" name="Rectangle 3"/>
          <p:cNvSpPr>
            <a:spLocks noGrp="1" noChangeArrowheads="1"/>
          </p:cNvSpPr>
          <p:nvPr>
            <p:ph type="body" idx="1"/>
          </p:nvPr>
        </p:nvSpPr>
        <p:spPr>
          <a:noFill/>
          <a:ln/>
        </p:spPr>
        <p:txBody>
          <a:bodyPr/>
          <a:lstStyle/>
          <a:p>
            <a:pPr lvl="0">
              <a:defRPr/>
            </a:pPr>
            <a:endParaRPr lang="ko-KR" altLang="en-US" sz="1000">
              <a:latin typeface="Arial"/>
            </a:endParaRPr>
          </a:p>
        </p:txBody>
      </p:sp>
    </p:spTree>
    <p:extLst>
      <p:ext uri="{BB962C8B-B14F-4D97-AF65-F5344CB8AC3E}">
        <p14:creationId xmlns:p14="http://schemas.microsoft.com/office/powerpoint/2010/main" val="90397660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6080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11D87893-6B65-4D51-877F-799611260F9F}" type="slidenum">
              <a:rPr lang="en-US" altLang="ko-KR" b="0">
                <a:latin typeface="Times New Roman"/>
                <a:ea typeface="굴림"/>
              </a:rPr>
              <a:pPr lvl="0">
                <a:defRPr/>
              </a:pPr>
              <a:t>170</a:t>
            </a:fld>
            <a:endParaRPr lang="en-US" altLang="ko-KR" b="0">
              <a:latin typeface="Times New Roman"/>
              <a:ea typeface="굴림"/>
            </a:endParaRPr>
          </a:p>
        </p:txBody>
      </p:sp>
      <p:sp>
        <p:nvSpPr>
          <p:cNvPr id="460804" name="Rectangle 2"/>
          <p:cNvSpPr>
            <a:spLocks noGrp="1" noRot="1" noChangeAspect="1" noChangeArrowheads="1" noTextEdit="1"/>
          </p:cNvSpPr>
          <p:nvPr>
            <p:ph type="sldImg"/>
          </p:nvPr>
        </p:nvSpPr>
        <p:spPr>
          <a:ln/>
        </p:spPr>
      </p:sp>
      <p:sp>
        <p:nvSpPr>
          <p:cNvPr id="460805" name="Rectangle 3"/>
          <p:cNvSpPr>
            <a:spLocks noGrp="1" noChangeArrowheads="1"/>
          </p:cNvSpPr>
          <p:nvPr>
            <p:ph type="body" idx="1"/>
          </p:nvPr>
        </p:nvSpPr>
        <p:spPr>
          <a:noFill/>
          <a:ln/>
        </p:spPr>
        <p:txBody>
          <a:bodyPr/>
          <a:lstStyle/>
          <a:p>
            <a:pPr lvl="0">
              <a:defRPr/>
            </a:pPr>
            <a:endParaRPr lang="ko-KR" altLang="en-US" sz="1000">
              <a:latin typeface="Arial"/>
            </a:endParaRPr>
          </a:p>
        </p:txBody>
      </p:sp>
    </p:spTree>
    <p:extLst>
      <p:ext uri="{BB962C8B-B14F-4D97-AF65-F5344CB8AC3E}">
        <p14:creationId xmlns:p14="http://schemas.microsoft.com/office/powerpoint/2010/main" val="1226488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1507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4560ABAA-DED5-49A2-B711-F5FFC3339B43}" type="slidenum">
              <a:rPr lang="en-US" altLang="en-US" b="0">
                <a:latin typeface="Times New Roman"/>
                <a:ea typeface="굴림"/>
              </a:rPr>
              <a:pPr lvl="0">
                <a:defRPr/>
              </a:pPr>
              <a:t>18</a:t>
            </a:fld>
            <a:endParaRPr lang="en-US" altLang="en-US" b="0">
              <a:latin typeface="Times New Roman"/>
              <a:ea typeface="굴림"/>
            </a:endParaRPr>
          </a:p>
        </p:txBody>
      </p:sp>
      <p:sp>
        <p:nvSpPr>
          <p:cNvPr id="515076" name="Rectangle 2"/>
          <p:cNvSpPr>
            <a:spLocks noGrp="1" noRot="1" noChangeAspect="1" noChangeArrowheads="1" noTextEdit="1"/>
          </p:cNvSpPr>
          <p:nvPr>
            <p:ph type="sldImg"/>
          </p:nvPr>
        </p:nvSpPr>
        <p:spPr>
          <a:xfrm>
            <a:off x="2027238" y="695325"/>
            <a:ext cx="4635500" cy="3476625"/>
          </a:xfrm>
          <a:ln/>
        </p:spPr>
      </p:sp>
      <p:sp>
        <p:nvSpPr>
          <p:cNvPr id="51507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sz="1400">
                <a:latin typeface="Arial"/>
              </a:rPr>
              <a:t>애트리뷰트란?</a:t>
            </a:r>
          </a:p>
          <a:p>
            <a:pPr lvl="1">
              <a:defRPr/>
            </a:pPr>
            <a:r>
              <a:rPr lang="ko-KR" altLang="en-US"/>
              <a:t>애트리뷰트란 레포트에 있는 데이터의 요약및 제한을 위해 필요한 비즈니스 관련의 추상적인 개념이다.</a:t>
            </a:r>
          </a:p>
          <a:p>
            <a:pPr lvl="1">
              <a:defRPr/>
            </a:pPr>
            <a:endParaRPr lang="en-US" altLang="ko-KR"/>
          </a:p>
          <a:p>
            <a:pPr lvl="2">
              <a:defRPr/>
            </a:pPr>
            <a:r>
              <a:rPr lang="ko-KR" altLang="en-US"/>
              <a:t>애트리뷰트는 표시된 데이터에 대해 여러 단계의 요약정보를 제공한다.</a:t>
            </a:r>
          </a:p>
          <a:p>
            <a:pPr lvl="3">
              <a:defRPr/>
            </a:pPr>
            <a:r>
              <a:rPr lang="ko-KR" altLang="en-US"/>
              <a:t>위 예제에서, 애트리뷰트 </a:t>
            </a:r>
            <a:r>
              <a:rPr lang="en-US" altLang="ko-KR"/>
              <a:t>Country</a:t>
            </a:r>
            <a:r>
              <a:rPr lang="ko-KR" altLang="en-US"/>
              <a:t>가 존재하지 않는다면 아래에 보여진 것 같은 레포트를 얻으려면 정확히 어떤 </a:t>
            </a:r>
            <a:r>
              <a:rPr lang="en-US" altLang="ko-KR"/>
              <a:t>region</a:t>
            </a:r>
            <a:r>
              <a:rPr lang="ko-KR" altLang="en-US"/>
              <a:t>이 </a:t>
            </a:r>
            <a:r>
              <a:rPr lang="en-US" altLang="ko-KR"/>
              <a:t>USA</a:t>
            </a:r>
            <a:r>
              <a:rPr lang="ko-KR" altLang="en-US"/>
              <a:t>를 만드는지를 알아야 한다. </a:t>
            </a:r>
            <a:r>
              <a:rPr lang="en-US" altLang="ko-KR"/>
              <a:t>Country</a:t>
            </a:r>
            <a:r>
              <a:rPr lang="ko-KR" altLang="en-US"/>
              <a:t>애트리뷰트가 존재하면 </a:t>
            </a:r>
            <a:r>
              <a:rPr lang="en-US" altLang="ko-KR"/>
              <a:t>USA</a:t>
            </a:r>
            <a:r>
              <a:rPr lang="ko-KR" altLang="en-US"/>
              <a:t>내에 어떤 </a:t>
            </a:r>
            <a:r>
              <a:rPr lang="en-US" altLang="ko-KR"/>
              <a:t>region</a:t>
            </a:r>
            <a:r>
              <a:rPr lang="ko-KR" altLang="en-US"/>
              <a:t>이 있는지에 대한 정보를 알 필요가 없을 것이다.</a:t>
            </a:r>
          </a:p>
          <a:p>
            <a:pPr lvl="2">
              <a:defRPr/>
            </a:pPr>
            <a:r>
              <a:rPr lang="ko-KR" altLang="en-US"/>
              <a:t>애트리뷰트는 데이터 모델에 있는 다른 애트리뷰트에 대한 </a:t>
            </a:r>
            <a:r>
              <a:rPr lang="en-US" altLang="ko-KR"/>
              <a:t>parent – child </a:t>
            </a:r>
            <a:r>
              <a:rPr lang="ko-KR" altLang="en-US"/>
              <a:t>관계를 가진다.</a:t>
            </a:r>
          </a:p>
          <a:p>
            <a:pPr lvl="2">
              <a:defRPr/>
            </a:pPr>
            <a:r>
              <a:rPr lang="ko-KR" altLang="en-US"/>
              <a:t>애트리뷰트는 많은 폼을 가질 수 있다.</a:t>
            </a:r>
            <a:r>
              <a:rPr lang="en-US" altLang="ko-KR" sz="900" i="1"/>
              <a:t> </a:t>
            </a:r>
          </a:p>
        </p:txBody>
      </p:sp>
    </p:spTree>
    <p:extLst>
      <p:ext uri="{BB962C8B-B14F-4D97-AF65-F5344CB8AC3E}">
        <p14:creationId xmlns:p14="http://schemas.microsoft.com/office/powerpoint/2010/main" val="51355640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6182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B1C843B4-FDB9-44DB-8C26-BDE463706305}" type="slidenum">
              <a:rPr lang="en-US" altLang="ko-KR" b="0">
                <a:latin typeface="Times New Roman"/>
                <a:ea typeface="굴림"/>
              </a:rPr>
              <a:pPr lvl="0">
                <a:defRPr/>
              </a:pPr>
              <a:t>171</a:t>
            </a:fld>
            <a:endParaRPr lang="en-US" altLang="ko-KR" b="0">
              <a:latin typeface="Times New Roman"/>
              <a:ea typeface="굴림"/>
            </a:endParaRPr>
          </a:p>
        </p:txBody>
      </p:sp>
      <p:sp>
        <p:nvSpPr>
          <p:cNvPr id="461828" name="Rectangle 2"/>
          <p:cNvSpPr>
            <a:spLocks noGrp="1" noRot="1" noChangeAspect="1" noChangeArrowheads="1" noTextEdit="1"/>
          </p:cNvSpPr>
          <p:nvPr>
            <p:ph type="sldImg"/>
          </p:nvPr>
        </p:nvSpPr>
        <p:spPr>
          <a:ln/>
        </p:spPr>
      </p:sp>
      <p:sp>
        <p:nvSpPr>
          <p:cNvPr id="461829" name="Rectangle 3"/>
          <p:cNvSpPr>
            <a:spLocks noGrp="1" noChangeArrowheads="1"/>
          </p:cNvSpPr>
          <p:nvPr>
            <p:ph type="body" idx="1"/>
          </p:nvPr>
        </p:nvSpPr>
        <p:spPr>
          <a:noFill/>
          <a:ln/>
        </p:spPr>
        <p:txBody>
          <a:bodyPr/>
          <a:lstStyle/>
          <a:p>
            <a:pPr lvl="0">
              <a:defRPr/>
            </a:pPr>
            <a:endParaRPr lang="ko-KR" altLang="en-US" sz="1000">
              <a:latin typeface="Arial"/>
            </a:endParaRPr>
          </a:p>
        </p:txBody>
      </p:sp>
    </p:spTree>
    <p:extLst>
      <p:ext uri="{BB962C8B-B14F-4D97-AF65-F5344CB8AC3E}">
        <p14:creationId xmlns:p14="http://schemas.microsoft.com/office/powerpoint/2010/main" val="252435292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6285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850E98C0-C3D4-4122-A221-BEA6EE2D07EC}" type="slidenum">
              <a:rPr lang="en-US" altLang="ko-KR" b="0">
                <a:latin typeface="Times New Roman"/>
                <a:ea typeface="굴림"/>
              </a:rPr>
              <a:pPr lvl="0">
                <a:defRPr/>
              </a:pPr>
              <a:t>172</a:t>
            </a:fld>
            <a:endParaRPr lang="en-US" altLang="ko-KR" b="0">
              <a:latin typeface="Times New Roman"/>
              <a:ea typeface="굴림"/>
            </a:endParaRPr>
          </a:p>
        </p:txBody>
      </p:sp>
      <p:sp>
        <p:nvSpPr>
          <p:cNvPr id="462852" name="Rectangle 2"/>
          <p:cNvSpPr>
            <a:spLocks noGrp="1" noRot="1" noChangeAspect="1" noChangeArrowheads="1" noTextEdit="1"/>
          </p:cNvSpPr>
          <p:nvPr>
            <p:ph type="sldImg"/>
          </p:nvPr>
        </p:nvSpPr>
        <p:spPr>
          <a:ln/>
        </p:spPr>
      </p:sp>
      <p:sp>
        <p:nvSpPr>
          <p:cNvPr id="462853" name="Rectangle 3"/>
          <p:cNvSpPr>
            <a:spLocks noGrp="1" noChangeArrowheads="1"/>
          </p:cNvSpPr>
          <p:nvPr>
            <p:ph type="body" idx="1"/>
          </p:nvPr>
        </p:nvSpPr>
        <p:spPr>
          <a:noFill/>
          <a:ln/>
        </p:spPr>
        <p:txBody>
          <a:bodyPr/>
          <a:lstStyle/>
          <a:p>
            <a:pPr>
              <a:buFontTx/>
              <a:buChar char="•"/>
              <a:defRPr/>
            </a:pPr>
            <a:endParaRPr lang="ko-KR" altLang="en-US" sz="1000">
              <a:latin typeface="Arial"/>
            </a:endParaRPr>
          </a:p>
        </p:txBody>
      </p:sp>
    </p:spTree>
    <p:extLst>
      <p:ext uri="{BB962C8B-B14F-4D97-AF65-F5344CB8AC3E}">
        <p14:creationId xmlns:p14="http://schemas.microsoft.com/office/powerpoint/2010/main" val="138088230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6387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7B78583C-F248-4349-8D6F-70C8DD0B38F5}" type="slidenum">
              <a:rPr lang="en-US" altLang="ko-KR" b="0">
                <a:latin typeface="Times New Roman"/>
                <a:ea typeface="굴림"/>
              </a:rPr>
              <a:pPr lvl="0">
                <a:defRPr/>
              </a:pPr>
              <a:t>173</a:t>
            </a:fld>
            <a:endParaRPr lang="en-US" altLang="ko-KR" b="0">
              <a:latin typeface="Times New Roman"/>
              <a:ea typeface="굴림"/>
            </a:endParaRPr>
          </a:p>
        </p:txBody>
      </p:sp>
      <p:sp>
        <p:nvSpPr>
          <p:cNvPr id="463876" name="Rectangle 2"/>
          <p:cNvSpPr>
            <a:spLocks noGrp="1" noRot="1" noChangeAspect="1" noChangeArrowheads="1" noTextEdit="1"/>
          </p:cNvSpPr>
          <p:nvPr>
            <p:ph type="sldImg"/>
          </p:nvPr>
        </p:nvSpPr>
        <p:spPr>
          <a:ln/>
        </p:spPr>
      </p:sp>
      <p:sp>
        <p:nvSpPr>
          <p:cNvPr id="463877" name="Rectangle 3"/>
          <p:cNvSpPr>
            <a:spLocks noGrp="1" noChangeArrowheads="1"/>
          </p:cNvSpPr>
          <p:nvPr>
            <p:ph type="body" idx="1"/>
          </p:nvPr>
        </p:nvSpPr>
        <p:spPr>
          <a:noFill/>
          <a:ln/>
        </p:spPr>
        <p:txBody>
          <a:bodyPr/>
          <a:lstStyle/>
          <a:p>
            <a:pPr>
              <a:buFontTx/>
              <a:buChar char="•"/>
              <a:defRPr/>
            </a:pPr>
            <a:r>
              <a:rPr lang="en-US" altLang="ko-KR" sz="1000">
                <a:latin typeface="Arial"/>
              </a:rPr>
              <a:t>Highly Normalized </a:t>
            </a:r>
            <a:r>
              <a:rPr lang="ko-KR" altLang="en-US" sz="1000">
                <a:latin typeface="Arial"/>
              </a:rPr>
              <a:t>스키마</a:t>
            </a:r>
          </a:p>
          <a:p>
            <a:pPr lvl="0">
              <a:defRPr/>
            </a:pPr>
            <a:r>
              <a:rPr lang="en-US" altLang="ko-KR" sz="1000">
                <a:latin typeface="Arial"/>
              </a:rPr>
              <a:t>   </a:t>
            </a:r>
            <a:r>
              <a:rPr lang="ko-KR" altLang="en-US" sz="1000" i="1">
                <a:latin typeface="Arial"/>
              </a:rPr>
              <a:t>장점</a:t>
            </a:r>
            <a:r>
              <a:rPr lang="en-US" altLang="ko-KR" sz="1000" i="1">
                <a:latin typeface="Arial"/>
              </a:rPr>
              <a:t>:</a:t>
            </a:r>
            <a:r>
              <a:rPr lang="ko-KR" altLang="en-US" sz="1000" i="1">
                <a:latin typeface="Arial"/>
              </a:rPr>
              <a:t>데이터 중복을 최소화 하여 데이터 저장공간을 줄일 수 있다</a:t>
            </a:r>
          </a:p>
          <a:p>
            <a:pPr lvl="0">
              <a:defRPr/>
            </a:pPr>
            <a:r>
              <a:rPr lang="ko-KR" altLang="en-US" sz="1000" i="1">
                <a:latin typeface="Arial"/>
              </a:rPr>
              <a:t>   단점</a:t>
            </a:r>
            <a:r>
              <a:rPr lang="en-US" altLang="ko-KR" sz="1000" i="1">
                <a:latin typeface="Arial"/>
              </a:rPr>
              <a:t>:</a:t>
            </a:r>
            <a:r>
              <a:rPr lang="ko-KR" altLang="en-US" sz="1000" i="1">
                <a:latin typeface="Arial"/>
              </a:rPr>
              <a:t>조인이 많이 발생한다</a:t>
            </a:r>
          </a:p>
          <a:p>
            <a:pPr>
              <a:buFontTx/>
              <a:buChar char="•"/>
              <a:defRPr/>
            </a:pPr>
            <a:r>
              <a:rPr lang="en-US" altLang="ko-KR" sz="1000">
                <a:latin typeface="Arial"/>
              </a:rPr>
              <a:t>Moderately Normalized </a:t>
            </a:r>
            <a:r>
              <a:rPr lang="ko-KR" altLang="en-US" sz="1000">
                <a:latin typeface="Arial"/>
              </a:rPr>
              <a:t>스키마</a:t>
            </a:r>
          </a:p>
          <a:p>
            <a:pPr lvl="0">
              <a:defRPr/>
            </a:pPr>
            <a:r>
              <a:rPr lang="en-US" altLang="ko-KR" sz="1000">
                <a:latin typeface="Arial"/>
              </a:rPr>
              <a:t>  </a:t>
            </a:r>
            <a:r>
              <a:rPr lang="ko-KR" altLang="en-US" sz="1000" i="1">
                <a:latin typeface="Arial"/>
              </a:rPr>
              <a:t>장점</a:t>
            </a:r>
            <a:r>
              <a:rPr lang="en-US" altLang="ko-KR" sz="1000" i="1">
                <a:latin typeface="Arial"/>
              </a:rPr>
              <a:t>:</a:t>
            </a:r>
            <a:r>
              <a:rPr lang="ko-KR" altLang="en-US" sz="1000" i="1">
                <a:latin typeface="Arial"/>
              </a:rPr>
              <a:t>조인의 수가 적어진다</a:t>
            </a:r>
          </a:p>
          <a:p>
            <a:pPr lvl="0">
              <a:defRPr/>
            </a:pPr>
            <a:r>
              <a:rPr lang="ko-KR" altLang="en-US" sz="1000" i="1">
                <a:latin typeface="Arial"/>
              </a:rPr>
              <a:t>  단점</a:t>
            </a:r>
            <a:r>
              <a:rPr lang="en-US" altLang="ko-KR" sz="1000" i="1">
                <a:latin typeface="Arial"/>
              </a:rPr>
              <a:t>:</a:t>
            </a:r>
            <a:r>
              <a:rPr lang="ko-KR" altLang="en-US" sz="1000" i="1">
                <a:latin typeface="Arial"/>
              </a:rPr>
              <a:t>데이터를 중복적으로 저장하여 데이터 저장공간이 늘어난다</a:t>
            </a:r>
            <a:r>
              <a:rPr lang="en-US" altLang="ko-KR" sz="1000" i="1">
                <a:latin typeface="Arial"/>
              </a:rPr>
              <a:t>.</a:t>
            </a:r>
            <a:endParaRPr lang="en-US" altLang="ko-KR" sz="1000">
              <a:latin typeface="Arial"/>
            </a:endParaRPr>
          </a:p>
        </p:txBody>
      </p:sp>
    </p:spTree>
    <p:extLst>
      <p:ext uri="{BB962C8B-B14F-4D97-AF65-F5344CB8AC3E}">
        <p14:creationId xmlns:p14="http://schemas.microsoft.com/office/powerpoint/2010/main" val="399557284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648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C891A0C9-3B85-4CB9-AD25-F3D3F21EDD13}" type="slidenum">
              <a:rPr lang="en-US" altLang="ko-KR" b="0">
                <a:latin typeface="Times New Roman"/>
                <a:ea typeface="굴림"/>
              </a:rPr>
              <a:pPr lvl="0">
                <a:defRPr/>
              </a:pPr>
              <a:t>174</a:t>
            </a:fld>
            <a:endParaRPr lang="en-US" altLang="ko-KR" b="0">
              <a:latin typeface="Times New Roman"/>
              <a:ea typeface="굴림"/>
            </a:endParaRPr>
          </a:p>
        </p:txBody>
      </p:sp>
      <p:sp>
        <p:nvSpPr>
          <p:cNvPr id="464900" name="Rectangle 2"/>
          <p:cNvSpPr>
            <a:spLocks noGrp="1" noRot="1" noChangeAspect="1" noChangeArrowheads="1" noTextEdit="1"/>
          </p:cNvSpPr>
          <p:nvPr>
            <p:ph type="sldImg"/>
          </p:nvPr>
        </p:nvSpPr>
        <p:spPr>
          <a:ln/>
        </p:spPr>
      </p:sp>
      <p:sp>
        <p:nvSpPr>
          <p:cNvPr id="464901" name="Rectangle 3"/>
          <p:cNvSpPr>
            <a:spLocks noGrp="1" noChangeArrowheads="1"/>
          </p:cNvSpPr>
          <p:nvPr>
            <p:ph type="body" idx="1"/>
          </p:nvPr>
        </p:nvSpPr>
        <p:spPr>
          <a:noFill/>
          <a:ln/>
        </p:spPr>
        <p:txBody>
          <a:bodyPr/>
          <a:lstStyle/>
          <a:p>
            <a:pPr marL="190500" indent="-190500">
              <a:buFontTx/>
              <a:buChar char="•"/>
              <a:defRPr/>
            </a:pPr>
            <a:r>
              <a:rPr lang="ko-KR" altLang="en-US" sz="1000">
                <a:latin typeface="Arial"/>
              </a:rPr>
              <a:t>장점</a:t>
            </a:r>
          </a:p>
          <a:p>
            <a:pPr marL="346075" lvl="1" indent="-171450">
              <a:defRPr/>
            </a:pPr>
            <a:r>
              <a:rPr lang="en-US" altLang="ko-KR" sz="900"/>
              <a:t>SQL</a:t>
            </a:r>
            <a:r>
              <a:rPr lang="ko-KR" altLang="en-US" sz="900"/>
              <a:t>이 간단함. 모든 조인이 </a:t>
            </a:r>
            <a:r>
              <a:rPr lang="en-US" altLang="ko-KR" sz="900"/>
              <a:t>Generic ID</a:t>
            </a:r>
            <a:r>
              <a:rPr lang="ko-KR" altLang="en-US" sz="900"/>
              <a:t>간에 수행되며, </a:t>
            </a:r>
            <a:r>
              <a:rPr lang="en-US" altLang="ko-KR" sz="900"/>
              <a:t>Level </a:t>
            </a:r>
            <a:r>
              <a:rPr lang="ko-KR" altLang="en-US" sz="900"/>
              <a:t>구분자에 의해 원하는 애트리뷰트 레벨에서 질의를 수행함</a:t>
            </a:r>
          </a:p>
          <a:p>
            <a:pPr marL="346075" lvl="1" indent="-171450">
              <a:defRPr/>
            </a:pPr>
            <a:r>
              <a:rPr lang="en-US" altLang="ko-KR" sz="900"/>
              <a:t>Normalized </a:t>
            </a:r>
            <a:r>
              <a:rPr lang="ko-KR" altLang="en-US" sz="900"/>
              <a:t>스키마보다 생성하고 관리할 테이블 수가 적음</a:t>
            </a:r>
          </a:p>
          <a:p>
            <a:pPr marL="346075" lvl="1" indent="-171450">
              <a:defRPr/>
            </a:pPr>
            <a:r>
              <a:rPr lang="ko-KR" altLang="en-US" sz="900"/>
              <a:t>전형적으로 </a:t>
            </a:r>
            <a:r>
              <a:rPr lang="en-US" altLang="ko-KR" sz="900"/>
              <a:t>Normalized </a:t>
            </a:r>
            <a:r>
              <a:rPr lang="ko-KR" altLang="en-US" sz="900"/>
              <a:t>스키마보다 테이블 조인이 적음</a:t>
            </a:r>
          </a:p>
          <a:p>
            <a:pPr marL="190500" indent="-190500">
              <a:buFontTx/>
              <a:buChar char="•"/>
              <a:defRPr/>
            </a:pPr>
            <a:r>
              <a:rPr lang="ko-KR" altLang="en-US" sz="1000">
                <a:latin typeface="Arial"/>
              </a:rPr>
              <a:t>단점</a:t>
            </a:r>
          </a:p>
          <a:p>
            <a:pPr marL="346075" lvl="1" indent="-171450">
              <a:defRPr/>
            </a:pPr>
            <a:r>
              <a:rPr lang="en-US" altLang="ko-KR" sz="900"/>
              <a:t>M:M </a:t>
            </a:r>
            <a:r>
              <a:rPr lang="ko-KR" altLang="en-US" sz="900"/>
              <a:t>관계를 지원하지 못함</a:t>
            </a:r>
          </a:p>
          <a:p>
            <a:pPr marL="346075" lvl="1" indent="-171450">
              <a:defRPr/>
            </a:pPr>
            <a:r>
              <a:rPr lang="ko-KR" altLang="en-US" sz="900"/>
              <a:t>독립적으로 미리 집계된(</a:t>
            </a:r>
            <a:r>
              <a:rPr lang="en-US" altLang="ko-KR" sz="900"/>
              <a:t>pre-aggregated) </a:t>
            </a:r>
            <a:r>
              <a:rPr lang="ko-KR" altLang="en-US" sz="900"/>
              <a:t>팩트 테이블을 지원하지 못함</a:t>
            </a:r>
          </a:p>
          <a:p>
            <a:pPr marL="346075" lvl="1" indent="-171450">
              <a:defRPr/>
            </a:pPr>
            <a:r>
              <a:rPr lang="ko-KR" altLang="en-US" sz="900"/>
              <a:t>디멘젼 내에서 애트리뷰트 수나 애트리뷰트 구성요소(</a:t>
            </a:r>
            <a:r>
              <a:rPr lang="en-US" altLang="ko-KR" sz="900"/>
              <a:t>Elements)</a:t>
            </a:r>
            <a:r>
              <a:rPr lang="ko-KR" altLang="en-US" sz="900"/>
              <a:t>의 수가 증가할 경우 </a:t>
            </a:r>
            <a:r>
              <a:rPr lang="en-US" altLang="ko-KR" sz="900"/>
              <a:t>Lookup </a:t>
            </a:r>
            <a:r>
              <a:rPr lang="ko-KR" altLang="en-US" sz="900"/>
              <a:t>테이블의 확장성이 나쁨</a:t>
            </a:r>
          </a:p>
          <a:p>
            <a:pPr marL="346075" lvl="1" indent="-171450">
              <a:defRPr/>
            </a:pPr>
            <a:r>
              <a:rPr lang="ko-KR" altLang="en-US" sz="900"/>
              <a:t>팩트 테이블 내에 집계(</a:t>
            </a:r>
            <a:r>
              <a:rPr lang="en-US" altLang="ko-KR" sz="900"/>
              <a:t>aggregation)</a:t>
            </a:r>
            <a:r>
              <a:rPr lang="ko-KR" altLang="en-US" sz="900"/>
              <a:t>를 포함할 경우 그 크기가 과도하게 커질 수 있음</a:t>
            </a:r>
          </a:p>
        </p:txBody>
      </p:sp>
    </p:spTree>
    <p:extLst>
      <p:ext uri="{BB962C8B-B14F-4D97-AF65-F5344CB8AC3E}">
        <p14:creationId xmlns:p14="http://schemas.microsoft.com/office/powerpoint/2010/main" val="51696462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6592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8D5A7EF6-837D-4DEF-9620-9217363BC470}" type="slidenum">
              <a:rPr lang="en-US" altLang="ko-KR" b="0">
                <a:latin typeface="Times New Roman"/>
                <a:ea typeface="굴림"/>
              </a:rPr>
              <a:pPr lvl="0">
                <a:defRPr/>
              </a:pPr>
              <a:t>175</a:t>
            </a:fld>
            <a:endParaRPr lang="en-US" altLang="ko-KR" b="0">
              <a:latin typeface="Times New Roman"/>
              <a:ea typeface="굴림"/>
            </a:endParaRPr>
          </a:p>
        </p:txBody>
      </p:sp>
      <p:sp>
        <p:nvSpPr>
          <p:cNvPr id="465924" name="Rectangle 2"/>
          <p:cNvSpPr>
            <a:spLocks noGrp="1" noRot="1" noChangeAspect="1" noChangeArrowheads="1" noTextEdit="1"/>
          </p:cNvSpPr>
          <p:nvPr>
            <p:ph type="sldImg"/>
          </p:nvPr>
        </p:nvSpPr>
        <p:spPr>
          <a:ln/>
        </p:spPr>
      </p:sp>
      <p:sp>
        <p:nvSpPr>
          <p:cNvPr id="465925" name="Rectangle 3"/>
          <p:cNvSpPr>
            <a:spLocks noGrp="1" noChangeArrowheads="1"/>
          </p:cNvSpPr>
          <p:nvPr>
            <p:ph type="body" idx="1"/>
          </p:nvPr>
        </p:nvSpPr>
        <p:spPr>
          <a:noFill/>
          <a:ln/>
        </p:spPr>
        <p:txBody>
          <a:bodyPr/>
          <a:lstStyle/>
          <a:p>
            <a:pPr>
              <a:buFontTx/>
              <a:buChar char="•"/>
              <a:defRPr/>
            </a:pPr>
            <a:r>
              <a:rPr lang="en-US" altLang="ko-KR" sz="1000">
                <a:latin typeface="Arial"/>
              </a:rPr>
              <a:t>Indirect </a:t>
            </a:r>
            <a:r>
              <a:rPr lang="ko-KR" altLang="en-US" sz="1000">
                <a:latin typeface="Arial"/>
              </a:rPr>
              <a:t>애트리뷰트 관계</a:t>
            </a:r>
          </a:p>
          <a:p>
            <a:pPr lvl="1">
              <a:defRPr/>
            </a:pPr>
            <a:r>
              <a:rPr lang="ko-KR" altLang="en-US" sz="900"/>
              <a:t>한 레포트에 </a:t>
            </a:r>
            <a:r>
              <a:rPr lang="en-US" altLang="ko-KR" sz="900"/>
              <a:t>Indirect </a:t>
            </a:r>
            <a:r>
              <a:rPr lang="ko-KR" altLang="en-US" sz="900"/>
              <a:t>관계에 있는 애트리뷰트들을 포함하려면, 대부분의 경우 관계를 맺어주는 팩트로부터 만들어진 메트릭을 레포트에 포함시켜야 한다.</a:t>
            </a:r>
          </a:p>
          <a:p>
            <a:pPr lvl="1">
              <a:defRPr/>
            </a:pPr>
            <a:r>
              <a:rPr lang="ko-KR" altLang="en-US" sz="900"/>
              <a:t>그렇지 않은 경우 </a:t>
            </a:r>
            <a:r>
              <a:rPr lang="en-US" altLang="ko-KR" sz="900"/>
              <a:t>Cartesian join </a:t>
            </a:r>
            <a:r>
              <a:rPr lang="ko-KR" altLang="en-US" sz="900"/>
              <a:t>발생</a:t>
            </a:r>
          </a:p>
          <a:p>
            <a:pPr>
              <a:buFontTx/>
              <a:buChar char="•"/>
              <a:defRPr/>
            </a:pPr>
            <a:r>
              <a:rPr lang="en-US" altLang="ko-KR" sz="1000">
                <a:latin typeface="Arial"/>
              </a:rPr>
              <a:t>Direct </a:t>
            </a:r>
            <a:r>
              <a:rPr lang="ko-KR" altLang="en-US" sz="1000">
                <a:latin typeface="Arial"/>
              </a:rPr>
              <a:t>애트리뷰트 관계</a:t>
            </a:r>
          </a:p>
          <a:p>
            <a:pPr lvl="1">
              <a:defRPr/>
            </a:pPr>
            <a:r>
              <a:rPr lang="en-US" altLang="ko-KR" sz="900"/>
              <a:t>One-to-One</a:t>
            </a:r>
          </a:p>
          <a:p>
            <a:pPr lvl="1">
              <a:defRPr/>
            </a:pPr>
            <a:r>
              <a:rPr lang="en-US" altLang="ko-KR" sz="900"/>
              <a:t>One-to-Many</a:t>
            </a:r>
          </a:p>
          <a:p>
            <a:pPr lvl="1">
              <a:defRPr/>
            </a:pPr>
            <a:r>
              <a:rPr lang="en-US" altLang="ko-KR" sz="900"/>
              <a:t>Many-to-Many</a:t>
            </a:r>
          </a:p>
          <a:p>
            <a:pPr lvl="0">
              <a:defRPr/>
            </a:pPr>
            <a:endParaRPr lang="en-US" altLang="ko-KR" sz="1000">
              <a:latin typeface="Arial"/>
            </a:endParaRPr>
          </a:p>
        </p:txBody>
      </p:sp>
    </p:spTree>
    <p:extLst>
      <p:ext uri="{BB962C8B-B14F-4D97-AF65-F5344CB8AC3E}">
        <p14:creationId xmlns:p14="http://schemas.microsoft.com/office/powerpoint/2010/main" val="103645473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6694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7B34875C-3D26-4FDD-8164-48D5185E1577}" type="slidenum">
              <a:rPr lang="en-US" altLang="ko-KR" b="0">
                <a:latin typeface="Times New Roman"/>
                <a:ea typeface="굴림"/>
              </a:rPr>
              <a:pPr lvl="0">
                <a:defRPr/>
              </a:pPr>
              <a:t>176</a:t>
            </a:fld>
            <a:endParaRPr lang="en-US" altLang="ko-KR" b="0">
              <a:latin typeface="Times New Roman"/>
              <a:ea typeface="굴림"/>
            </a:endParaRPr>
          </a:p>
        </p:txBody>
      </p:sp>
      <p:sp>
        <p:nvSpPr>
          <p:cNvPr id="466948" name="Rectangle 2"/>
          <p:cNvSpPr>
            <a:spLocks noGrp="1" noRot="1" noChangeAspect="1" noChangeArrowheads="1" noTextEdit="1"/>
          </p:cNvSpPr>
          <p:nvPr>
            <p:ph type="sldImg"/>
          </p:nvPr>
        </p:nvSpPr>
        <p:spPr>
          <a:ln/>
        </p:spPr>
      </p:sp>
      <p:sp>
        <p:nvSpPr>
          <p:cNvPr id="466949" name="Rectangle 3"/>
          <p:cNvSpPr>
            <a:spLocks noGrp="1" noChangeArrowheads="1"/>
          </p:cNvSpPr>
          <p:nvPr>
            <p:ph type="body" idx="1"/>
          </p:nvPr>
        </p:nvSpPr>
        <p:spPr>
          <a:noFill/>
          <a:ln/>
        </p:spPr>
        <p:txBody>
          <a:bodyPr/>
          <a:lstStyle/>
          <a:p>
            <a:pPr marL="190500" indent="-190500">
              <a:buFontTx/>
              <a:buChar char="•"/>
              <a:defRPr/>
            </a:pPr>
            <a:r>
              <a:rPr lang="ko-KR" altLang="en-US" sz="1000">
                <a:latin typeface="Arial"/>
              </a:rPr>
              <a:t>분석 능력 상실</a:t>
            </a:r>
          </a:p>
          <a:p>
            <a:pPr marL="346075" lvl="1" indent="-171450">
              <a:defRPr/>
            </a:pPr>
            <a:r>
              <a:rPr lang="ko-KR" altLang="en-US" sz="900"/>
              <a:t>비즈니스 질의</a:t>
            </a:r>
          </a:p>
          <a:p>
            <a:pPr marL="585788" lvl="2" indent="-171450">
              <a:buFont typeface="Marlett"/>
              <a:buAutoNum type="arabicPeriod"/>
              <a:defRPr/>
            </a:pPr>
            <a:r>
              <a:rPr lang="ko-KR" altLang="en-US" sz="900"/>
              <a:t>어떤 </a:t>
            </a:r>
            <a:r>
              <a:rPr lang="en-US" altLang="ko-KR" sz="900"/>
              <a:t>Item</a:t>
            </a:r>
            <a:r>
              <a:rPr lang="ko-KR" altLang="en-US" sz="900"/>
              <a:t>이 어떤 </a:t>
            </a:r>
            <a:r>
              <a:rPr lang="en-US" altLang="ko-KR" sz="900"/>
              <a:t>Color</a:t>
            </a:r>
            <a:r>
              <a:rPr lang="ko-KR" altLang="en-US" sz="900"/>
              <a:t>들을 가지고 있는가?</a:t>
            </a:r>
          </a:p>
          <a:p>
            <a:pPr marL="585788" lvl="2" indent="-171450">
              <a:buFont typeface="Marlett"/>
              <a:buAutoNum type="arabicPeriod"/>
              <a:defRPr/>
            </a:pPr>
            <a:r>
              <a:rPr lang="ko-KR" altLang="en-US" sz="900"/>
              <a:t>특정한 </a:t>
            </a:r>
            <a:r>
              <a:rPr lang="en-US" altLang="ko-KR" sz="900"/>
              <a:t>Item/Color </a:t>
            </a:r>
            <a:r>
              <a:rPr lang="ko-KR" altLang="en-US" sz="900"/>
              <a:t>조합이 얼마나 팔렸는가</a:t>
            </a:r>
            <a:r>
              <a:rPr lang="en-US" altLang="ko-KR" sz="900"/>
              <a:t>?</a:t>
            </a:r>
          </a:p>
          <a:p>
            <a:pPr marL="585788" lvl="2" indent="-171450">
              <a:buFont typeface="Marlett"/>
              <a:buNone/>
              <a:defRPr/>
            </a:pPr>
            <a:endParaRPr lang="en-US" altLang="ko-KR" sz="900"/>
          </a:p>
          <a:p>
            <a:pPr marL="190500" indent="-190500">
              <a:buFontTx/>
              <a:buChar char="•"/>
              <a:defRPr/>
            </a:pPr>
            <a:r>
              <a:rPr lang="ko-KR" altLang="en-US" sz="1000">
                <a:latin typeface="Arial"/>
              </a:rPr>
              <a:t>분석 능력 상실을 막으려면</a:t>
            </a:r>
          </a:p>
          <a:p>
            <a:pPr marL="346075" lvl="1" indent="-171450">
              <a:defRPr/>
            </a:pPr>
            <a:r>
              <a:rPr lang="ko-KR" altLang="en-US" sz="900"/>
              <a:t>애트리뷰트간의 가능한 조합을 정의하는 별도의 관계 테이블이 반드시 존재해야 함</a:t>
            </a:r>
          </a:p>
          <a:p>
            <a:pPr marL="346075" lvl="1" indent="-171450">
              <a:defRPr/>
            </a:pPr>
            <a:r>
              <a:rPr lang="en-US" altLang="ko-KR" sz="900"/>
              <a:t>Parent </a:t>
            </a:r>
            <a:r>
              <a:rPr lang="ko-KR" altLang="en-US" sz="900"/>
              <a:t>애트리뷰트와 </a:t>
            </a:r>
            <a:r>
              <a:rPr lang="en-US" altLang="ko-KR" sz="900"/>
              <a:t>Child </a:t>
            </a:r>
            <a:r>
              <a:rPr lang="ko-KR" altLang="en-US" sz="900"/>
              <a:t>애트리뷰트의 </a:t>
            </a:r>
            <a:r>
              <a:rPr lang="en-US" altLang="ko-KR" sz="900"/>
              <a:t>ID </a:t>
            </a:r>
            <a:r>
              <a:rPr lang="ko-KR" altLang="en-US" sz="900"/>
              <a:t>컬럼이 모두 팩트 테이블에 존재해야 함</a:t>
            </a:r>
          </a:p>
          <a:p>
            <a:pPr marL="346075" lvl="1" indent="-171450">
              <a:defRPr/>
            </a:pPr>
            <a:endParaRPr lang="ko-KR" altLang="en-US" sz="900"/>
          </a:p>
          <a:p>
            <a:pPr marL="190500" indent="-190500">
              <a:buFontTx/>
              <a:buChar char="•"/>
              <a:defRPr/>
            </a:pPr>
            <a:r>
              <a:rPr lang="en-US" altLang="ko-KR">
                <a:latin typeface="Arial"/>
              </a:rPr>
              <a:t>M:M(Many-to-many)</a:t>
            </a:r>
            <a:r>
              <a:rPr lang="ko-KR" altLang="en-US">
                <a:latin typeface="Arial"/>
              </a:rPr>
              <a:t> 관계 처리</a:t>
            </a:r>
          </a:p>
          <a:p>
            <a:pPr marL="346075" lvl="1" indent="-171450">
              <a:defRPr/>
            </a:pPr>
            <a:r>
              <a:rPr lang="ko-KR" altLang="en-US" sz="900"/>
              <a:t>두 애트리뷰트의 키만으로 구성된 별도의 관계 테이블 생성으로 해결</a:t>
            </a:r>
            <a:endParaRPr lang="en-US" altLang="ko-KR">
              <a:latin typeface="Arial"/>
            </a:endParaRPr>
          </a:p>
        </p:txBody>
      </p:sp>
    </p:spTree>
    <p:extLst>
      <p:ext uri="{BB962C8B-B14F-4D97-AF65-F5344CB8AC3E}">
        <p14:creationId xmlns:p14="http://schemas.microsoft.com/office/powerpoint/2010/main" val="19677472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46797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2.MicroStrategy7i </a:t>
            </a:r>
            <a:r>
              <a:rPr lang="ko-KR" altLang="en-US" b="0">
                <a:latin typeface="Times New Roman"/>
                <a:ea typeface="굴림"/>
              </a:rPr>
              <a:t>연결</a:t>
            </a:r>
            <a:r>
              <a:rPr lang="en-US" altLang="ko-KR" b="0">
                <a:latin typeface="Times New Roman"/>
                <a:ea typeface="굴림"/>
              </a:rPr>
              <a:t> - </a:t>
            </a:r>
            <a:fld id="{067A515B-0246-4177-BC1A-D88894CE531D}" type="slidenum">
              <a:rPr lang="en-US" altLang="ko-KR" b="0">
                <a:latin typeface="Times New Roman"/>
                <a:ea typeface="굴림"/>
              </a:rPr>
              <a:pPr lvl="0">
                <a:defRPr/>
              </a:pPr>
              <a:t>177</a:t>
            </a:fld>
            <a:endParaRPr lang="en-US" altLang="ko-KR" b="0">
              <a:latin typeface="Times New Roman"/>
              <a:ea typeface="굴림"/>
            </a:endParaRPr>
          </a:p>
        </p:txBody>
      </p:sp>
      <p:sp>
        <p:nvSpPr>
          <p:cNvPr id="467972" name="Rectangle 2"/>
          <p:cNvSpPr>
            <a:spLocks noGrp="1" noRot="1" noChangeAspect="1" noChangeArrowheads="1" noTextEdit="1"/>
          </p:cNvSpPr>
          <p:nvPr>
            <p:ph type="sldImg"/>
          </p:nvPr>
        </p:nvSpPr>
        <p:spPr>
          <a:ln/>
        </p:spPr>
      </p:sp>
      <p:sp>
        <p:nvSpPr>
          <p:cNvPr id="467973" name="Rectangle 3"/>
          <p:cNvSpPr>
            <a:spLocks noGrp="1" noChangeArrowheads="1"/>
          </p:cNvSpPr>
          <p:nvPr>
            <p:ph type="body" idx="1"/>
          </p:nvPr>
        </p:nvSpPr>
        <p:spPr>
          <a:noFill/>
          <a:ln/>
        </p:spPr>
        <p:txBody>
          <a:bodyPr/>
          <a:lstStyle/>
          <a:p>
            <a:pPr lvl="0">
              <a:defRPr/>
            </a:pPr>
            <a:endParaRPr lang="ko-KR" altLang="en-US" sz="1000">
              <a:latin typeface="Arial"/>
            </a:endParaRPr>
          </a:p>
        </p:txBody>
      </p:sp>
    </p:spTree>
    <p:extLst>
      <p:ext uri="{BB962C8B-B14F-4D97-AF65-F5344CB8AC3E}">
        <p14:creationId xmlns:p14="http://schemas.microsoft.com/office/powerpoint/2010/main" val="33210391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453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C2B51F4D-A26D-408F-9ABD-F5E786C0BF6F}" type="slidenum">
              <a:rPr lang="en-US" altLang="en-US" b="0">
                <a:latin typeface="Times New Roman"/>
                <a:ea typeface="굴림"/>
              </a:rPr>
              <a:pPr lvl="0">
                <a:defRPr/>
              </a:pPr>
              <a:t>180</a:t>
            </a:fld>
            <a:endParaRPr lang="en-US" altLang="en-US" b="0">
              <a:latin typeface="Times New Roman"/>
              <a:ea typeface="굴림"/>
            </a:endParaRPr>
          </a:p>
        </p:txBody>
      </p:sp>
      <p:sp>
        <p:nvSpPr>
          <p:cNvPr id="534532" name="Rectangle 2"/>
          <p:cNvSpPr>
            <a:spLocks noGrp="1" noRot="1" noChangeAspect="1" noChangeArrowheads="1" noTextEdit="1"/>
          </p:cNvSpPr>
          <p:nvPr>
            <p:ph type="sldImg"/>
          </p:nvPr>
        </p:nvSpPr>
        <p:spPr>
          <a:ln/>
        </p:spPr>
      </p:sp>
      <p:sp>
        <p:nvSpPr>
          <p:cNvPr id="534533"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101943755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55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2FC801BD-A923-496F-B3F6-30961D599E64}" type="slidenum">
              <a:rPr lang="en-US" altLang="en-US" b="0">
                <a:latin typeface="Times New Roman"/>
                <a:ea typeface="굴림"/>
              </a:rPr>
              <a:pPr lvl="0">
                <a:defRPr/>
              </a:pPr>
              <a:t>181</a:t>
            </a:fld>
            <a:endParaRPr lang="en-US" altLang="en-US" b="0">
              <a:latin typeface="Times New Roman"/>
              <a:ea typeface="굴림"/>
            </a:endParaRPr>
          </a:p>
        </p:txBody>
      </p:sp>
      <p:sp>
        <p:nvSpPr>
          <p:cNvPr id="535556" name="Rectangle 2"/>
          <p:cNvSpPr>
            <a:spLocks noGrp="1" noRot="1" noChangeAspect="1" noChangeArrowheads="1" noTextEdit="1"/>
          </p:cNvSpPr>
          <p:nvPr>
            <p:ph type="sldImg"/>
          </p:nvPr>
        </p:nvSpPr>
        <p:spPr>
          <a:ln/>
        </p:spPr>
      </p:sp>
      <p:sp>
        <p:nvSpPr>
          <p:cNvPr id="535557" name="Rectangle 3"/>
          <p:cNvSpPr>
            <a:spLocks noGrp="1" noChangeArrowheads="1"/>
          </p:cNvSpPr>
          <p:nvPr>
            <p:ph type="body" idx="1"/>
          </p:nvPr>
        </p:nvSpPr>
        <p:spPr>
          <a:noFill/>
          <a:ln/>
        </p:spPr>
        <p:txBody>
          <a:bodyPr/>
          <a:lstStyle/>
          <a:p>
            <a:pPr lvl="0">
              <a:defRPr/>
            </a:pPr>
            <a:r>
              <a:rPr lang="ko-KR" altLang="en-US">
                <a:latin typeface="Arial"/>
              </a:rPr>
              <a:t>보안 </a:t>
            </a:r>
            <a:r>
              <a:rPr lang="en-US" altLang="ko-KR">
                <a:latin typeface="Arial"/>
              </a:rPr>
              <a:t>Overview</a:t>
            </a:r>
          </a:p>
          <a:p>
            <a:pPr lvl="1">
              <a:defRPr/>
            </a:pPr>
            <a:r>
              <a:rPr lang="ko-KR" altLang="en-US" i="0"/>
              <a:t>보안은 어느 시스템에서도 아주 중요하다. 큰 시스템어서는 모두사용자에게 동일한 것은 아니지만. 일반적으로   풍부한 정보를 사용할 수 있도록  많은 사용자들에서  제공한다. 결과적으로  강력하고 광범위한 보안이 필요한 것이다.</a:t>
            </a:r>
          </a:p>
          <a:p>
            <a:pPr lvl="1">
              <a:defRPr/>
            </a:pPr>
            <a:endParaRPr lang="en-US" altLang="ko-KR" i="0"/>
          </a:p>
          <a:p>
            <a:pPr lvl="2">
              <a:defRPr/>
            </a:pPr>
            <a:r>
              <a:rPr lang="en-US" altLang="ko-KR"/>
              <a:t> MicroStrategy </a:t>
            </a:r>
            <a:r>
              <a:rPr lang="ko-KR" altLang="en-US"/>
              <a:t>의  보안 환경은</a:t>
            </a:r>
            <a:r>
              <a:rPr lang="en-US" altLang="ko-KR"/>
              <a:t>  3</a:t>
            </a:r>
            <a:r>
              <a:rPr lang="ko-KR" altLang="en-US"/>
              <a:t>가지 레벨로 고려할 수 있다.</a:t>
            </a:r>
          </a:p>
          <a:p>
            <a:pPr lvl="3">
              <a:defRPr/>
            </a:pPr>
            <a:r>
              <a:rPr lang="ko-KR" altLang="en-US"/>
              <a:t>데이터베이스</a:t>
            </a:r>
          </a:p>
          <a:p>
            <a:pPr lvl="3">
              <a:defRPr/>
            </a:pPr>
            <a:r>
              <a:rPr lang="ko-KR" altLang="en-US"/>
              <a:t>네트워크/ </a:t>
            </a:r>
            <a:r>
              <a:rPr lang="en-US" altLang="ko-KR"/>
              <a:t>Operating System </a:t>
            </a:r>
          </a:p>
          <a:p>
            <a:pPr lvl="3">
              <a:defRPr/>
            </a:pPr>
            <a:r>
              <a:rPr lang="ko-KR" altLang="en-US"/>
              <a:t>어플리케이션 (이경우는</a:t>
            </a:r>
            <a:r>
              <a:rPr lang="en-US" altLang="ko-KR"/>
              <a:t>, MicroStrategy Server </a:t>
            </a:r>
            <a:r>
              <a:rPr lang="ko-KR" altLang="en-US"/>
              <a:t>또는</a:t>
            </a:r>
            <a:r>
              <a:rPr lang="en-US" altLang="ko-KR"/>
              <a:t> Desktop)</a:t>
            </a:r>
          </a:p>
        </p:txBody>
      </p:sp>
    </p:spTree>
    <p:extLst>
      <p:ext uri="{BB962C8B-B14F-4D97-AF65-F5344CB8AC3E}">
        <p14:creationId xmlns:p14="http://schemas.microsoft.com/office/powerpoint/2010/main" val="16846181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55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2FC801BD-A923-496F-B3F6-30961D599E64}" type="slidenum">
              <a:rPr lang="en-US" altLang="en-US" b="0">
                <a:latin typeface="Times New Roman"/>
                <a:ea typeface="굴림"/>
              </a:rPr>
              <a:pPr lvl="0">
                <a:defRPr/>
              </a:pPr>
              <a:t>182</a:t>
            </a:fld>
            <a:endParaRPr lang="en-US" altLang="en-US" b="0">
              <a:latin typeface="Times New Roman"/>
              <a:ea typeface="굴림"/>
            </a:endParaRPr>
          </a:p>
        </p:txBody>
      </p:sp>
      <p:sp>
        <p:nvSpPr>
          <p:cNvPr id="535556" name="Rectangle 2"/>
          <p:cNvSpPr>
            <a:spLocks noGrp="1" noRot="1" noChangeAspect="1" noChangeArrowheads="1" noTextEdit="1"/>
          </p:cNvSpPr>
          <p:nvPr>
            <p:ph type="sldImg"/>
          </p:nvPr>
        </p:nvSpPr>
        <p:spPr>
          <a:ln/>
        </p:spPr>
      </p:sp>
      <p:sp>
        <p:nvSpPr>
          <p:cNvPr id="535557" name="Rectangle 3"/>
          <p:cNvSpPr>
            <a:spLocks noGrp="1" noChangeArrowheads="1"/>
          </p:cNvSpPr>
          <p:nvPr>
            <p:ph type="body" idx="1"/>
          </p:nvPr>
        </p:nvSpPr>
        <p:spPr>
          <a:noFill/>
          <a:ln/>
        </p:spPr>
        <p:txBody>
          <a:bodyPr/>
          <a:lstStyle/>
          <a:p>
            <a:pPr lvl="0">
              <a:defRPr/>
            </a:pPr>
            <a:r>
              <a:rPr lang="ko-KR" altLang="en-US">
                <a:latin typeface="Arial"/>
              </a:rPr>
              <a:t>보안 </a:t>
            </a:r>
            <a:r>
              <a:rPr lang="en-US" altLang="ko-KR">
                <a:latin typeface="Arial"/>
              </a:rPr>
              <a:t>Overview</a:t>
            </a:r>
          </a:p>
          <a:p>
            <a:pPr lvl="1">
              <a:defRPr/>
            </a:pPr>
            <a:r>
              <a:rPr lang="ko-KR" altLang="en-US" i="0"/>
              <a:t>보안은 어느 시스템에서도 아주 중요하다. 큰 시스템어서는 모두사용자에게 동일한 것은 아니지만. 일반적으로   풍부한 정보를 사용할 수 있도록  많은 사용자들에서  제공한다. 결과적으로  강력하고 광범위한 보안이 필요한 것이다.</a:t>
            </a:r>
          </a:p>
          <a:p>
            <a:pPr lvl="1">
              <a:defRPr/>
            </a:pPr>
            <a:endParaRPr lang="en-US" altLang="ko-KR" i="0"/>
          </a:p>
          <a:p>
            <a:pPr lvl="2">
              <a:defRPr/>
            </a:pPr>
            <a:r>
              <a:rPr lang="en-US" altLang="ko-KR"/>
              <a:t> MicroStrategy </a:t>
            </a:r>
            <a:r>
              <a:rPr lang="ko-KR" altLang="en-US"/>
              <a:t>의  보안 환경은</a:t>
            </a:r>
            <a:r>
              <a:rPr lang="en-US" altLang="ko-KR"/>
              <a:t>  3</a:t>
            </a:r>
            <a:r>
              <a:rPr lang="ko-KR" altLang="en-US"/>
              <a:t>가지 레벨로 고려할 수 있다.</a:t>
            </a:r>
          </a:p>
          <a:p>
            <a:pPr lvl="3">
              <a:defRPr/>
            </a:pPr>
            <a:r>
              <a:rPr lang="ko-KR" altLang="en-US"/>
              <a:t>데이터베이스</a:t>
            </a:r>
          </a:p>
          <a:p>
            <a:pPr lvl="3">
              <a:defRPr/>
            </a:pPr>
            <a:r>
              <a:rPr lang="ko-KR" altLang="en-US"/>
              <a:t>네트워크/ </a:t>
            </a:r>
            <a:r>
              <a:rPr lang="en-US" altLang="ko-KR"/>
              <a:t>Operating System </a:t>
            </a:r>
          </a:p>
          <a:p>
            <a:pPr lvl="3">
              <a:defRPr/>
            </a:pPr>
            <a:r>
              <a:rPr lang="ko-KR" altLang="en-US"/>
              <a:t>어플리케이션 (이경우는</a:t>
            </a:r>
            <a:r>
              <a:rPr lang="en-US" altLang="ko-KR"/>
              <a:t>, MicroStrategy Server </a:t>
            </a:r>
            <a:r>
              <a:rPr lang="ko-KR" altLang="en-US"/>
              <a:t>또는</a:t>
            </a:r>
            <a:r>
              <a:rPr lang="en-US" altLang="ko-KR"/>
              <a:t> Desktop)</a:t>
            </a:r>
          </a:p>
        </p:txBody>
      </p:sp>
    </p:spTree>
    <p:extLst>
      <p:ext uri="{BB962C8B-B14F-4D97-AF65-F5344CB8AC3E}">
        <p14:creationId xmlns:p14="http://schemas.microsoft.com/office/powerpoint/2010/main" val="2927022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160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973DE4E4-474B-4231-91BA-5F68304312A4}" type="slidenum">
              <a:rPr lang="en-US" altLang="en-US" b="0">
                <a:latin typeface="Times New Roman"/>
                <a:ea typeface="굴림"/>
              </a:rPr>
              <a:pPr lvl="0">
                <a:defRPr/>
              </a:pPr>
              <a:t>19</a:t>
            </a:fld>
            <a:endParaRPr lang="en-US" altLang="en-US" b="0">
              <a:latin typeface="Times New Roman"/>
              <a:ea typeface="굴림"/>
            </a:endParaRPr>
          </a:p>
        </p:txBody>
      </p:sp>
      <p:sp>
        <p:nvSpPr>
          <p:cNvPr id="516100" name="Rectangle 2"/>
          <p:cNvSpPr>
            <a:spLocks noGrp="1" noRot="1" noChangeAspect="1" noChangeArrowheads="1" noTextEdit="1"/>
          </p:cNvSpPr>
          <p:nvPr>
            <p:ph type="sldImg"/>
          </p:nvPr>
        </p:nvSpPr>
        <p:spPr>
          <a:xfrm>
            <a:off x="2027238" y="695325"/>
            <a:ext cx="4635500" cy="3476625"/>
          </a:xfrm>
          <a:ln/>
        </p:spPr>
      </p:sp>
      <p:sp>
        <p:nvSpPr>
          <p:cNvPr id="5161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sz="1400">
                <a:latin typeface="Arial"/>
              </a:rPr>
              <a:t>애트리뷰트 폼</a:t>
            </a:r>
          </a:p>
          <a:p>
            <a:pPr lvl="1">
              <a:defRPr/>
            </a:pPr>
            <a:r>
              <a:rPr lang="en-US" altLang="ko-KR" i="0"/>
              <a:t>	</a:t>
            </a:r>
            <a:r>
              <a:rPr lang="ko-KR" altLang="en-US" i="0"/>
              <a:t>모든 애트리뷰트는 적어도 하나의 폼을 가진다. 각 폼은 하나 이상의 표현식으로 구성된다.주어진 애트리뷰트에 대해 정의된 다른 표현식들은 이질적인 매핑 지원을 허용한다.</a:t>
            </a:r>
          </a:p>
          <a:p>
            <a:pPr lvl="1">
              <a:defRPr/>
            </a:pPr>
            <a:r>
              <a:rPr lang="ko-KR" altLang="en-US" i="0"/>
              <a:t>     모든 애트리뷰트는 반드시 </a:t>
            </a:r>
            <a:r>
              <a:rPr lang="en-US" altLang="ko-KR" i="0"/>
              <a:t>ID</a:t>
            </a:r>
            <a:r>
              <a:rPr lang="ko-KR" altLang="en-US" i="0"/>
              <a:t>카테코리에 속하는 폼을 가져야 한다.</a:t>
            </a:r>
          </a:p>
          <a:p>
            <a:pPr lvl="1">
              <a:defRPr/>
            </a:pPr>
            <a:r>
              <a:rPr lang="ko-KR" altLang="en-US" i="0"/>
              <a:t>     애트리뷰트의 </a:t>
            </a:r>
            <a:r>
              <a:rPr lang="en-US" altLang="ko-KR" i="0"/>
              <a:t>ID </a:t>
            </a:r>
            <a:r>
              <a:rPr lang="ko-KR" altLang="en-US" i="0"/>
              <a:t>컬럼은 해당 </a:t>
            </a:r>
            <a:r>
              <a:rPr lang="en-US" altLang="ko-KR" i="0"/>
              <a:t>Lookup Table</a:t>
            </a:r>
            <a:r>
              <a:rPr lang="ko-KR" altLang="en-US" i="0"/>
              <a:t>의 </a:t>
            </a:r>
            <a:r>
              <a:rPr lang="en-US" altLang="ko-KR" i="0"/>
              <a:t>Primary Key</a:t>
            </a:r>
            <a:r>
              <a:rPr lang="ko-KR" altLang="en-US" i="0"/>
              <a:t>에 해당하며 </a:t>
            </a:r>
            <a:r>
              <a:rPr lang="en-US" altLang="ko-KR" i="0"/>
              <a:t>Unique</a:t>
            </a:r>
            <a:r>
              <a:rPr lang="ko-KR" altLang="en-US" i="0"/>
              <a:t>성이 보장됨이 원칙이다.</a:t>
            </a:r>
          </a:p>
          <a:p>
            <a:pPr lvl="1">
              <a:defRPr/>
            </a:pPr>
            <a:endParaRPr lang="en-US" altLang="ko-KR" i="0"/>
          </a:p>
          <a:p>
            <a:pPr lvl="0">
              <a:defRPr/>
            </a:pPr>
            <a:endParaRPr lang="en-US" altLang="ko-KR" sz="1400">
              <a:latin typeface="Arial"/>
            </a:endParaRPr>
          </a:p>
          <a:p>
            <a:pPr lvl="2">
              <a:buFont typeface="mn-ea"/>
              <a:buNone/>
              <a:defRPr/>
            </a:pPr>
            <a:r>
              <a:rPr lang="ko-KR" altLang="en-US" b="1"/>
              <a:t>애트리뷰트 폼</a:t>
            </a:r>
          </a:p>
          <a:p>
            <a:pPr lvl="3">
              <a:defRPr/>
            </a:pPr>
            <a:r>
              <a:rPr lang="ko-KR" altLang="en-US"/>
              <a:t>폼은 애트리뷰트를 보는 방식이다. 흔히 애트리뷰트는 </a:t>
            </a:r>
            <a:r>
              <a:rPr lang="en-US" altLang="ko-KR"/>
              <a:t>ID</a:t>
            </a:r>
            <a:r>
              <a:rPr lang="ko-KR" altLang="en-US"/>
              <a:t>폼과 설명 폼으로 이루어진다.</a:t>
            </a:r>
          </a:p>
          <a:p>
            <a:pPr lvl="3">
              <a:defRPr/>
            </a:pPr>
            <a:r>
              <a:rPr lang="ko-KR" altLang="en-US"/>
              <a:t>애트리뷰트는 많은 다른 폼을 가질 수 있다.</a:t>
            </a:r>
          </a:p>
          <a:p>
            <a:pPr lvl="4">
              <a:defRPr/>
            </a:pPr>
            <a:r>
              <a:rPr lang="ko-KR" altLang="en-US"/>
              <a:t>예로, </a:t>
            </a:r>
            <a:r>
              <a:rPr lang="en-US" altLang="ko-KR"/>
              <a:t>Customer</a:t>
            </a:r>
            <a:r>
              <a:rPr lang="ko-KR" altLang="en-US"/>
              <a:t>애트리뷰트는 </a:t>
            </a:r>
            <a:r>
              <a:rPr lang="en-US" altLang="ko-KR"/>
              <a:t>ID, Name, Address, Email</a:t>
            </a:r>
            <a:r>
              <a:rPr lang="ko-KR" altLang="en-US"/>
              <a:t> 등의 몇몇 다른 폼을 가질 수 있다.</a:t>
            </a:r>
          </a:p>
          <a:p>
            <a:pPr lvl="4">
              <a:defRPr/>
            </a:pPr>
            <a:r>
              <a:rPr lang="ko-KR" altLang="en-US"/>
              <a:t>예로, 폼은 여러나라 언어로 표현되는 이름을 지원하는데 유용할 수 있다.</a:t>
            </a:r>
          </a:p>
          <a:p>
            <a:pPr lvl="3">
              <a:defRPr/>
            </a:pPr>
            <a:r>
              <a:rPr lang="ko-KR" altLang="en-US"/>
              <a:t>폼은 하나 이상의 폼 표현식으로 정의된다.</a:t>
            </a:r>
          </a:p>
          <a:p>
            <a:pPr lvl="3">
              <a:defRPr/>
            </a:pPr>
            <a:r>
              <a:rPr lang="ko-KR" altLang="en-US"/>
              <a:t>각 애트리뷰트에 대한 하나의 폼은 </a:t>
            </a:r>
            <a:r>
              <a:rPr lang="en-US" altLang="ko-KR"/>
              <a:t>primary key</a:t>
            </a:r>
            <a:r>
              <a:rPr lang="ko-KR" altLang="en-US"/>
              <a:t>로 지정되어야 한다.</a:t>
            </a:r>
          </a:p>
          <a:p>
            <a:pPr lvl="3">
              <a:defRPr/>
            </a:pPr>
            <a:r>
              <a:rPr lang="ko-KR" altLang="en-US"/>
              <a:t>레포트 목적으로 여러 애트리뷰트 폼에 제한을 가할 수 있다.</a:t>
            </a:r>
          </a:p>
          <a:p>
            <a:pPr lvl="4">
              <a:defRPr/>
            </a:pPr>
            <a:r>
              <a:rPr lang="ko-KR" altLang="en-US"/>
              <a:t>예: </a:t>
            </a:r>
            <a:r>
              <a:rPr lang="en-US" altLang="ko-KR"/>
              <a:t>Email</a:t>
            </a:r>
            <a:r>
              <a:rPr lang="ko-KR" altLang="en-US"/>
              <a:t> 폼이 </a:t>
            </a:r>
            <a:r>
              <a:rPr lang="en-US" altLang="ko-KR"/>
              <a:t>‘microstrategy.com’</a:t>
            </a:r>
            <a:r>
              <a:rPr lang="ko-KR" altLang="en-US"/>
              <a:t> 을 포함하는 고객 리스트를 보여달라.</a:t>
            </a:r>
            <a:r>
              <a:rPr lang="en-US" altLang="ko-KR"/>
              <a:t> 	</a:t>
            </a:r>
          </a:p>
        </p:txBody>
      </p:sp>
    </p:spTree>
    <p:extLst>
      <p:ext uri="{BB962C8B-B14F-4D97-AF65-F5344CB8AC3E}">
        <p14:creationId xmlns:p14="http://schemas.microsoft.com/office/powerpoint/2010/main" val="427751823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55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2FC801BD-A923-496F-B3F6-30961D599E64}" type="slidenum">
              <a:rPr lang="en-US" altLang="en-US" b="0">
                <a:latin typeface="Times New Roman"/>
                <a:ea typeface="굴림"/>
              </a:rPr>
              <a:pPr lvl="0">
                <a:defRPr/>
              </a:pPr>
              <a:t>183</a:t>
            </a:fld>
            <a:endParaRPr lang="en-US" altLang="en-US" b="0">
              <a:latin typeface="Times New Roman"/>
              <a:ea typeface="굴림"/>
            </a:endParaRPr>
          </a:p>
        </p:txBody>
      </p:sp>
      <p:sp>
        <p:nvSpPr>
          <p:cNvPr id="535556" name="Rectangle 2"/>
          <p:cNvSpPr>
            <a:spLocks noGrp="1" noRot="1" noChangeAspect="1" noChangeArrowheads="1" noTextEdit="1"/>
          </p:cNvSpPr>
          <p:nvPr>
            <p:ph type="sldImg"/>
          </p:nvPr>
        </p:nvSpPr>
        <p:spPr>
          <a:ln/>
        </p:spPr>
      </p:sp>
      <p:sp>
        <p:nvSpPr>
          <p:cNvPr id="535557" name="Rectangle 3"/>
          <p:cNvSpPr>
            <a:spLocks noGrp="1" noChangeArrowheads="1"/>
          </p:cNvSpPr>
          <p:nvPr>
            <p:ph type="body" idx="1"/>
          </p:nvPr>
        </p:nvSpPr>
        <p:spPr>
          <a:noFill/>
          <a:ln/>
        </p:spPr>
        <p:txBody>
          <a:bodyPr/>
          <a:lstStyle/>
          <a:p>
            <a:pPr lvl="0">
              <a:defRPr/>
            </a:pPr>
            <a:r>
              <a:rPr lang="ko-KR" altLang="en-US">
                <a:latin typeface="Arial"/>
              </a:rPr>
              <a:t>보안 </a:t>
            </a:r>
            <a:r>
              <a:rPr lang="en-US" altLang="ko-KR">
                <a:latin typeface="Arial"/>
              </a:rPr>
              <a:t>Overview</a:t>
            </a:r>
          </a:p>
          <a:p>
            <a:pPr lvl="1">
              <a:defRPr/>
            </a:pPr>
            <a:r>
              <a:rPr lang="ko-KR" altLang="en-US" i="0"/>
              <a:t>보안은 어느 시스템에서도 아주 중요하다. 큰 시스템어서는 모두사용자에게 동일한 것은 아니지만. 일반적으로   풍부한 정보를 사용할 수 있도록  많은 사용자들에서  제공한다. 결과적으로  강력하고 광범위한 보안이 필요한 것이다.</a:t>
            </a:r>
          </a:p>
          <a:p>
            <a:pPr lvl="1">
              <a:defRPr/>
            </a:pPr>
            <a:endParaRPr lang="en-US" altLang="ko-KR" i="0"/>
          </a:p>
          <a:p>
            <a:pPr lvl="2">
              <a:defRPr/>
            </a:pPr>
            <a:r>
              <a:rPr lang="en-US" altLang="ko-KR"/>
              <a:t> MicroStrategy </a:t>
            </a:r>
            <a:r>
              <a:rPr lang="ko-KR" altLang="en-US"/>
              <a:t>의  보안 환경은</a:t>
            </a:r>
            <a:r>
              <a:rPr lang="en-US" altLang="ko-KR"/>
              <a:t>  3</a:t>
            </a:r>
            <a:r>
              <a:rPr lang="ko-KR" altLang="en-US"/>
              <a:t>가지 레벨로 고려할 수 있다.</a:t>
            </a:r>
          </a:p>
          <a:p>
            <a:pPr lvl="3">
              <a:defRPr/>
            </a:pPr>
            <a:r>
              <a:rPr lang="ko-KR" altLang="en-US"/>
              <a:t>데이터베이스</a:t>
            </a:r>
          </a:p>
          <a:p>
            <a:pPr lvl="3">
              <a:defRPr/>
            </a:pPr>
            <a:r>
              <a:rPr lang="ko-KR" altLang="en-US"/>
              <a:t>네트워크/ </a:t>
            </a:r>
            <a:r>
              <a:rPr lang="en-US" altLang="ko-KR"/>
              <a:t>Operating System </a:t>
            </a:r>
          </a:p>
          <a:p>
            <a:pPr lvl="3">
              <a:defRPr/>
            </a:pPr>
            <a:r>
              <a:rPr lang="ko-KR" altLang="en-US"/>
              <a:t>어플리케이션 (이경우는</a:t>
            </a:r>
            <a:r>
              <a:rPr lang="en-US" altLang="ko-KR"/>
              <a:t>, MicroStrategy Server </a:t>
            </a:r>
            <a:r>
              <a:rPr lang="ko-KR" altLang="en-US"/>
              <a:t>또는</a:t>
            </a:r>
            <a:r>
              <a:rPr lang="en-US" altLang="ko-KR"/>
              <a:t> Desktop)</a:t>
            </a:r>
          </a:p>
        </p:txBody>
      </p:sp>
    </p:spTree>
    <p:extLst>
      <p:ext uri="{BB962C8B-B14F-4D97-AF65-F5344CB8AC3E}">
        <p14:creationId xmlns:p14="http://schemas.microsoft.com/office/powerpoint/2010/main" val="133258799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55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2FC801BD-A923-496F-B3F6-30961D599E64}" type="slidenum">
              <a:rPr lang="en-US" altLang="en-US" b="0">
                <a:latin typeface="Times New Roman"/>
                <a:ea typeface="굴림"/>
              </a:rPr>
              <a:pPr lvl="0">
                <a:defRPr/>
              </a:pPr>
              <a:t>184</a:t>
            </a:fld>
            <a:endParaRPr lang="en-US" altLang="en-US" b="0">
              <a:latin typeface="Times New Roman"/>
              <a:ea typeface="굴림"/>
            </a:endParaRPr>
          </a:p>
        </p:txBody>
      </p:sp>
      <p:sp>
        <p:nvSpPr>
          <p:cNvPr id="535556" name="Rectangle 2"/>
          <p:cNvSpPr>
            <a:spLocks noGrp="1" noRot="1" noChangeAspect="1" noChangeArrowheads="1" noTextEdit="1"/>
          </p:cNvSpPr>
          <p:nvPr>
            <p:ph type="sldImg"/>
          </p:nvPr>
        </p:nvSpPr>
        <p:spPr>
          <a:ln/>
        </p:spPr>
      </p:sp>
      <p:sp>
        <p:nvSpPr>
          <p:cNvPr id="535557" name="Rectangle 3"/>
          <p:cNvSpPr>
            <a:spLocks noGrp="1" noChangeArrowheads="1"/>
          </p:cNvSpPr>
          <p:nvPr>
            <p:ph type="body" idx="1"/>
          </p:nvPr>
        </p:nvSpPr>
        <p:spPr>
          <a:noFill/>
          <a:ln/>
        </p:spPr>
        <p:txBody>
          <a:bodyPr/>
          <a:lstStyle/>
          <a:p>
            <a:pPr lvl="0">
              <a:defRPr/>
            </a:pPr>
            <a:r>
              <a:rPr lang="ko-KR" altLang="en-US">
                <a:latin typeface="Arial"/>
              </a:rPr>
              <a:t>보안 </a:t>
            </a:r>
            <a:r>
              <a:rPr lang="en-US" altLang="ko-KR">
                <a:latin typeface="Arial"/>
              </a:rPr>
              <a:t>Overview</a:t>
            </a:r>
          </a:p>
          <a:p>
            <a:pPr lvl="1">
              <a:defRPr/>
            </a:pPr>
            <a:r>
              <a:rPr lang="ko-KR" altLang="en-US" i="0"/>
              <a:t>보안은 어느 시스템에서도 아주 중요하다. 큰 시스템어서는 모두사용자에게 동일한 것은 아니지만. 일반적으로   풍부한 정보를 사용할 수 있도록  많은 사용자들에서  제공한다. 결과적으로  강력하고 광범위한 보안이 필요한 것이다.</a:t>
            </a:r>
          </a:p>
          <a:p>
            <a:pPr lvl="1">
              <a:defRPr/>
            </a:pPr>
            <a:endParaRPr lang="en-US" altLang="ko-KR" i="0"/>
          </a:p>
          <a:p>
            <a:pPr lvl="2">
              <a:defRPr/>
            </a:pPr>
            <a:r>
              <a:rPr lang="en-US" altLang="ko-KR"/>
              <a:t> MicroStrategy </a:t>
            </a:r>
            <a:r>
              <a:rPr lang="ko-KR" altLang="en-US"/>
              <a:t>의  보안 환경은</a:t>
            </a:r>
            <a:r>
              <a:rPr lang="en-US" altLang="ko-KR"/>
              <a:t>  3</a:t>
            </a:r>
            <a:r>
              <a:rPr lang="ko-KR" altLang="en-US"/>
              <a:t>가지 레벨로 고려할 수 있다.</a:t>
            </a:r>
          </a:p>
          <a:p>
            <a:pPr lvl="3">
              <a:defRPr/>
            </a:pPr>
            <a:r>
              <a:rPr lang="ko-KR" altLang="en-US"/>
              <a:t>데이터베이스</a:t>
            </a:r>
          </a:p>
          <a:p>
            <a:pPr lvl="3">
              <a:defRPr/>
            </a:pPr>
            <a:r>
              <a:rPr lang="ko-KR" altLang="en-US"/>
              <a:t>네트워크/ </a:t>
            </a:r>
            <a:r>
              <a:rPr lang="en-US" altLang="ko-KR"/>
              <a:t>Operating System </a:t>
            </a:r>
          </a:p>
          <a:p>
            <a:pPr lvl="3">
              <a:defRPr/>
            </a:pPr>
            <a:r>
              <a:rPr lang="ko-KR" altLang="en-US"/>
              <a:t>어플리케이션 (이경우는</a:t>
            </a:r>
            <a:r>
              <a:rPr lang="en-US" altLang="ko-KR"/>
              <a:t>, MicroStrategy Server </a:t>
            </a:r>
            <a:r>
              <a:rPr lang="ko-KR" altLang="en-US"/>
              <a:t>또는</a:t>
            </a:r>
            <a:r>
              <a:rPr lang="en-US" altLang="ko-KR"/>
              <a:t> Desktop)</a:t>
            </a:r>
          </a:p>
        </p:txBody>
      </p:sp>
    </p:spTree>
    <p:extLst>
      <p:ext uri="{BB962C8B-B14F-4D97-AF65-F5344CB8AC3E}">
        <p14:creationId xmlns:p14="http://schemas.microsoft.com/office/powerpoint/2010/main" val="204601453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55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2FC801BD-A923-496F-B3F6-30961D599E64}" type="slidenum">
              <a:rPr lang="en-US" altLang="en-US" b="0">
                <a:latin typeface="Times New Roman"/>
                <a:ea typeface="굴림"/>
              </a:rPr>
              <a:pPr lvl="0">
                <a:defRPr/>
              </a:pPr>
              <a:t>185</a:t>
            </a:fld>
            <a:endParaRPr lang="en-US" altLang="en-US" b="0">
              <a:latin typeface="Times New Roman"/>
              <a:ea typeface="굴림"/>
            </a:endParaRPr>
          </a:p>
        </p:txBody>
      </p:sp>
      <p:sp>
        <p:nvSpPr>
          <p:cNvPr id="535556" name="Rectangle 2"/>
          <p:cNvSpPr>
            <a:spLocks noGrp="1" noRot="1" noChangeAspect="1" noChangeArrowheads="1" noTextEdit="1"/>
          </p:cNvSpPr>
          <p:nvPr>
            <p:ph type="sldImg"/>
          </p:nvPr>
        </p:nvSpPr>
        <p:spPr>
          <a:ln/>
        </p:spPr>
      </p:sp>
      <p:sp>
        <p:nvSpPr>
          <p:cNvPr id="535557" name="Rectangle 3"/>
          <p:cNvSpPr>
            <a:spLocks noGrp="1" noChangeArrowheads="1"/>
          </p:cNvSpPr>
          <p:nvPr>
            <p:ph type="body" idx="1"/>
          </p:nvPr>
        </p:nvSpPr>
        <p:spPr>
          <a:noFill/>
          <a:ln/>
        </p:spPr>
        <p:txBody>
          <a:bodyPr/>
          <a:lstStyle/>
          <a:p>
            <a:pPr lvl="0">
              <a:defRPr/>
            </a:pPr>
            <a:r>
              <a:rPr lang="ko-KR" altLang="en-US">
                <a:latin typeface="Arial"/>
              </a:rPr>
              <a:t>보안 </a:t>
            </a:r>
            <a:r>
              <a:rPr lang="en-US" altLang="ko-KR">
                <a:latin typeface="Arial"/>
              </a:rPr>
              <a:t>Overview</a:t>
            </a:r>
          </a:p>
          <a:p>
            <a:pPr lvl="1">
              <a:defRPr/>
            </a:pPr>
            <a:r>
              <a:rPr lang="ko-KR" altLang="en-US" i="0"/>
              <a:t>보안은 어느 시스템에서도 아주 중요하다. 큰 시스템어서는 모두사용자에게 동일한 것은 아니지만. 일반적으로   풍부한 정보를 사용할 수 있도록  많은 사용자들에서  제공한다. 결과적으로  강력하고 광범위한 보안이 필요한 것이다.</a:t>
            </a:r>
          </a:p>
          <a:p>
            <a:pPr lvl="1">
              <a:defRPr/>
            </a:pPr>
            <a:endParaRPr lang="en-US" altLang="ko-KR" i="0"/>
          </a:p>
          <a:p>
            <a:pPr lvl="2">
              <a:defRPr/>
            </a:pPr>
            <a:r>
              <a:rPr lang="en-US" altLang="ko-KR"/>
              <a:t> MicroStrategy </a:t>
            </a:r>
            <a:r>
              <a:rPr lang="ko-KR" altLang="en-US"/>
              <a:t>의  보안 환경은</a:t>
            </a:r>
            <a:r>
              <a:rPr lang="en-US" altLang="ko-KR"/>
              <a:t>  3</a:t>
            </a:r>
            <a:r>
              <a:rPr lang="ko-KR" altLang="en-US"/>
              <a:t>가지 레벨로 고려할 수 있다.</a:t>
            </a:r>
          </a:p>
          <a:p>
            <a:pPr lvl="3">
              <a:defRPr/>
            </a:pPr>
            <a:r>
              <a:rPr lang="ko-KR" altLang="en-US"/>
              <a:t>데이터베이스</a:t>
            </a:r>
          </a:p>
          <a:p>
            <a:pPr lvl="3">
              <a:defRPr/>
            </a:pPr>
            <a:r>
              <a:rPr lang="ko-KR" altLang="en-US"/>
              <a:t>네트워크/ </a:t>
            </a:r>
            <a:r>
              <a:rPr lang="en-US" altLang="ko-KR"/>
              <a:t>Operating System </a:t>
            </a:r>
          </a:p>
          <a:p>
            <a:pPr lvl="3">
              <a:defRPr/>
            </a:pPr>
            <a:r>
              <a:rPr lang="ko-KR" altLang="en-US"/>
              <a:t>어플리케이션 (이경우는</a:t>
            </a:r>
            <a:r>
              <a:rPr lang="en-US" altLang="ko-KR"/>
              <a:t>, MicroStrategy Server </a:t>
            </a:r>
            <a:r>
              <a:rPr lang="ko-KR" altLang="en-US"/>
              <a:t>또는</a:t>
            </a:r>
            <a:r>
              <a:rPr lang="en-US" altLang="ko-KR"/>
              <a:t> Desktop)</a:t>
            </a:r>
          </a:p>
        </p:txBody>
      </p:sp>
    </p:spTree>
    <p:extLst>
      <p:ext uri="{BB962C8B-B14F-4D97-AF65-F5344CB8AC3E}">
        <p14:creationId xmlns:p14="http://schemas.microsoft.com/office/powerpoint/2010/main" val="175476300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453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C2B51F4D-A26D-408F-9ABD-F5E786C0BF6F}" type="slidenum">
              <a:rPr lang="en-US" altLang="en-US" b="0">
                <a:latin typeface="Times New Roman"/>
                <a:ea typeface="굴림"/>
              </a:rPr>
              <a:pPr lvl="0">
                <a:defRPr/>
              </a:pPr>
              <a:t>186</a:t>
            </a:fld>
            <a:endParaRPr lang="en-US" altLang="en-US" b="0">
              <a:latin typeface="Times New Roman"/>
              <a:ea typeface="굴림"/>
            </a:endParaRPr>
          </a:p>
        </p:txBody>
      </p:sp>
      <p:sp>
        <p:nvSpPr>
          <p:cNvPr id="534532" name="Rectangle 2"/>
          <p:cNvSpPr>
            <a:spLocks noGrp="1" noRot="1" noChangeAspect="1" noChangeArrowheads="1" noTextEdit="1"/>
          </p:cNvSpPr>
          <p:nvPr>
            <p:ph type="sldImg"/>
          </p:nvPr>
        </p:nvSpPr>
        <p:spPr>
          <a:ln/>
        </p:spPr>
      </p:sp>
      <p:sp>
        <p:nvSpPr>
          <p:cNvPr id="534533"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50639005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55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2FC801BD-A923-496F-B3F6-30961D599E64}" type="slidenum">
              <a:rPr lang="en-US" altLang="en-US" b="0">
                <a:latin typeface="Times New Roman"/>
                <a:ea typeface="굴림"/>
              </a:rPr>
              <a:pPr lvl="0">
                <a:defRPr/>
              </a:pPr>
              <a:t>187</a:t>
            </a:fld>
            <a:endParaRPr lang="en-US" altLang="en-US" b="0">
              <a:latin typeface="Times New Roman"/>
              <a:ea typeface="굴림"/>
            </a:endParaRPr>
          </a:p>
        </p:txBody>
      </p:sp>
      <p:sp>
        <p:nvSpPr>
          <p:cNvPr id="535556" name="Rectangle 2"/>
          <p:cNvSpPr>
            <a:spLocks noGrp="1" noRot="1" noChangeAspect="1" noChangeArrowheads="1" noTextEdit="1"/>
          </p:cNvSpPr>
          <p:nvPr>
            <p:ph type="sldImg"/>
          </p:nvPr>
        </p:nvSpPr>
        <p:spPr>
          <a:ln/>
        </p:spPr>
      </p:sp>
      <p:sp>
        <p:nvSpPr>
          <p:cNvPr id="535557" name="Rectangle 3"/>
          <p:cNvSpPr>
            <a:spLocks noGrp="1" noChangeArrowheads="1"/>
          </p:cNvSpPr>
          <p:nvPr>
            <p:ph type="body" idx="1"/>
          </p:nvPr>
        </p:nvSpPr>
        <p:spPr>
          <a:noFill/>
          <a:ln/>
        </p:spPr>
        <p:txBody>
          <a:bodyPr/>
          <a:lstStyle/>
          <a:p>
            <a:pPr lvl="0">
              <a:defRPr/>
            </a:pPr>
            <a:r>
              <a:rPr lang="ko-KR" altLang="en-US">
                <a:latin typeface="Arial"/>
              </a:rPr>
              <a:t>보안 </a:t>
            </a:r>
            <a:r>
              <a:rPr lang="en-US" altLang="ko-KR">
                <a:latin typeface="Arial"/>
              </a:rPr>
              <a:t>Overview</a:t>
            </a:r>
          </a:p>
          <a:p>
            <a:pPr lvl="1">
              <a:defRPr/>
            </a:pPr>
            <a:r>
              <a:rPr lang="ko-KR" altLang="en-US" i="0"/>
              <a:t>보안은 어느 시스템에서도 아주 중요하다. 큰 시스템어서는 모두사용자에게 동일한 것은 아니지만. 일반적으로   풍부한 정보를 사용할 수 있도록  많은 사용자들에서  제공한다. 결과적으로  강력하고 광범위한 보안이 필요한 것이다.</a:t>
            </a:r>
          </a:p>
          <a:p>
            <a:pPr lvl="1">
              <a:defRPr/>
            </a:pPr>
            <a:endParaRPr lang="en-US" altLang="ko-KR" i="0"/>
          </a:p>
          <a:p>
            <a:pPr lvl="2">
              <a:defRPr/>
            </a:pPr>
            <a:r>
              <a:rPr lang="en-US" altLang="ko-KR"/>
              <a:t> MicroStrategy </a:t>
            </a:r>
            <a:r>
              <a:rPr lang="ko-KR" altLang="en-US"/>
              <a:t>의  보안 환경은</a:t>
            </a:r>
            <a:r>
              <a:rPr lang="en-US" altLang="ko-KR"/>
              <a:t>  3</a:t>
            </a:r>
            <a:r>
              <a:rPr lang="ko-KR" altLang="en-US"/>
              <a:t>가지 레벨로 고려할 수 있다.</a:t>
            </a:r>
          </a:p>
          <a:p>
            <a:pPr lvl="3">
              <a:defRPr/>
            </a:pPr>
            <a:r>
              <a:rPr lang="ko-KR" altLang="en-US"/>
              <a:t>데이터베이스</a:t>
            </a:r>
          </a:p>
          <a:p>
            <a:pPr lvl="3">
              <a:defRPr/>
            </a:pPr>
            <a:r>
              <a:rPr lang="ko-KR" altLang="en-US"/>
              <a:t>네트워크/ </a:t>
            </a:r>
            <a:r>
              <a:rPr lang="en-US" altLang="ko-KR"/>
              <a:t>Operating System </a:t>
            </a:r>
          </a:p>
          <a:p>
            <a:pPr lvl="3">
              <a:defRPr/>
            </a:pPr>
            <a:r>
              <a:rPr lang="ko-KR" altLang="en-US"/>
              <a:t>어플리케이션 (이경우는</a:t>
            </a:r>
            <a:r>
              <a:rPr lang="en-US" altLang="ko-KR"/>
              <a:t>, MicroStrategy Server </a:t>
            </a:r>
            <a:r>
              <a:rPr lang="ko-KR" altLang="en-US"/>
              <a:t>또는</a:t>
            </a:r>
            <a:r>
              <a:rPr lang="en-US" altLang="ko-KR"/>
              <a:t> Desktop)</a:t>
            </a:r>
          </a:p>
        </p:txBody>
      </p:sp>
    </p:spTree>
    <p:extLst>
      <p:ext uri="{BB962C8B-B14F-4D97-AF65-F5344CB8AC3E}">
        <p14:creationId xmlns:p14="http://schemas.microsoft.com/office/powerpoint/2010/main" val="41161240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657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D994F7E2-65C5-426D-B6E8-BDB176842228}" type="slidenum">
              <a:rPr lang="en-US" altLang="en-US" b="0">
                <a:latin typeface="Times New Roman"/>
                <a:ea typeface="굴림"/>
              </a:rPr>
              <a:pPr lvl="0">
                <a:defRPr/>
              </a:pPr>
              <a:t>188</a:t>
            </a:fld>
            <a:endParaRPr lang="en-US" altLang="en-US" b="0">
              <a:latin typeface="Times New Roman"/>
              <a:ea typeface="굴림"/>
            </a:endParaRPr>
          </a:p>
        </p:txBody>
      </p:sp>
      <p:sp>
        <p:nvSpPr>
          <p:cNvPr id="536580" name="Rectangle 2"/>
          <p:cNvSpPr>
            <a:spLocks noGrp="1" noRot="1" noChangeAspect="1" noChangeArrowheads="1" noTextEdit="1"/>
          </p:cNvSpPr>
          <p:nvPr>
            <p:ph type="sldImg"/>
          </p:nvPr>
        </p:nvSpPr>
        <p:spPr>
          <a:ln/>
        </p:spPr>
      </p:sp>
      <p:sp>
        <p:nvSpPr>
          <p:cNvPr id="536581" name="Rectangle 3"/>
          <p:cNvSpPr>
            <a:spLocks noGrp="1" noChangeArrowheads="1"/>
          </p:cNvSpPr>
          <p:nvPr>
            <p:ph type="body" idx="1"/>
          </p:nvPr>
        </p:nvSpPr>
        <p:spPr>
          <a:noFill/>
          <a:ln/>
        </p:spPr>
        <p:txBody>
          <a:bodyPr/>
          <a:lstStyle/>
          <a:p>
            <a:pPr lvl="0">
              <a:defRPr/>
            </a:pPr>
            <a:r>
              <a:rPr lang="en-US" altLang="ko-KR">
                <a:latin typeface="Arial"/>
              </a:rPr>
              <a:t>Network and Operating System </a:t>
            </a:r>
            <a:r>
              <a:rPr lang="ko-KR" altLang="en-US">
                <a:latin typeface="Arial"/>
              </a:rPr>
              <a:t>보안</a:t>
            </a:r>
          </a:p>
          <a:p>
            <a:pPr lvl="2">
              <a:defRPr/>
            </a:pPr>
            <a:endParaRPr lang="en-US" altLang="ko-KR"/>
          </a:p>
          <a:p>
            <a:pPr lvl="2">
              <a:defRPr/>
            </a:pPr>
            <a:r>
              <a:rPr lang="en-US" altLang="ko-KR"/>
              <a:t>Network</a:t>
            </a:r>
            <a:r>
              <a:rPr lang="ko-KR" altLang="en-US"/>
              <a:t>과 개인 </a:t>
            </a:r>
            <a:r>
              <a:rPr lang="en-US" altLang="ko-KR"/>
              <a:t>PC</a:t>
            </a:r>
            <a:r>
              <a:rPr lang="ko-KR" altLang="en-US"/>
              <a:t>에서 통제할 수 있는 보안 정보에 대해서는  제품 공급 </a:t>
            </a:r>
            <a:r>
              <a:rPr lang="en-US" altLang="ko-KR"/>
              <a:t>vendor</a:t>
            </a:r>
            <a:r>
              <a:rPr lang="ko-KR" altLang="en-US"/>
              <a:t>에게 문의 하시기 바랍니다.</a:t>
            </a:r>
          </a:p>
        </p:txBody>
      </p:sp>
    </p:spTree>
    <p:extLst>
      <p:ext uri="{BB962C8B-B14F-4D97-AF65-F5344CB8AC3E}">
        <p14:creationId xmlns:p14="http://schemas.microsoft.com/office/powerpoint/2010/main" val="336569647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760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E1E5FA86-3127-49D0-B14A-FF0AA9D05C32}" type="slidenum">
              <a:rPr lang="en-US" altLang="en-US" b="0">
                <a:latin typeface="Times New Roman"/>
                <a:ea typeface="굴림"/>
              </a:rPr>
              <a:pPr lvl="0">
                <a:defRPr/>
              </a:pPr>
              <a:t>189</a:t>
            </a:fld>
            <a:endParaRPr lang="en-US" altLang="en-US" b="0">
              <a:latin typeface="Times New Roman"/>
              <a:ea typeface="굴림"/>
            </a:endParaRPr>
          </a:p>
        </p:txBody>
      </p:sp>
      <p:sp>
        <p:nvSpPr>
          <p:cNvPr id="537604" name="Rectangle 2"/>
          <p:cNvSpPr>
            <a:spLocks noGrp="1" noRot="1" noChangeAspect="1" noChangeArrowheads="1" noTextEdit="1"/>
          </p:cNvSpPr>
          <p:nvPr>
            <p:ph type="sldImg"/>
          </p:nvPr>
        </p:nvSpPr>
        <p:spPr>
          <a:ln/>
        </p:spPr>
      </p:sp>
      <p:sp>
        <p:nvSpPr>
          <p:cNvPr id="537605" name="Rectangle 3"/>
          <p:cNvSpPr>
            <a:spLocks noGrp="1" noChangeArrowheads="1"/>
          </p:cNvSpPr>
          <p:nvPr>
            <p:ph type="body" idx="1"/>
          </p:nvPr>
        </p:nvSpPr>
        <p:spPr>
          <a:noFill/>
          <a:ln/>
        </p:spPr>
        <p:txBody>
          <a:bodyPr/>
          <a:lstStyle/>
          <a:p>
            <a:pPr lvl="0">
              <a:defRPr/>
            </a:pPr>
            <a:r>
              <a:rPr lang="ko-KR" altLang="en-US">
                <a:latin typeface="Arial"/>
              </a:rPr>
              <a:t>데이터베이스 보안</a:t>
            </a:r>
          </a:p>
          <a:p>
            <a:pPr lvl="1">
              <a:defRPr/>
            </a:pPr>
            <a:r>
              <a:rPr lang="ko-KR" altLang="en-US" i="0"/>
              <a:t>데이터베이스 보안 레벨은  아주 중요하다. 이유는 데이터베이스 접근을 위해 누구나 단순하고,보안이 적용되지 않은 쿼리 툴을 사용하여 </a:t>
            </a:r>
            <a:r>
              <a:rPr lang="en-US" altLang="ko-KR" i="0"/>
              <a:t>MicroStrategy</a:t>
            </a:r>
            <a:r>
              <a:rPr lang="ko-KR" altLang="en-US" i="0"/>
              <a:t>보안 기준을 무시하고 접근할 수 있다.</a:t>
            </a:r>
          </a:p>
          <a:p>
            <a:pPr lvl="1">
              <a:defRPr/>
            </a:pPr>
            <a:r>
              <a:rPr lang="en-US" altLang="ko-KR"/>
              <a:t>.</a:t>
            </a:r>
          </a:p>
          <a:p>
            <a:pPr lvl="2">
              <a:defRPr/>
            </a:pPr>
            <a:r>
              <a:rPr lang="ko-KR" altLang="en-US"/>
              <a:t>대부분의 데이터베이스 서버는 인증, 접근 통제,추적을 제공하는 고유한 보안 아키텍쳐를 갖고 있다.</a:t>
            </a:r>
          </a:p>
          <a:p>
            <a:pPr lvl="2">
              <a:buFont typeface="mn-ea"/>
              <a:buNone/>
              <a:defRPr/>
            </a:pPr>
            <a:endParaRPr lang="ko-KR" altLang="en-US"/>
          </a:p>
          <a:p>
            <a:pPr lvl="2">
              <a:defRPr/>
            </a:pPr>
            <a:r>
              <a:rPr lang="ko-KR" altLang="en-US"/>
              <a:t>특정 데이터베이스의 보안에 대한 정보는 </a:t>
            </a:r>
            <a:r>
              <a:rPr lang="en-US" altLang="ko-KR"/>
              <a:t>vendor</a:t>
            </a:r>
            <a:r>
              <a:rPr lang="ko-KR" altLang="en-US"/>
              <a:t>에게 자료를 요구하기 바란다.</a:t>
            </a:r>
          </a:p>
          <a:p>
            <a:pPr lvl="2">
              <a:defRPr/>
            </a:pPr>
            <a:r>
              <a:rPr lang="ko-KR" altLang="en-US"/>
              <a:t>다양한 데이터베이스 서버에서 제공하는  동일한 보안  대해서 추가하자면 </a:t>
            </a:r>
            <a:r>
              <a:rPr lang="en-US" altLang="ko-KR"/>
              <a:t>MicroStrategy</a:t>
            </a:r>
            <a:r>
              <a:rPr lang="ko-KR" altLang="en-US"/>
              <a:t>는 다음과 같은 일반적은 데이터베이스 보안 기술을 제공하고 있다.</a:t>
            </a:r>
          </a:p>
          <a:p>
            <a:pPr lvl="3">
              <a:defRPr/>
            </a:pPr>
            <a:r>
              <a:rPr lang="ko-KR" altLang="en-US"/>
              <a:t>보안 </a:t>
            </a:r>
            <a:r>
              <a:rPr lang="en-US" altLang="ko-KR"/>
              <a:t>views </a:t>
            </a:r>
          </a:p>
          <a:p>
            <a:pPr lvl="4">
              <a:buFont typeface="mn-ea"/>
              <a:buNone/>
              <a:defRPr/>
            </a:pPr>
            <a:r>
              <a:rPr lang="en-US" altLang="ko-KR" i="1"/>
              <a:t>- </a:t>
            </a:r>
            <a:r>
              <a:rPr lang="ko-KR" altLang="en-US" i="1"/>
              <a:t>대부분의 데이터베이스는 데이터에 접근을 제한 할 수 있다.</a:t>
            </a:r>
          </a:p>
          <a:p>
            <a:pPr lvl="4">
              <a:buFont typeface="mn-ea"/>
              <a:buNone/>
              <a:defRPr/>
            </a:pPr>
            <a:r>
              <a:rPr lang="en-US" altLang="ko-KR" i="1"/>
              <a:t>- </a:t>
            </a:r>
            <a:r>
              <a:rPr lang="ko-KR" altLang="en-US" i="1"/>
              <a:t>테이블(테이블의 </a:t>
            </a:r>
            <a:r>
              <a:rPr lang="en-US" altLang="ko-KR" i="1"/>
              <a:t>row</a:t>
            </a:r>
            <a:r>
              <a:rPr lang="ko-KR" altLang="en-US" i="1"/>
              <a:t>와 </a:t>
            </a:r>
            <a:r>
              <a:rPr lang="en-US" altLang="ko-KR" i="1"/>
              <a:t>column)</a:t>
            </a:r>
            <a:r>
              <a:rPr lang="ko-KR" altLang="en-US" i="1"/>
              <a:t>의 제한은 사용자에게 직접적인  제한이라기보다는 리포트 상에서 나타나는 </a:t>
            </a:r>
            <a:r>
              <a:rPr lang="en-US" altLang="ko-KR" i="1"/>
              <a:t>value</a:t>
            </a:r>
            <a:r>
              <a:rPr lang="ko-KR" altLang="en-US" i="1"/>
              <a:t>에 영향을 미친다.</a:t>
            </a:r>
          </a:p>
          <a:p>
            <a:pPr lvl="4">
              <a:buFont typeface="mn-ea"/>
              <a:buNone/>
              <a:defRPr/>
            </a:pPr>
            <a:r>
              <a:rPr lang="en-US" altLang="ko-KR" i="1"/>
              <a:t>- </a:t>
            </a:r>
            <a:r>
              <a:rPr lang="ko-KR" altLang="en-US" i="1"/>
              <a:t>사용자가 접근한 데이터에 대해서  리포트 상에 최종결과를 예상한 데로 보여줄 수 있다. 예를 들면 어떤 사용자가 모든 판매에 대해서 </a:t>
            </a:r>
            <a:r>
              <a:rPr lang="en-US" altLang="ko-KR" i="1"/>
              <a:t>summary</a:t>
            </a:r>
            <a:r>
              <a:rPr lang="ko-KR" altLang="en-US" i="1"/>
              <a:t>된 리포트를 사용하여  웨어하우스의 판매 데이터의 절반 정도만 조회 하고자 한다면, 그 </a:t>
            </a:r>
            <a:r>
              <a:rPr lang="en-US" altLang="ko-KR" i="1"/>
              <a:t>Summary</a:t>
            </a:r>
            <a:r>
              <a:rPr lang="ko-KR" altLang="en-US" i="1"/>
              <a:t>는 판매의 절반에만 영향을 미칠 것이다.리포트는 리포트를 생성하기 위해 사용된 </a:t>
            </a:r>
            <a:r>
              <a:rPr lang="en-US" altLang="ko-KR" i="1"/>
              <a:t>Database </a:t>
            </a:r>
            <a:r>
              <a:rPr lang="ko-KR" altLang="en-US" i="1"/>
              <a:t>보안 뷰는 나타내질 않는다.</a:t>
            </a:r>
            <a:r>
              <a:rPr lang="ko-KR" altLang="en-US"/>
              <a:t> </a:t>
            </a:r>
          </a:p>
          <a:p>
            <a:pPr lvl="3">
              <a:defRPr/>
            </a:pPr>
            <a:r>
              <a:rPr lang="ko-KR" altLang="en-US"/>
              <a:t>분할된  </a:t>
            </a:r>
            <a:r>
              <a:rPr lang="en-US" altLang="ko-KR"/>
              <a:t>fact table</a:t>
            </a:r>
          </a:p>
          <a:p>
            <a:pPr lvl="4">
              <a:buFont typeface="mn-ea"/>
              <a:buNone/>
              <a:defRPr/>
            </a:pPr>
            <a:r>
              <a:rPr lang="en-US" altLang="ko-KR" i="1"/>
              <a:t>- </a:t>
            </a:r>
            <a:r>
              <a:rPr lang="ko-KR" altLang="en-US" i="1"/>
              <a:t>이 방법론은 하나의 분할된 </a:t>
            </a:r>
            <a:r>
              <a:rPr lang="en-US" altLang="ko-KR" i="1"/>
              <a:t>fact </a:t>
            </a:r>
            <a:r>
              <a:rPr lang="ko-KR" altLang="en-US" i="1"/>
              <a:t>테이블에 여러 </a:t>
            </a:r>
            <a:r>
              <a:rPr lang="en-US" altLang="ko-KR" i="1"/>
              <a:t>row</a:t>
            </a:r>
            <a:r>
              <a:rPr lang="ko-KR" altLang="en-US" i="1"/>
              <a:t>를 그릅화 하기 위한 것이다.  </a:t>
            </a:r>
            <a:r>
              <a:rPr lang="en-US" altLang="ko-KR" i="1"/>
              <a:t>Partition table</a:t>
            </a:r>
            <a:r>
              <a:rPr lang="ko-KR" altLang="en-US" i="1"/>
              <a:t>은 </a:t>
            </a:r>
            <a:r>
              <a:rPr lang="en-US" altLang="ko-KR" i="1"/>
              <a:t>Warehouse</a:t>
            </a:r>
            <a:r>
              <a:rPr lang="ko-KR" altLang="en-US" i="1"/>
              <a:t>에 존재하는 테이블과는 물리적으로 구분되고 </a:t>
            </a:r>
            <a:r>
              <a:rPr lang="en-US" altLang="ko-KR" i="1"/>
              <a:t>Security administration</a:t>
            </a:r>
            <a:r>
              <a:rPr lang="ko-KR" altLang="en-US" i="1"/>
              <a:t>은 용이 하다. 이유는 </a:t>
            </a:r>
            <a:r>
              <a:rPr lang="en-US" altLang="ko-KR" i="1"/>
              <a:t>permission</a:t>
            </a:r>
            <a:r>
              <a:rPr lang="ko-KR" altLang="en-US" i="1"/>
              <a:t>을</a:t>
            </a:r>
            <a:r>
              <a:rPr lang="en-US" altLang="ko-KR" i="1"/>
              <a:t> row</a:t>
            </a:r>
            <a:r>
              <a:rPr lang="ko-KR" altLang="en-US" i="1"/>
              <a:t>와</a:t>
            </a:r>
            <a:r>
              <a:rPr lang="en-US" altLang="ko-KR" i="1"/>
              <a:t>column </a:t>
            </a:r>
            <a:r>
              <a:rPr lang="ko-KR" altLang="en-US" i="1"/>
              <a:t>단위가 아니라 전체 </a:t>
            </a:r>
            <a:r>
              <a:rPr lang="en-US" altLang="ko-KR" i="1"/>
              <a:t>table</a:t>
            </a:r>
            <a:r>
              <a:rPr lang="ko-KR" altLang="en-US" i="1"/>
              <a:t>단위로 부여할 수 있기 때문이다.</a:t>
            </a:r>
          </a:p>
          <a:p>
            <a:pPr lvl="4">
              <a:buFont typeface="mn-ea"/>
              <a:buNone/>
              <a:defRPr/>
            </a:pPr>
            <a:r>
              <a:rPr lang="en-US" altLang="ko-KR" i="1"/>
              <a:t>- Partition Fact table</a:t>
            </a:r>
            <a:r>
              <a:rPr lang="ko-KR" altLang="en-US" i="1"/>
              <a:t>은 </a:t>
            </a:r>
            <a:r>
              <a:rPr lang="en-US" altLang="ko-KR" i="1"/>
              <a:t>system user</a:t>
            </a:r>
            <a:r>
              <a:rPr lang="ko-KR" altLang="en-US" i="1"/>
              <a:t>들에게 보여지지 않는다 . 비록 많은 물리적 테이블이 존재할지라도, 그 </a:t>
            </a:r>
            <a:r>
              <a:rPr lang="en-US" altLang="ko-KR" i="1"/>
              <a:t>System</a:t>
            </a:r>
            <a:r>
              <a:rPr lang="ko-KR" altLang="en-US" i="1"/>
              <a:t>은 하나의  논리적 </a:t>
            </a:r>
            <a:r>
              <a:rPr lang="en-US" altLang="ko-KR" i="1"/>
              <a:t>fact table</a:t>
            </a:r>
            <a:r>
              <a:rPr lang="ko-KR" altLang="en-US" i="1"/>
              <a:t>만 볼 수 있다.</a:t>
            </a:r>
          </a:p>
          <a:p>
            <a:pPr lvl="3">
              <a:defRPr/>
            </a:pPr>
            <a:r>
              <a:rPr lang="ko-KR" altLang="en-US"/>
              <a:t>구획된 </a:t>
            </a:r>
            <a:r>
              <a:rPr lang="en-US" altLang="ko-KR"/>
              <a:t>fact tables</a:t>
            </a:r>
          </a:p>
          <a:p>
            <a:pPr lvl="4">
              <a:buFont typeface="mn-ea"/>
              <a:buNone/>
              <a:defRPr/>
            </a:pPr>
            <a:r>
              <a:rPr lang="en-US" altLang="ko-KR" i="1"/>
              <a:t>- Split fact table</a:t>
            </a:r>
            <a:r>
              <a:rPr lang="ko-KR" altLang="en-US" i="1"/>
              <a:t>은 하나의 논리적 </a:t>
            </a:r>
            <a:r>
              <a:rPr lang="en-US" altLang="ko-KR" i="1"/>
              <a:t>fact table</a:t>
            </a:r>
            <a:r>
              <a:rPr lang="ko-KR" altLang="en-US" i="1"/>
              <a:t>로부터 두개 또는 그 이상의 물리적 </a:t>
            </a:r>
            <a:r>
              <a:rPr lang="en-US" altLang="ko-KR" i="1"/>
              <a:t>fact table</a:t>
            </a:r>
            <a:r>
              <a:rPr lang="ko-KR" altLang="en-US" i="1"/>
              <a:t>을 생성한다. 각각의 새로운 테이블은 같은 </a:t>
            </a:r>
            <a:r>
              <a:rPr lang="en-US" altLang="ko-KR" i="1"/>
              <a:t>primary key</a:t>
            </a:r>
            <a:r>
              <a:rPr lang="ko-KR" altLang="en-US" i="1"/>
              <a:t>를 갖고 있지만, 실질적인 </a:t>
            </a:r>
            <a:r>
              <a:rPr lang="en-US" altLang="ko-KR" i="1"/>
              <a:t>fact table</a:t>
            </a:r>
            <a:r>
              <a:rPr lang="ko-KR" altLang="en-US" i="1"/>
              <a:t>의 </a:t>
            </a:r>
            <a:r>
              <a:rPr lang="en-US" altLang="ko-KR" i="1"/>
              <a:t>fact column</a:t>
            </a:r>
            <a:r>
              <a:rPr lang="ko-KR" altLang="en-US" i="1"/>
              <a:t>의 부분집합이다</a:t>
            </a:r>
            <a:r>
              <a:rPr lang="ko-KR" altLang="en-US"/>
              <a:t>.</a:t>
            </a:r>
          </a:p>
          <a:p>
            <a:pPr lvl="4">
              <a:buFont typeface="mn-ea"/>
              <a:buNone/>
              <a:defRPr/>
            </a:pPr>
            <a:r>
              <a:rPr lang="en-US" altLang="ko-KR" i="1"/>
              <a:t>- Splitting fact table</a:t>
            </a:r>
            <a:r>
              <a:rPr lang="ko-KR" altLang="en-US" i="1"/>
              <a:t>은 사용자 그릅을 기반으로 하여 그릅화된 </a:t>
            </a:r>
            <a:r>
              <a:rPr lang="en-US" altLang="ko-KR" i="1"/>
              <a:t>fact column</a:t>
            </a:r>
            <a:r>
              <a:rPr lang="ko-KR" altLang="en-US" i="1"/>
              <a:t>으로 생각할 수 있다. </a:t>
            </a:r>
            <a:r>
              <a:rPr lang="en-US" altLang="ko-KR" i="1"/>
              <a:t>Splitting fact table</a:t>
            </a:r>
            <a:r>
              <a:rPr lang="ko-KR" altLang="en-US" i="1"/>
              <a:t>은 </a:t>
            </a:r>
            <a:r>
              <a:rPr lang="en-US" altLang="ko-KR" i="1"/>
              <a:t>security administration</a:t>
            </a:r>
            <a:r>
              <a:rPr lang="ko-KR" altLang="en-US" i="1"/>
              <a:t>이 보다 용이하다. 이유는 </a:t>
            </a:r>
            <a:r>
              <a:rPr lang="en-US" altLang="ko-KR" i="1"/>
              <a:t>permission</a:t>
            </a:r>
            <a:r>
              <a:rPr lang="ko-KR" altLang="en-US" i="1"/>
              <a:t>을 </a:t>
            </a:r>
            <a:r>
              <a:rPr lang="en-US" altLang="ko-KR" i="1"/>
              <a:t>column </a:t>
            </a:r>
            <a:r>
              <a:rPr lang="ko-KR" altLang="en-US" i="1"/>
              <a:t>단위가 아니라 </a:t>
            </a:r>
            <a:r>
              <a:rPr lang="en-US" altLang="ko-KR" i="1"/>
              <a:t>table</a:t>
            </a:r>
            <a:r>
              <a:rPr lang="ko-KR" altLang="en-US" i="1"/>
              <a:t>단위로 부여할 수 있기 때문이다.</a:t>
            </a:r>
          </a:p>
          <a:p>
            <a:pPr lvl="3">
              <a:defRPr/>
            </a:pPr>
            <a:endParaRPr lang="en-US" altLang="ko-KR" i="1"/>
          </a:p>
        </p:txBody>
      </p:sp>
    </p:spTree>
    <p:extLst>
      <p:ext uri="{BB962C8B-B14F-4D97-AF65-F5344CB8AC3E}">
        <p14:creationId xmlns:p14="http://schemas.microsoft.com/office/powerpoint/2010/main" val="99251045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862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A2C52F97-A0B2-43FB-A520-740E30E42E5C}" type="slidenum">
              <a:rPr lang="en-US" altLang="en-US" b="0">
                <a:latin typeface="Times New Roman"/>
                <a:ea typeface="굴림"/>
              </a:rPr>
              <a:pPr lvl="0">
                <a:defRPr/>
              </a:pPr>
              <a:t>190</a:t>
            </a:fld>
            <a:endParaRPr lang="en-US" altLang="en-US" b="0">
              <a:latin typeface="Times New Roman"/>
              <a:ea typeface="굴림"/>
            </a:endParaRPr>
          </a:p>
        </p:txBody>
      </p:sp>
      <p:sp>
        <p:nvSpPr>
          <p:cNvPr id="538628" name="Rectangle 2"/>
          <p:cNvSpPr>
            <a:spLocks noGrp="1" noRot="1" noChangeAspect="1" noChangeArrowheads="1" noTextEdit="1"/>
          </p:cNvSpPr>
          <p:nvPr>
            <p:ph type="sldImg"/>
          </p:nvPr>
        </p:nvSpPr>
        <p:spPr>
          <a:ln/>
        </p:spPr>
      </p:sp>
      <p:sp>
        <p:nvSpPr>
          <p:cNvPr id="538629" name="Rectangle 3"/>
          <p:cNvSpPr>
            <a:spLocks noGrp="1" noChangeArrowheads="1"/>
          </p:cNvSpPr>
          <p:nvPr>
            <p:ph type="body" idx="1"/>
          </p:nvPr>
        </p:nvSpPr>
        <p:spPr>
          <a:noFill/>
          <a:ln/>
        </p:spPr>
        <p:txBody>
          <a:bodyPr/>
          <a:lstStyle/>
          <a:p>
            <a:pPr lvl="0">
              <a:defRPr/>
            </a:pPr>
            <a:r>
              <a:rPr lang="en-US" altLang="ko-KR">
                <a:latin typeface="Arial"/>
              </a:rPr>
              <a:t>Application Security</a:t>
            </a:r>
          </a:p>
        </p:txBody>
      </p:sp>
    </p:spTree>
    <p:extLst>
      <p:ext uri="{BB962C8B-B14F-4D97-AF65-F5344CB8AC3E}">
        <p14:creationId xmlns:p14="http://schemas.microsoft.com/office/powerpoint/2010/main" val="18349226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965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AB2FA31C-B52D-443C-9226-90A93EF75418}" type="slidenum">
              <a:rPr lang="en-US" altLang="en-US" b="0">
                <a:latin typeface="Times New Roman"/>
                <a:ea typeface="굴림"/>
              </a:rPr>
              <a:pPr lvl="0">
                <a:defRPr/>
              </a:pPr>
              <a:t>191</a:t>
            </a:fld>
            <a:endParaRPr lang="en-US" altLang="en-US" b="0">
              <a:latin typeface="Times New Roman"/>
              <a:ea typeface="굴림"/>
            </a:endParaRPr>
          </a:p>
        </p:txBody>
      </p:sp>
      <p:sp>
        <p:nvSpPr>
          <p:cNvPr id="539652" name="Rectangle 2"/>
          <p:cNvSpPr>
            <a:spLocks noGrp="1" noRot="1" noChangeAspect="1" noChangeArrowheads="1" noTextEdit="1"/>
          </p:cNvSpPr>
          <p:nvPr>
            <p:ph type="sldImg"/>
          </p:nvPr>
        </p:nvSpPr>
        <p:spPr>
          <a:ln/>
        </p:spPr>
      </p:sp>
      <p:sp>
        <p:nvSpPr>
          <p:cNvPr id="539653" name="Rectangle 3"/>
          <p:cNvSpPr>
            <a:spLocks noGrp="1" noChangeArrowheads="1"/>
          </p:cNvSpPr>
          <p:nvPr>
            <p:ph type="body" idx="1"/>
          </p:nvPr>
        </p:nvSpPr>
        <p:spPr>
          <a:noFill/>
          <a:ln/>
        </p:spPr>
        <p:txBody>
          <a:bodyPr/>
          <a:lstStyle/>
          <a:p>
            <a:pPr lvl="0">
              <a:defRPr/>
            </a:pPr>
            <a:r>
              <a:rPr lang="ko-KR" altLang="en-US">
                <a:latin typeface="Arial"/>
              </a:rPr>
              <a:t>프로젝트 소스 레벨의 설정</a:t>
            </a:r>
            <a:endParaRPr lang="en-US" altLang="ko-KR">
              <a:latin typeface="Arial"/>
            </a:endParaRPr>
          </a:p>
        </p:txBody>
      </p:sp>
    </p:spTree>
    <p:extLst>
      <p:ext uri="{BB962C8B-B14F-4D97-AF65-F5344CB8AC3E}">
        <p14:creationId xmlns:p14="http://schemas.microsoft.com/office/powerpoint/2010/main" val="91457983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067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8CC52B0F-81FB-4CCA-AAB7-CB7719795D77}" type="slidenum">
              <a:rPr lang="en-US" altLang="en-US" b="0">
                <a:latin typeface="Times New Roman"/>
                <a:ea typeface="굴림"/>
              </a:rPr>
              <a:pPr lvl="0">
                <a:defRPr/>
              </a:pPr>
              <a:t>192</a:t>
            </a:fld>
            <a:endParaRPr lang="en-US" altLang="en-US" b="0">
              <a:latin typeface="Times New Roman"/>
              <a:ea typeface="굴림"/>
            </a:endParaRPr>
          </a:p>
        </p:txBody>
      </p:sp>
      <p:sp>
        <p:nvSpPr>
          <p:cNvPr id="540676" name="Rectangle 2"/>
          <p:cNvSpPr>
            <a:spLocks noGrp="1" noRot="1" noChangeAspect="1" noChangeArrowheads="1" noTextEdit="1"/>
          </p:cNvSpPr>
          <p:nvPr>
            <p:ph type="sldImg"/>
          </p:nvPr>
        </p:nvSpPr>
        <p:spPr>
          <a:ln/>
        </p:spPr>
      </p:sp>
      <p:sp>
        <p:nvSpPr>
          <p:cNvPr id="540677" name="Rectangle 3"/>
          <p:cNvSpPr>
            <a:spLocks noGrp="1" noChangeArrowheads="1"/>
          </p:cNvSpPr>
          <p:nvPr>
            <p:ph type="body" idx="1"/>
          </p:nvPr>
        </p:nvSpPr>
        <p:spPr>
          <a:noFill/>
          <a:ln/>
        </p:spPr>
        <p:txBody>
          <a:bodyPr/>
          <a:lstStyle/>
          <a:p>
            <a:pPr lvl="0">
              <a:defRPr/>
            </a:pPr>
            <a:r>
              <a:rPr lang="ko-KR" altLang="en-US">
                <a:latin typeface="Arial"/>
              </a:rPr>
              <a:t>프로젝트 소스 단위의 설정:</a:t>
            </a:r>
            <a:r>
              <a:rPr lang="en-US" altLang="ko-KR">
                <a:latin typeface="Arial"/>
              </a:rPr>
              <a:t> </a:t>
            </a:r>
            <a:r>
              <a:rPr lang="ko-KR" altLang="en-US">
                <a:latin typeface="Arial"/>
              </a:rPr>
              <a:t>사용자 계정</a:t>
            </a:r>
          </a:p>
          <a:p>
            <a:pPr lvl="1">
              <a:defRPr/>
            </a:pPr>
            <a:r>
              <a:rPr lang="en-US" altLang="ko-KR" i="0"/>
              <a:t>MicroStrategy software</a:t>
            </a:r>
            <a:r>
              <a:rPr lang="ko-KR" altLang="en-US" i="0"/>
              <a:t>에서, 하나의 사용자는 실질적으로 존재할 필요는 없다. 하나의 사용자는 전체 </a:t>
            </a:r>
            <a:r>
              <a:rPr lang="en-US" altLang="ko-KR" i="0"/>
              <a:t>application</a:t>
            </a:r>
            <a:r>
              <a:rPr lang="ko-KR" altLang="en-US" i="0"/>
              <a:t>을 작동하고 오브젝트를 조작하고 만들 수 있는  단순한 계정이다.</a:t>
            </a:r>
          </a:p>
          <a:p>
            <a:pPr lvl="1">
              <a:defRPr/>
            </a:pPr>
            <a:r>
              <a:rPr lang="en-US" altLang="ko-KR"/>
              <a:t> </a:t>
            </a:r>
          </a:p>
          <a:p>
            <a:pPr lvl="2">
              <a:defRPr/>
            </a:pPr>
            <a:r>
              <a:rPr lang="ko-KR" altLang="en-US"/>
              <a:t>아래의 보안 레벨의 </a:t>
            </a:r>
            <a:r>
              <a:rPr lang="ko-KR" altLang="en-US" smtClean="0"/>
              <a:t>속성은 </a:t>
            </a:r>
            <a:r>
              <a:rPr lang="ko-KR" altLang="en-US"/>
              <a:t>하나의 사용자 계정에 관계된 것이다:</a:t>
            </a:r>
          </a:p>
          <a:p>
            <a:pPr lvl="3">
              <a:defRPr/>
            </a:pPr>
            <a:r>
              <a:rPr lang="ko-KR" altLang="en-US"/>
              <a:t>사용자를 인식하고자 하는 </a:t>
            </a:r>
            <a:r>
              <a:rPr lang="en-US" altLang="ko-KR"/>
              <a:t>login</a:t>
            </a:r>
            <a:r>
              <a:rPr lang="ko-KR" altLang="en-US"/>
              <a:t>이름과 </a:t>
            </a:r>
            <a:r>
              <a:rPr lang="en-US" altLang="ko-KR"/>
              <a:t>configuration</a:t>
            </a:r>
            <a:r>
              <a:rPr lang="ko-KR" altLang="en-US"/>
              <a:t> 은 유일한 것이다.</a:t>
            </a:r>
          </a:p>
          <a:p>
            <a:pPr lvl="3">
              <a:defRPr/>
            </a:pPr>
            <a:r>
              <a:rPr lang="ko-KR" altLang="en-US"/>
              <a:t>암호</a:t>
            </a:r>
          </a:p>
          <a:p>
            <a:pPr lvl="3">
              <a:defRPr/>
            </a:pPr>
            <a:r>
              <a:rPr lang="ko-KR" altLang="en-US"/>
              <a:t>여러 개의 그룹에 속해 있거나 어느 그룹에도  속해 있지 않는 계정  </a:t>
            </a:r>
          </a:p>
          <a:p>
            <a:pPr lvl="3">
              <a:defRPr/>
            </a:pPr>
            <a:r>
              <a:rPr lang="ko-KR" altLang="en-US"/>
              <a:t>오브젝트에 대해서 부여된  일반적인 접근과 새로운 오브젝트 정의에 대한 권한</a:t>
            </a:r>
          </a:p>
          <a:p>
            <a:pPr lvl="3">
              <a:defRPr/>
            </a:pPr>
            <a:r>
              <a:rPr lang="en-US" altLang="ko-KR"/>
              <a:t>Windows NT</a:t>
            </a:r>
            <a:r>
              <a:rPr lang="ko-KR" altLang="en-US"/>
              <a:t>와 같은 다른 소스로 부터의 인증</a:t>
            </a:r>
          </a:p>
          <a:p>
            <a:pPr lvl="3">
              <a:defRPr/>
            </a:pPr>
            <a:r>
              <a:rPr lang="ko-KR" altLang="en-US"/>
              <a:t>하나의 사용자가  다른 </a:t>
            </a:r>
            <a:r>
              <a:rPr lang="ko-KR" altLang="en-US" smtClean="0"/>
              <a:t>속성, </a:t>
            </a:r>
            <a:r>
              <a:rPr lang="ko-KR" altLang="en-US"/>
              <a:t>즉 이름,데이터베이스 로인 프로파일,그리고 사용통계를 갖고 있다</a:t>
            </a:r>
          </a:p>
          <a:p>
            <a:pPr lvl="1">
              <a:defRPr/>
            </a:pPr>
            <a:endParaRPr lang="en-US" altLang="ko-KR"/>
          </a:p>
          <a:p>
            <a:pPr lvl="1">
              <a:defRPr/>
            </a:pPr>
            <a:endParaRPr lang="en-US" altLang="ko-KR"/>
          </a:p>
        </p:txBody>
      </p:sp>
    </p:spTree>
    <p:extLst>
      <p:ext uri="{BB962C8B-B14F-4D97-AF65-F5344CB8AC3E}">
        <p14:creationId xmlns:p14="http://schemas.microsoft.com/office/powerpoint/2010/main" val="281188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1712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38C84CB1-16F8-4475-9C12-E9A7085F76D3}" type="slidenum">
              <a:rPr lang="en-US" altLang="en-US" b="0">
                <a:latin typeface="Times New Roman"/>
                <a:ea typeface="굴림"/>
              </a:rPr>
              <a:pPr lvl="0">
                <a:defRPr/>
              </a:pPr>
              <a:t>20</a:t>
            </a:fld>
            <a:endParaRPr lang="en-US" altLang="en-US" b="0">
              <a:latin typeface="Times New Roman"/>
              <a:ea typeface="굴림"/>
            </a:endParaRPr>
          </a:p>
        </p:txBody>
      </p:sp>
      <p:sp>
        <p:nvSpPr>
          <p:cNvPr id="517124" name="Rectangle 2"/>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sz="1400">
                <a:latin typeface="Arial"/>
              </a:rPr>
              <a:t>애트리뷰트 폼 표현식</a:t>
            </a:r>
          </a:p>
          <a:p>
            <a:pPr lvl="1">
              <a:defRPr/>
            </a:pPr>
            <a:r>
              <a:rPr lang="en-US" altLang="ko-KR"/>
              <a:t>	</a:t>
            </a:r>
            <a:r>
              <a:rPr lang="ko-KR" altLang="en-US"/>
              <a:t>애트리뷰트의  모든 폼은 하나 이상의 표현식을 가진다. 표현식은 하나 이상의 웨어하우스 칼럼으로 구성된다.</a:t>
            </a:r>
          </a:p>
          <a:p>
            <a:pPr lvl="1">
              <a:defRPr/>
            </a:pPr>
            <a:endParaRPr lang="en-US" altLang="ko-KR" sz="1200"/>
          </a:p>
          <a:p>
            <a:pPr lvl="2">
              <a:defRPr/>
            </a:pPr>
            <a:r>
              <a:rPr lang="ko-KR" altLang="en-US"/>
              <a:t>폼 표현식은 웨어하우스 칼럼이나 웨어하우스 칼럼으로 부터 유도된 칼럼, 상수 및 데이타베이스 함수 그리고 수학 연산자로 이루어 진다.</a:t>
            </a:r>
          </a:p>
          <a:p>
            <a:pPr lvl="3">
              <a:defRPr/>
            </a:pPr>
            <a:endParaRPr lang="en-US" altLang="ko-KR"/>
          </a:p>
          <a:p>
            <a:pPr lvl="3">
              <a:defRPr/>
            </a:pPr>
            <a:r>
              <a:rPr lang="ko-KR" altLang="en-US"/>
              <a:t>단순한 표현식은 정의의 일부분으로 나열된 웨어하우스 테이블과 칼럼을 바탕으로 한다.</a:t>
            </a:r>
          </a:p>
          <a:p>
            <a:pPr lvl="4">
              <a:defRPr/>
            </a:pPr>
            <a:r>
              <a:rPr lang="ko-KR" altLang="en-US"/>
              <a:t>예</a:t>
            </a:r>
            <a:r>
              <a:rPr lang="en-US" altLang="ko-KR"/>
              <a:t>: region</a:t>
            </a:r>
            <a:r>
              <a:rPr lang="ko-KR" altLang="en-US"/>
              <a:t>애트리뷰트의</a:t>
            </a:r>
            <a:r>
              <a:rPr lang="en-US" altLang="ko-KR"/>
              <a:t> DESC</a:t>
            </a:r>
            <a:r>
              <a:rPr lang="ko-KR" altLang="en-US"/>
              <a:t>폼은 </a:t>
            </a:r>
            <a:r>
              <a:rPr lang="en-US" altLang="ko-KR"/>
              <a:t>REGION_NAME</a:t>
            </a:r>
            <a:r>
              <a:rPr lang="ko-KR" altLang="en-US"/>
              <a:t>칼럼이다.</a:t>
            </a:r>
          </a:p>
          <a:p>
            <a:pPr lvl="3">
              <a:defRPr/>
            </a:pPr>
            <a:endParaRPr lang="en-US" altLang="ko-KR"/>
          </a:p>
          <a:p>
            <a:pPr lvl="3">
              <a:defRPr/>
            </a:pPr>
            <a:r>
              <a:rPr lang="ko-KR" altLang="en-US"/>
              <a:t>유도된 표현식은 수학 연산자나 데이타베이스 함수를 사용해 정의된다.</a:t>
            </a:r>
            <a:r>
              <a:rPr lang="en-US" altLang="ko-KR"/>
              <a:t> </a:t>
            </a:r>
          </a:p>
          <a:p>
            <a:pPr lvl="4">
              <a:defRPr/>
            </a:pPr>
            <a:r>
              <a:rPr lang="ko-KR" altLang="en-US"/>
              <a:t>예</a:t>
            </a:r>
            <a:r>
              <a:rPr lang="en-US" altLang="ko-KR"/>
              <a:t>: Customer age</a:t>
            </a:r>
            <a:r>
              <a:rPr lang="ko-KR" altLang="en-US"/>
              <a:t>애트리뷰트의 </a:t>
            </a:r>
            <a:r>
              <a:rPr lang="en-US" altLang="ko-KR"/>
              <a:t>ID</a:t>
            </a:r>
            <a:r>
              <a:rPr lang="ko-KR" altLang="en-US"/>
              <a:t>폼은 다음 표현식으로 정의된다.</a:t>
            </a:r>
            <a:r>
              <a:rPr lang="en-US" altLang="ko-KR"/>
              <a:t> </a:t>
            </a:r>
          </a:p>
          <a:p>
            <a:pPr lvl="4">
              <a:buFont typeface="mn-ea"/>
              <a:buNone/>
              <a:defRPr/>
            </a:pPr>
            <a:r>
              <a:rPr lang="en-US" altLang="ko-KR"/>
              <a:t> 	    -ApplySimple ("datediff(YY,#0,getdate())", Cust_Birthdate). </a:t>
            </a:r>
          </a:p>
          <a:p>
            <a:pPr lvl="3">
              <a:defRPr/>
            </a:pPr>
            <a:endParaRPr lang="en-US" altLang="ko-KR"/>
          </a:p>
          <a:p>
            <a:pPr lvl="3">
              <a:buFont typeface="Wingdings"/>
              <a:buChar char="à"/>
              <a:defRPr/>
            </a:pPr>
            <a:r>
              <a:rPr lang="ko-KR" altLang="en-US"/>
              <a:t>주의:  특정 데이타베이스에 맞는 문장이 사용되어야 한다. </a:t>
            </a:r>
            <a:r>
              <a:rPr lang="en-US" altLang="ko-KR"/>
              <a:t>ApplySimple</a:t>
            </a:r>
            <a:r>
              <a:rPr lang="ko-KR" altLang="en-US"/>
              <a:t>이후에 나오는 괄호내에 쓰여진 모든 함수는 유효성 확인시에 체크되지 않는다.</a:t>
            </a:r>
            <a:r>
              <a:rPr lang="en-US" altLang="ko-KR"/>
              <a:t> </a:t>
            </a:r>
          </a:p>
          <a:p>
            <a:pPr lvl="3">
              <a:buFont typeface="Wingdings"/>
              <a:buChar char="à"/>
              <a:defRPr/>
            </a:pPr>
            <a:r>
              <a:rPr lang="ko-KR" altLang="en-US"/>
              <a:t>유도된 표현식 사용시에는 어트리뷰트 열별칭을 사용할 것을 권장한다.</a:t>
            </a:r>
          </a:p>
          <a:p>
            <a:pPr lvl="0">
              <a:defRPr/>
            </a:pPr>
            <a:r>
              <a:rPr lang="en-US" altLang="ko-KR" sz="1000">
                <a:latin typeface="Arial"/>
              </a:rPr>
              <a:t>		</a:t>
            </a:r>
          </a:p>
        </p:txBody>
      </p:sp>
      <p:sp>
        <p:nvSpPr>
          <p:cNvPr id="517125" name="Rectangle 166"/>
          <p:cNvSpPr>
            <a:spLocks noGrp="1" noRot="1" noChangeAspect="1" noChangeArrowheads="1" noTextEdit="1"/>
          </p:cNvSpPr>
          <p:nvPr>
            <p:ph type="sldImg"/>
          </p:nvPr>
        </p:nvSpPr>
        <p:spPr>
          <a:xfrm>
            <a:off x="2057400" y="685800"/>
            <a:ext cx="4635500" cy="3476625"/>
          </a:xfrm>
          <a:ln/>
        </p:spPr>
      </p:sp>
    </p:spTree>
    <p:extLst>
      <p:ext uri="{BB962C8B-B14F-4D97-AF65-F5344CB8AC3E}">
        <p14:creationId xmlns:p14="http://schemas.microsoft.com/office/powerpoint/2010/main" val="292006692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16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C08ACAC9-C26A-4A33-A27A-F1AF78A3F167}" type="slidenum">
              <a:rPr lang="en-US" altLang="en-US" b="0">
                <a:latin typeface="Times New Roman"/>
                <a:ea typeface="굴림"/>
              </a:rPr>
              <a:pPr lvl="0">
                <a:defRPr/>
              </a:pPr>
              <a:t>193</a:t>
            </a:fld>
            <a:endParaRPr lang="en-US" altLang="en-US" b="0">
              <a:latin typeface="Times New Roman"/>
              <a:ea typeface="굴림"/>
            </a:endParaRPr>
          </a:p>
        </p:txBody>
      </p:sp>
      <p:sp>
        <p:nvSpPr>
          <p:cNvPr id="541700" name="Rectangle 2"/>
          <p:cNvSpPr>
            <a:spLocks noGrp="1" noRot="1" noChangeAspect="1" noChangeArrowheads="1" noTextEdit="1"/>
          </p:cNvSpPr>
          <p:nvPr>
            <p:ph type="sldImg"/>
          </p:nvPr>
        </p:nvSpPr>
        <p:spPr>
          <a:ln/>
        </p:spPr>
      </p:sp>
      <p:sp>
        <p:nvSpPr>
          <p:cNvPr id="541701" name="Rectangle 3"/>
          <p:cNvSpPr>
            <a:spLocks noGrp="1" noChangeArrowheads="1"/>
          </p:cNvSpPr>
          <p:nvPr>
            <p:ph type="body" idx="1"/>
          </p:nvPr>
        </p:nvSpPr>
        <p:spPr>
          <a:noFill/>
          <a:ln/>
        </p:spPr>
        <p:txBody>
          <a:bodyPr/>
          <a:lstStyle/>
          <a:p>
            <a:pPr lvl="0">
              <a:defRPr/>
            </a:pPr>
            <a:r>
              <a:rPr lang="ko-KR" altLang="en-US">
                <a:latin typeface="Arial"/>
              </a:rPr>
              <a:t>프로젝트소스 단계 설정 : 사용자 계정</a:t>
            </a:r>
          </a:p>
          <a:p>
            <a:pPr lvl="1">
              <a:defRPr/>
            </a:pPr>
            <a:r>
              <a:rPr lang="ko-KR" altLang="en-US" i="0"/>
              <a:t>새로운 사용자를 생성하는 사용자 편집 창은 새로운 </a:t>
            </a:r>
            <a:r>
              <a:rPr lang="en-US" altLang="ko-KR" i="0"/>
              <a:t>MicroStrategy application</a:t>
            </a:r>
            <a:r>
              <a:rPr lang="ko-KR" altLang="en-US" i="0"/>
              <a:t>사용자 계정을 만드는데 사용된다.</a:t>
            </a:r>
          </a:p>
          <a:p>
            <a:pPr lvl="2">
              <a:defRPr/>
            </a:pPr>
            <a:r>
              <a:rPr lang="ko-KR" altLang="en-US"/>
              <a:t>사용자 편집 창은 반전된 존재하는 사용자 그룹에서 마우스 오른쪽을 클릭하고 새로운 사용자를 선택한다.</a:t>
            </a:r>
          </a:p>
          <a:p>
            <a:pPr lvl="2">
              <a:defRPr/>
            </a:pPr>
            <a:r>
              <a:rPr lang="ko-KR" altLang="en-US"/>
              <a:t>5 개의 </a:t>
            </a:r>
            <a:r>
              <a:rPr lang="en-US" altLang="ko-KR"/>
              <a:t>tab</a:t>
            </a:r>
            <a:r>
              <a:rPr lang="ko-KR" altLang="en-US"/>
              <a:t>이 존재한다 : 일반, 프로젝트 엑세스, 보안필터, 그룹 , 인증</a:t>
            </a:r>
          </a:p>
          <a:p>
            <a:pPr lvl="2">
              <a:defRPr/>
            </a:pPr>
            <a:r>
              <a:rPr lang="ko-KR" altLang="en-US"/>
              <a:t>“일반” </a:t>
            </a:r>
            <a:r>
              <a:rPr lang="en-US" altLang="ko-KR"/>
              <a:t>tab</a:t>
            </a:r>
            <a:r>
              <a:rPr lang="ko-KR" altLang="en-US"/>
              <a:t>은 사용자에 대한 아래의 정보를 갖고 있다.</a:t>
            </a:r>
          </a:p>
          <a:p>
            <a:pPr lvl="3">
              <a:defRPr/>
            </a:pPr>
            <a:r>
              <a:rPr lang="ko-KR" altLang="en-US"/>
              <a:t>로인</a:t>
            </a:r>
          </a:p>
          <a:p>
            <a:pPr lvl="3">
              <a:defRPr/>
            </a:pPr>
            <a:r>
              <a:rPr lang="ko-KR" altLang="en-US"/>
              <a:t>이름</a:t>
            </a:r>
          </a:p>
          <a:p>
            <a:pPr lvl="3">
              <a:defRPr/>
            </a:pPr>
            <a:r>
              <a:rPr lang="ko-KR" altLang="en-US"/>
              <a:t>설명</a:t>
            </a:r>
          </a:p>
          <a:p>
            <a:pPr lvl="3">
              <a:defRPr/>
            </a:pPr>
            <a:r>
              <a:rPr lang="en-US" altLang="ko-KR"/>
              <a:t>NT</a:t>
            </a:r>
            <a:r>
              <a:rPr lang="ko-KR" altLang="en-US"/>
              <a:t>사용자 연결</a:t>
            </a:r>
          </a:p>
          <a:p>
            <a:pPr lvl="3">
              <a:defRPr/>
            </a:pPr>
            <a:r>
              <a:rPr lang="ko-KR" altLang="en-US"/>
              <a:t>암호</a:t>
            </a:r>
          </a:p>
          <a:p>
            <a:pPr lvl="3">
              <a:defRPr/>
            </a:pPr>
            <a:r>
              <a:rPr lang="ko-KR" altLang="en-US"/>
              <a:t>암호확인</a:t>
            </a:r>
          </a:p>
          <a:p>
            <a:pPr lvl="3">
              <a:defRPr/>
            </a:pPr>
            <a:r>
              <a:rPr lang="ko-KR" altLang="en-US"/>
              <a:t>다음 로인 할 때 암호변경</a:t>
            </a:r>
          </a:p>
          <a:p>
            <a:pPr lvl="3">
              <a:defRPr/>
            </a:pPr>
            <a:r>
              <a:rPr lang="ko-KR" altLang="en-US"/>
              <a:t>암호만료</a:t>
            </a:r>
          </a:p>
          <a:p>
            <a:pPr lvl="3">
              <a:defRPr/>
            </a:pPr>
            <a:r>
              <a:rPr lang="ko-KR" altLang="en-US"/>
              <a:t>계정사용불가</a:t>
            </a:r>
          </a:p>
          <a:p>
            <a:pPr lvl="3">
              <a:defRPr/>
            </a:pPr>
            <a:endParaRPr lang="ko-KR" altLang="en-US"/>
          </a:p>
          <a:p>
            <a:pPr lvl="2">
              <a:defRPr/>
            </a:pPr>
            <a:r>
              <a:rPr lang="ko-KR" altLang="en-US"/>
              <a:t>“프로젝트 엑세스” 탭에서 사용자레벨의 권한을 부여할 수 있으며 각 프로젝트별로 보안 역할을 매핑하여 별도의 권한 부여를 할 수 있다.</a:t>
            </a:r>
          </a:p>
          <a:p>
            <a:pPr lvl="2">
              <a:buFont typeface="mn-ea"/>
              <a:buNone/>
              <a:defRPr/>
            </a:pPr>
            <a:r>
              <a:rPr lang="ko-KR" altLang="en-US"/>
              <a:t>    </a:t>
            </a:r>
            <a:r>
              <a:rPr lang="ko-KR" altLang="en-US">
                <a:sym typeface="Wingdings"/>
              </a:rPr>
              <a:t> 파란색으로 나타나는 권한의 경우는 그룹에 의해서 승계된 권한이다.</a:t>
            </a:r>
          </a:p>
          <a:p>
            <a:pPr lvl="3">
              <a:defRPr/>
            </a:pPr>
            <a:endParaRPr lang="en-US" altLang="ko-KR"/>
          </a:p>
          <a:p>
            <a:pPr lvl="2">
              <a:defRPr/>
            </a:pPr>
            <a:r>
              <a:rPr lang="en-US" altLang="ko-KR"/>
              <a:t>“</a:t>
            </a:r>
            <a:r>
              <a:rPr lang="ko-KR" altLang="en-US"/>
              <a:t>그룹” </a:t>
            </a:r>
            <a:r>
              <a:rPr lang="en-US" altLang="ko-KR"/>
              <a:t>tab</a:t>
            </a:r>
            <a:r>
              <a:rPr lang="ko-KR" altLang="en-US"/>
              <a:t>에서는 만들어진 사용자의 그룹을 선정한다.</a:t>
            </a:r>
          </a:p>
        </p:txBody>
      </p:sp>
    </p:spTree>
    <p:extLst>
      <p:ext uri="{BB962C8B-B14F-4D97-AF65-F5344CB8AC3E}">
        <p14:creationId xmlns:p14="http://schemas.microsoft.com/office/powerpoint/2010/main" val="359676217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0180"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B328DE25-EB96-490B-969A-940E04488590}" type="slidenum">
              <a:rPr lang="en-US" altLang="en-US" b="0">
                <a:latin typeface="Times New Roman"/>
                <a:ea typeface="굴림"/>
              </a:rPr>
              <a:pPr lvl="0">
                <a:defRPr/>
              </a:pPr>
              <a:t>194</a:t>
            </a:fld>
            <a:endParaRPr lang="en-US" altLang="en-US" b="0">
              <a:latin typeface="Times New Roman"/>
              <a:ea typeface="굴림"/>
            </a:endParaRPr>
          </a:p>
        </p:txBody>
      </p:sp>
      <p:sp>
        <p:nvSpPr>
          <p:cNvPr id="50181" name="Rectangle 2"/>
          <p:cNvSpPr>
            <a:spLocks noGrp="1" noRot="1" noChangeAspect="1" noChangeArrowheads="1" noTextEdit="1"/>
          </p:cNvSpPr>
          <p:nvPr>
            <p:ph type="sldImg"/>
          </p:nvPr>
        </p:nvSpPr>
        <p:spPr>
          <a:ln/>
        </p:spPr>
      </p:sp>
      <p:sp>
        <p:nvSpPr>
          <p:cNvPr id="50182" name="Rectangle 3"/>
          <p:cNvSpPr>
            <a:spLocks noGrp="1" noChangeArrowheads="1"/>
          </p:cNvSpPr>
          <p:nvPr>
            <p:ph type="body" idx="1"/>
          </p:nvPr>
        </p:nvSpPr>
        <p:spPr>
          <a:noFill/>
          <a:ln/>
        </p:spPr>
        <p:txBody>
          <a:bodyPr/>
          <a:lstStyle/>
          <a:p>
            <a:pPr lvl="0">
              <a:defRPr/>
            </a:pPr>
            <a:r>
              <a:rPr lang="ko-KR" altLang="en-US">
                <a:latin typeface="Arial"/>
              </a:rPr>
              <a:t>프로젝트소스 단계 설정 : 사용자 계정</a:t>
            </a:r>
          </a:p>
          <a:p>
            <a:pPr lvl="1">
              <a:defRPr/>
            </a:pPr>
            <a:r>
              <a:rPr lang="ko-KR" altLang="en-US" i="0"/>
              <a:t>모든 사용자는 권한을 설정을 할 수 있다.  권한은  그룹 단위 또는 사용자마다 설정할 수 있다.</a:t>
            </a:r>
          </a:p>
          <a:p>
            <a:pPr lvl="2">
              <a:defRPr/>
            </a:pPr>
            <a:endParaRPr lang="en-US" altLang="ko-KR"/>
          </a:p>
          <a:p>
            <a:pPr lvl="2">
              <a:defRPr/>
            </a:pPr>
            <a:r>
              <a:rPr lang="ko-KR" altLang="en-US"/>
              <a:t>권한은 사용자 편집장 또는 보안롤을 통해서 설정할 수 있다. 용이한 권한 관리를 위해 사용자 단위보다는 보안롤 단위로 사용자에 권한을 부여하는 것이 좋다. 보안롤은 다양한 프로젝트에 같은 사용자에 대해서 다양한 권한을 부여할 수 있다.</a:t>
            </a:r>
          </a:p>
          <a:p>
            <a:pPr lvl="2">
              <a:defRPr/>
            </a:pPr>
            <a:r>
              <a:rPr lang="ko-KR" altLang="en-US"/>
              <a:t>사용자 편집창에 나타나 있는 권한은  “전체 프로젝트 소스에 관한 것이고 프로젝트 소스에서 프로젝트에 대해서도 제공한다</a:t>
            </a:r>
          </a:p>
          <a:p>
            <a:pPr lvl="2">
              <a:defRPr/>
            </a:pPr>
            <a:r>
              <a:rPr lang="ko-KR" altLang="en-US"/>
              <a:t>사용 가능한 권한은 다음과 같다.  보다 세부적인 사항은 매뉴얼을 참고하시기 바랍니다.</a:t>
            </a:r>
          </a:p>
        </p:txBody>
      </p:sp>
      <p:graphicFrame>
        <p:nvGraphicFramePr>
          <p:cNvPr id="50178" name="Object 2"/>
          <p:cNvGraphicFramePr>
            <a:graphicFrameLocks noChangeAspect="1"/>
          </p:cNvGraphicFramePr>
          <p:nvPr/>
        </p:nvGraphicFramePr>
        <p:xfrm>
          <a:off x="2743200" y="6781800"/>
          <a:ext cx="3152775" cy="2114550"/>
        </p:xfrm>
        <a:graphic>
          <a:graphicData uri="http://schemas.openxmlformats.org/presentationml/2006/ole">
            <mc:AlternateContent xmlns:mc="http://schemas.openxmlformats.org/markup-compatibility/2006">
              <mc:Choice xmlns:v="urn:schemas-microsoft-com:vml" Requires="v">
                <p:oleObj spid="_x0000_s50243" name="문서" r:id="rId4" imgW="3209760" imgH="2275200" progId="Word.Document.8">
                  <p:embed/>
                </p:oleObj>
              </mc:Choice>
              <mc:Fallback>
                <p:oleObj name="문서" r:id="rId4" imgW="3209760" imgH="2275200" progId="Word.Document.8">
                  <p:embed/>
                  <p:pic>
                    <p:nvPicPr>
                      <p:cNvPr id="0" name="Picture 1" descr="rI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6781800"/>
                        <a:ext cx="3152775"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3198563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272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5947B7AB-EFF1-42CF-979D-3369BA1098AD}" type="slidenum">
              <a:rPr lang="en-US" altLang="en-US" b="0">
                <a:latin typeface="Times New Roman"/>
                <a:ea typeface="굴림"/>
              </a:rPr>
              <a:pPr lvl="0">
                <a:defRPr/>
              </a:pPr>
              <a:t>195</a:t>
            </a:fld>
            <a:endParaRPr lang="en-US" altLang="en-US" b="0">
              <a:latin typeface="Times New Roman"/>
              <a:ea typeface="굴림"/>
            </a:endParaRPr>
          </a:p>
        </p:txBody>
      </p:sp>
      <p:sp>
        <p:nvSpPr>
          <p:cNvPr id="542724" name="Rectangle 2"/>
          <p:cNvSpPr>
            <a:spLocks noGrp="1" noRot="1" noChangeAspect="1" noChangeArrowheads="1" noTextEdit="1"/>
          </p:cNvSpPr>
          <p:nvPr>
            <p:ph type="sldImg"/>
          </p:nvPr>
        </p:nvSpPr>
        <p:spPr>
          <a:ln/>
        </p:spPr>
      </p:sp>
      <p:sp>
        <p:nvSpPr>
          <p:cNvPr id="542725" name="Rectangle 3"/>
          <p:cNvSpPr>
            <a:spLocks noGrp="1" noChangeArrowheads="1"/>
          </p:cNvSpPr>
          <p:nvPr>
            <p:ph type="body" idx="1"/>
          </p:nvPr>
        </p:nvSpPr>
        <p:spPr>
          <a:noFill/>
          <a:ln/>
        </p:spPr>
        <p:txBody>
          <a:bodyPr/>
          <a:lstStyle/>
          <a:p>
            <a:pPr lvl="0">
              <a:defRPr/>
            </a:pPr>
            <a:r>
              <a:rPr lang="ko-KR" altLang="en-US">
                <a:latin typeface="Arial"/>
              </a:rPr>
              <a:t>프로젝트소스 단계 설정 : 인증 모드</a:t>
            </a:r>
          </a:p>
          <a:p>
            <a:pPr lvl="0">
              <a:defRPr/>
            </a:pPr>
            <a:endParaRPr lang="en-US" altLang="ko-KR" b="1">
              <a:latin typeface="Arial"/>
            </a:endParaRPr>
          </a:p>
          <a:p>
            <a:pPr lvl="2">
              <a:defRPr/>
            </a:pPr>
            <a:r>
              <a:rPr lang="ko-KR" altLang="en-US" b="1"/>
              <a:t>표준인증</a:t>
            </a:r>
          </a:p>
          <a:p>
            <a:pPr lvl="3">
              <a:defRPr/>
            </a:pPr>
            <a:r>
              <a:rPr lang="ko-KR" altLang="en-US"/>
              <a:t>표준인증은 모든 사용자들게 주어진  로그인 </a:t>
            </a:r>
            <a:r>
              <a:rPr lang="en-US" altLang="ko-KR"/>
              <a:t>ID</a:t>
            </a:r>
            <a:r>
              <a:rPr lang="ko-KR" altLang="en-US"/>
              <a:t>와 암호를 사용한다. 시스템 로그인 </a:t>
            </a:r>
            <a:r>
              <a:rPr lang="en-US" altLang="ko-KR"/>
              <a:t>ID</a:t>
            </a:r>
            <a:r>
              <a:rPr lang="ko-KR" altLang="en-US"/>
              <a:t>는 전체 시스템에서 유일한 것이야 한다. 프로젝트 소스에서 표증 인증을 위해 설정할때, 사용자는 프로젝트 소스에 접근하기 전에 로그인 </a:t>
            </a:r>
            <a:r>
              <a:rPr lang="en-US" altLang="ko-KR"/>
              <a:t>ID</a:t>
            </a:r>
            <a:r>
              <a:rPr lang="ko-KR" altLang="en-US"/>
              <a:t>와 암호를 입력하여야 한다.</a:t>
            </a:r>
          </a:p>
          <a:p>
            <a:pPr lvl="3">
              <a:defRPr/>
            </a:pPr>
            <a:endParaRPr lang="en-US" altLang="ko-KR"/>
          </a:p>
          <a:p>
            <a:pPr lvl="2">
              <a:defRPr/>
            </a:pPr>
            <a:r>
              <a:rPr lang="en-US" altLang="ko-KR" b="1"/>
              <a:t>Trust</a:t>
            </a:r>
            <a:r>
              <a:rPr lang="ko-KR" altLang="en-US" b="1"/>
              <a:t>된 인증</a:t>
            </a:r>
          </a:p>
          <a:p>
            <a:pPr lvl="3">
              <a:defRPr/>
            </a:pPr>
            <a:r>
              <a:rPr lang="en-US" altLang="ko-KR"/>
              <a:t>Trust</a:t>
            </a:r>
            <a:r>
              <a:rPr lang="ko-KR" altLang="en-US"/>
              <a:t>된 인증은 사용자들이 </a:t>
            </a:r>
            <a:r>
              <a:rPr lang="en-US" altLang="ko-KR"/>
              <a:t>NT</a:t>
            </a:r>
            <a:r>
              <a:rPr lang="ko-KR" altLang="en-US"/>
              <a:t>네트웍으로 로그인한 </a:t>
            </a:r>
            <a:r>
              <a:rPr lang="en-US" altLang="ko-KR"/>
              <a:t>NT</a:t>
            </a:r>
            <a:r>
              <a:rPr lang="ko-KR" altLang="en-US"/>
              <a:t>네트웍 로그인 </a:t>
            </a:r>
            <a:r>
              <a:rPr lang="en-US" altLang="ko-KR"/>
              <a:t>ID</a:t>
            </a:r>
            <a:r>
              <a:rPr lang="ko-KR" altLang="en-US"/>
              <a:t>와 암호를 사용한다. 프로젝트 소스가 </a:t>
            </a:r>
            <a:r>
              <a:rPr lang="en-US" altLang="ko-KR"/>
              <a:t>Trust</a:t>
            </a:r>
            <a:r>
              <a:rPr lang="ko-KR" altLang="en-US"/>
              <a:t>된 인증을 사용 할려고 설정되었을 때 사용자는 로그인 </a:t>
            </a:r>
            <a:r>
              <a:rPr lang="en-US" altLang="ko-KR"/>
              <a:t>ID</a:t>
            </a:r>
            <a:r>
              <a:rPr lang="ko-KR" altLang="en-US"/>
              <a:t>와 암호를 입력할 필요가 없다. </a:t>
            </a:r>
            <a:r>
              <a:rPr lang="en-US" altLang="ko-KR"/>
              <a:t>NT</a:t>
            </a:r>
            <a:r>
              <a:rPr lang="ko-KR" altLang="en-US"/>
              <a:t>네트웍과 암호는 프로젝트소스에 접근할 때 그 </a:t>
            </a:r>
            <a:r>
              <a:rPr lang="en-US" altLang="ko-KR"/>
              <a:t>PC</a:t>
            </a:r>
            <a:r>
              <a:rPr lang="ko-KR" altLang="en-US"/>
              <a:t>를 통해 바로 인식된다.</a:t>
            </a:r>
          </a:p>
          <a:p>
            <a:pPr lvl="3">
              <a:defRPr/>
            </a:pPr>
            <a:endParaRPr lang="en-US" altLang="ko-KR"/>
          </a:p>
          <a:p>
            <a:pPr lvl="2">
              <a:defRPr/>
            </a:pPr>
            <a:r>
              <a:rPr lang="ko-KR" altLang="en-US" b="1"/>
              <a:t>데이터베이스 인증</a:t>
            </a:r>
          </a:p>
          <a:p>
            <a:pPr lvl="3">
              <a:defRPr/>
            </a:pPr>
            <a:r>
              <a:rPr lang="ko-KR" altLang="en-US"/>
              <a:t>데이터베이스 인증은 메타 데이터베이스에 대한 로그인 </a:t>
            </a:r>
            <a:r>
              <a:rPr lang="en-US" altLang="ko-KR"/>
              <a:t>ID</a:t>
            </a:r>
            <a:r>
              <a:rPr lang="ko-KR" altLang="en-US"/>
              <a:t>와 암호를 가진 사용자에 대한 인증이다. 프로젝트 소스가 데이터베이스 인증으로 설정되었을 때, 그 사용자는 로그인 </a:t>
            </a:r>
            <a:r>
              <a:rPr lang="en-US" altLang="ko-KR"/>
              <a:t>ID</a:t>
            </a:r>
            <a:r>
              <a:rPr lang="ko-KR" altLang="en-US"/>
              <a:t>와 암호를 입력해야 한다. </a:t>
            </a:r>
            <a:r>
              <a:rPr lang="en-US" altLang="ko-KR"/>
              <a:t>Microstrategy</a:t>
            </a:r>
            <a:r>
              <a:rPr lang="ko-KR" altLang="en-US"/>
              <a:t>서버는 메타 데이터베이스에서 로그인 정보를  통해 정보의 타당성을 결정한다.</a:t>
            </a:r>
          </a:p>
        </p:txBody>
      </p:sp>
    </p:spTree>
    <p:extLst>
      <p:ext uri="{BB962C8B-B14F-4D97-AF65-F5344CB8AC3E}">
        <p14:creationId xmlns:p14="http://schemas.microsoft.com/office/powerpoint/2010/main" val="13580959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374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B768B51C-7246-4916-938C-B24BA4F9CB65}" type="slidenum">
              <a:rPr lang="en-US" altLang="en-US" b="0">
                <a:latin typeface="Times New Roman"/>
                <a:ea typeface="굴림"/>
              </a:rPr>
              <a:pPr lvl="0">
                <a:defRPr/>
              </a:pPr>
              <a:t>196</a:t>
            </a:fld>
            <a:endParaRPr lang="en-US" altLang="en-US" b="0">
              <a:latin typeface="Times New Roman"/>
              <a:ea typeface="굴림"/>
            </a:endParaRPr>
          </a:p>
        </p:txBody>
      </p:sp>
      <p:sp>
        <p:nvSpPr>
          <p:cNvPr id="543748" name="Rectangle 2"/>
          <p:cNvSpPr>
            <a:spLocks noGrp="1" noRot="1" noChangeAspect="1" noChangeArrowheads="1" noTextEdit="1"/>
          </p:cNvSpPr>
          <p:nvPr>
            <p:ph type="sldImg"/>
          </p:nvPr>
        </p:nvSpPr>
        <p:spPr>
          <a:ln/>
        </p:spPr>
      </p:sp>
      <p:sp>
        <p:nvSpPr>
          <p:cNvPr id="543749" name="Rectangle 3"/>
          <p:cNvSpPr>
            <a:spLocks noGrp="1" noChangeArrowheads="1"/>
          </p:cNvSpPr>
          <p:nvPr>
            <p:ph type="body" idx="1"/>
          </p:nvPr>
        </p:nvSpPr>
        <p:spPr>
          <a:noFill/>
          <a:ln/>
        </p:spPr>
        <p:txBody>
          <a:bodyPr/>
          <a:lstStyle/>
          <a:p>
            <a:pPr lvl="0">
              <a:defRPr/>
            </a:pPr>
            <a:r>
              <a:rPr lang="ko-KR" altLang="en-US">
                <a:latin typeface="Arial"/>
              </a:rPr>
              <a:t>프로젝트 소스 레벨 설정 : 보안 역할</a:t>
            </a:r>
          </a:p>
          <a:p>
            <a:pPr lvl="1">
              <a:defRPr/>
            </a:pPr>
            <a:r>
              <a:rPr lang="ko-KR" altLang="en-US" i="0"/>
              <a:t>보안롤은 어플리케이션 기능 접근을 통제할 수 있고 프로젝트에서 프로젝트로 같은 사용자에 대해서 다양한 보안 권한을 제공한다.</a:t>
            </a:r>
          </a:p>
          <a:p>
            <a:pPr lvl="1">
              <a:defRPr/>
            </a:pPr>
            <a:endParaRPr lang="en-US" altLang="ko-KR"/>
          </a:p>
          <a:p>
            <a:pPr lvl="2">
              <a:defRPr/>
            </a:pPr>
            <a:r>
              <a:rPr lang="ko-KR" altLang="en-US"/>
              <a:t>예를 들면, 한 사용자가 특정프로젝트에서 리포트 편집기를 사용할 수 있는 동시에 다른 프로젝트에서는 리포트를 만들거나 편집은 할 수 없고 단지 리포트만 실행시킬 수 있다.</a:t>
            </a:r>
          </a:p>
          <a:p>
            <a:pPr lvl="2">
              <a:defRPr/>
            </a:pPr>
            <a:r>
              <a:rPr lang="ko-KR" altLang="en-US"/>
              <a:t>보안롤은 권한과 이름을 부여하여 만들 수 있다.</a:t>
            </a:r>
          </a:p>
          <a:p>
            <a:pPr lvl="2">
              <a:defRPr/>
            </a:pPr>
            <a:r>
              <a:rPr lang="ko-KR" altLang="en-US"/>
              <a:t>같은 보안롤을 모든 프로젝트에 사용할 수 있다. 그러나, 특별한 보안롤을 가진 사용자들은  프로젝트에 의해 구분된다.</a:t>
            </a:r>
          </a:p>
        </p:txBody>
      </p:sp>
    </p:spTree>
    <p:extLst>
      <p:ext uri="{BB962C8B-B14F-4D97-AF65-F5344CB8AC3E}">
        <p14:creationId xmlns:p14="http://schemas.microsoft.com/office/powerpoint/2010/main" val="181220330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477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7C1CE99E-48C9-437B-9FBC-2265F797AB59}" type="slidenum">
              <a:rPr lang="en-US" altLang="en-US" b="0">
                <a:latin typeface="Times New Roman"/>
                <a:ea typeface="굴림"/>
              </a:rPr>
              <a:pPr lvl="0">
                <a:defRPr/>
              </a:pPr>
              <a:t>197</a:t>
            </a:fld>
            <a:endParaRPr lang="en-US" altLang="en-US" b="0">
              <a:latin typeface="Times New Roman"/>
              <a:ea typeface="굴림"/>
            </a:endParaRPr>
          </a:p>
        </p:txBody>
      </p:sp>
      <p:sp>
        <p:nvSpPr>
          <p:cNvPr id="544772" name="Rectangle 2"/>
          <p:cNvSpPr>
            <a:spLocks noGrp="1" noRot="1" noChangeAspect="1" noChangeArrowheads="1" noTextEdit="1"/>
          </p:cNvSpPr>
          <p:nvPr>
            <p:ph type="sldImg"/>
          </p:nvPr>
        </p:nvSpPr>
        <p:spPr>
          <a:ln/>
        </p:spPr>
      </p:sp>
      <p:sp>
        <p:nvSpPr>
          <p:cNvPr id="544773" name="Rectangle 3"/>
          <p:cNvSpPr>
            <a:spLocks noGrp="1" noChangeArrowheads="1"/>
          </p:cNvSpPr>
          <p:nvPr>
            <p:ph type="body" idx="1"/>
          </p:nvPr>
        </p:nvSpPr>
        <p:spPr>
          <a:noFill/>
          <a:ln/>
        </p:spPr>
        <p:txBody>
          <a:bodyPr/>
          <a:lstStyle/>
          <a:p>
            <a:pPr lvl="0">
              <a:defRPr/>
            </a:pPr>
            <a:r>
              <a:rPr lang="ko-KR" altLang="en-US">
                <a:latin typeface="Arial"/>
              </a:rPr>
              <a:t>프로젝트 소스 레벨 설정 : 보안 역할</a:t>
            </a:r>
          </a:p>
          <a:p>
            <a:pPr lvl="1">
              <a:defRPr/>
            </a:pPr>
            <a:r>
              <a:rPr lang="ko-KR" altLang="en-US" i="0"/>
              <a:t>비록 보안 역할이 프로젝트 소스레벨 설정일지라도, 보안롤은 프로젝트 구성창에서 이용한다 </a:t>
            </a:r>
          </a:p>
          <a:p>
            <a:pPr lvl="2">
              <a:defRPr/>
            </a:pPr>
            <a:r>
              <a:rPr lang="ko-KR" altLang="en-US"/>
              <a:t>하나의 프로젝트의 프로젝트 구성 관리자를 사용하여 생성한 보안롤은 다른 프로젝트 구성 관리자를 이용하여 사용할 수 있다.</a:t>
            </a:r>
          </a:p>
          <a:p>
            <a:pPr lvl="2">
              <a:defRPr/>
            </a:pPr>
            <a:r>
              <a:rPr lang="ko-KR" altLang="en-US"/>
              <a:t>프로젝트를 생성하면 기본값으로 일반사용자 보안 역할과 파워 사용자 보안 역할을 생성시켜 준다.</a:t>
            </a:r>
          </a:p>
          <a:p>
            <a:pPr lvl="2">
              <a:defRPr/>
            </a:pPr>
            <a:r>
              <a:rPr lang="ko-KR" altLang="en-US"/>
              <a:t>새로운 보안 역할 생성 </a:t>
            </a:r>
          </a:p>
          <a:p>
            <a:pPr lvl="0">
              <a:defRPr/>
            </a:pPr>
            <a:r>
              <a:rPr lang="ko-KR" altLang="en-US">
                <a:latin typeface="Arial"/>
              </a:rPr>
              <a:t>          </a:t>
            </a:r>
            <a:r>
              <a:rPr lang="ko-KR" altLang="en-US" sz="1000">
                <a:latin typeface="Arial"/>
              </a:rPr>
              <a:t>메뉴바 :  관리 </a:t>
            </a:r>
            <a:r>
              <a:rPr lang="ko-KR" altLang="en-US" sz="1000">
                <a:latin typeface="Arial"/>
                <a:sym typeface="Wingdings"/>
              </a:rPr>
              <a:t> 보호 역할  보안 역할 창에서 새로운.. 클릭</a:t>
            </a:r>
          </a:p>
          <a:p>
            <a:pPr lvl="2">
              <a:buFont typeface="mn-ea"/>
              <a:buNone/>
              <a:defRPr/>
            </a:pPr>
            <a:endParaRPr lang="ko-KR" altLang="en-US"/>
          </a:p>
        </p:txBody>
      </p:sp>
    </p:spTree>
    <p:extLst>
      <p:ext uri="{BB962C8B-B14F-4D97-AF65-F5344CB8AC3E}">
        <p14:creationId xmlns:p14="http://schemas.microsoft.com/office/powerpoint/2010/main" val="15915251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579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3B917EAE-A6C3-4DA2-B984-37A2F8B82B72}" type="slidenum">
              <a:rPr lang="en-US" altLang="en-US" b="0">
                <a:latin typeface="Times New Roman"/>
                <a:ea typeface="굴림"/>
              </a:rPr>
              <a:pPr lvl="0">
                <a:defRPr/>
              </a:pPr>
              <a:t>198</a:t>
            </a:fld>
            <a:endParaRPr lang="en-US" altLang="en-US" b="0">
              <a:latin typeface="Times New Roman"/>
              <a:ea typeface="굴림"/>
            </a:endParaRPr>
          </a:p>
        </p:txBody>
      </p:sp>
      <p:sp>
        <p:nvSpPr>
          <p:cNvPr id="545796" name="Rectangle 2"/>
          <p:cNvSpPr>
            <a:spLocks noGrp="1" noRot="1" noChangeAspect="1" noChangeArrowheads="1" noTextEdit="1"/>
          </p:cNvSpPr>
          <p:nvPr>
            <p:ph type="sldImg"/>
          </p:nvPr>
        </p:nvSpPr>
        <p:spPr>
          <a:ln/>
        </p:spPr>
      </p:sp>
      <p:sp>
        <p:nvSpPr>
          <p:cNvPr id="545797" name="Rectangle 3"/>
          <p:cNvSpPr>
            <a:spLocks noGrp="1" noChangeArrowheads="1"/>
          </p:cNvSpPr>
          <p:nvPr>
            <p:ph type="body" idx="1"/>
          </p:nvPr>
        </p:nvSpPr>
        <p:spPr>
          <a:noFill/>
          <a:ln/>
        </p:spPr>
        <p:txBody>
          <a:bodyPr/>
          <a:lstStyle/>
          <a:p>
            <a:pPr lvl="0">
              <a:defRPr/>
            </a:pPr>
            <a:r>
              <a:rPr lang="ko-KR" altLang="en-US">
                <a:latin typeface="Arial"/>
              </a:rPr>
              <a:t>프로젝트 레벨 설정</a:t>
            </a:r>
          </a:p>
          <a:p>
            <a:pPr lvl="0">
              <a:defRPr/>
            </a:pPr>
            <a:endParaRPr lang="ko-KR" altLang="en-US">
              <a:latin typeface="Arial"/>
            </a:endParaRPr>
          </a:p>
          <a:p>
            <a:pPr lvl="0">
              <a:defRPr/>
            </a:pPr>
            <a:r>
              <a:rPr lang="ko-KR" altLang="en-US">
                <a:latin typeface="Arial"/>
              </a:rPr>
              <a:t>   </a:t>
            </a:r>
            <a:r>
              <a:rPr lang="ko-KR" altLang="en-US" sz="1000">
                <a:latin typeface="Arial"/>
              </a:rPr>
              <a:t>-  보안 역할을 생성하는 것은 프로젝트소스레벨( 메타데이터레벨) 이지만 각각의 보안 역할에 사용자나 그룹을 매핑하여 보안 역할의  권한을 각 프로젝트레벨에서 사용자나 그룹에 승계된다.</a:t>
            </a:r>
          </a:p>
          <a:p>
            <a:pPr lvl="0">
              <a:defRPr/>
            </a:pPr>
            <a:r>
              <a:rPr lang="ko-KR" altLang="en-US" sz="1000">
                <a:latin typeface="Arial"/>
              </a:rPr>
              <a:t>   -  일반 사용자 보안 역할은 프로젝트를 접근할 수 있는 최소 권한으로서 일반 사용자 보안 역할에 제외된 사용자나 그룹은 해당 프로젝트를 접근할 수 없다.</a:t>
            </a:r>
          </a:p>
        </p:txBody>
      </p:sp>
    </p:spTree>
    <p:extLst>
      <p:ext uri="{BB962C8B-B14F-4D97-AF65-F5344CB8AC3E}">
        <p14:creationId xmlns:p14="http://schemas.microsoft.com/office/powerpoint/2010/main" val="11155741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681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606974AC-97F2-4A6D-9DAC-611810657E93}" type="slidenum">
              <a:rPr lang="en-US" altLang="en-US" b="0">
                <a:latin typeface="Times New Roman"/>
                <a:ea typeface="굴림"/>
              </a:rPr>
              <a:pPr lvl="0">
                <a:defRPr/>
              </a:pPr>
              <a:t>199</a:t>
            </a:fld>
            <a:endParaRPr lang="en-US" altLang="en-US" b="0">
              <a:latin typeface="Times New Roman"/>
              <a:ea typeface="굴림"/>
            </a:endParaRPr>
          </a:p>
        </p:txBody>
      </p:sp>
      <p:sp>
        <p:nvSpPr>
          <p:cNvPr id="546820" name="Rectangle 2"/>
          <p:cNvSpPr>
            <a:spLocks noGrp="1" noRot="1" noChangeAspect="1" noChangeArrowheads="1" noTextEdit="1"/>
          </p:cNvSpPr>
          <p:nvPr>
            <p:ph type="sldImg"/>
          </p:nvPr>
        </p:nvSpPr>
        <p:spPr>
          <a:ln/>
        </p:spPr>
      </p:sp>
      <p:sp>
        <p:nvSpPr>
          <p:cNvPr id="546821" name="Rectangle 3"/>
          <p:cNvSpPr>
            <a:spLocks noGrp="1" noChangeArrowheads="1"/>
          </p:cNvSpPr>
          <p:nvPr>
            <p:ph type="body" idx="1"/>
          </p:nvPr>
        </p:nvSpPr>
        <p:spPr>
          <a:noFill/>
          <a:ln/>
        </p:spPr>
        <p:txBody>
          <a:bodyPr/>
          <a:lstStyle/>
          <a:p>
            <a:pPr lvl="0">
              <a:defRPr/>
            </a:pPr>
            <a:r>
              <a:rPr lang="ko-KR" altLang="en-US">
                <a:latin typeface="Arial"/>
              </a:rPr>
              <a:t>프로젝트 레벨 설정: 보안 역할</a:t>
            </a:r>
            <a:endParaRPr lang="en-US" altLang="ko-KR">
              <a:latin typeface="Arial"/>
            </a:endParaRPr>
          </a:p>
        </p:txBody>
      </p:sp>
    </p:spTree>
    <p:extLst>
      <p:ext uri="{BB962C8B-B14F-4D97-AF65-F5344CB8AC3E}">
        <p14:creationId xmlns:p14="http://schemas.microsoft.com/office/powerpoint/2010/main" val="101173961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784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1AB321B4-5447-4EEA-8C62-36B29BEA06DE}" type="slidenum">
              <a:rPr lang="en-US" altLang="en-US" b="0">
                <a:latin typeface="Times New Roman"/>
                <a:ea typeface="굴림"/>
              </a:rPr>
              <a:pPr lvl="0">
                <a:defRPr/>
              </a:pPr>
              <a:t>200</a:t>
            </a:fld>
            <a:endParaRPr lang="en-US" altLang="en-US" b="0">
              <a:latin typeface="Times New Roman"/>
              <a:ea typeface="굴림"/>
            </a:endParaRPr>
          </a:p>
        </p:txBody>
      </p:sp>
      <p:sp>
        <p:nvSpPr>
          <p:cNvPr id="547844" name="Rectangle 2"/>
          <p:cNvSpPr>
            <a:spLocks noGrp="1" noRot="1" noChangeAspect="1" noChangeArrowheads="1" noTextEdit="1"/>
          </p:cNvSpPr>
          <p:nvPr>
            <p:ph type="sldImg"/>
          </p:nvPr>
        </p:nvSpPr>
        <p:spPr>
          <a:ln/>
        </p:spPr>
      </p:sp>
      <p:sp>
        <p:nvSpPr>
          <p:cNvPr id="547845" name="Rectangle 3"/>
          <p:cNvSpPr>
            <a:spLocks noGrp="1" noChangeArrowheads="1"/>
          </p:cNvSpPr>
          <p:nvPr>
            <p:ph type="body" idx="1"/>
          </p:nvPr>
        </p:nvSpPr>
        <p:spPr>
          <a:noFill/>
          <a:ln/>
        </p:spPr>
        <p:txBody>
          <a:bodyPr/>
          <a:lstStyle/>
          <a:p>
            <a:pPr lvl="0">
              <a:defRPr/>
            </a:pPr>
            <a:r>
              <a:rPr lang="ko-KR" altLang="en-US">
                <a:latin typeface="Arial"/>
              </a:rPr>
              <a:t>프로젝트 레벨 설정: 보안</a:t>
            </a:r>
            <a:r>
              <a:rPr lang="ko-KR" altLang="ko-KR">
                <a:latin typeface="Arial"/>
              </a:rPr>
              <a:t> </a:t>
            </a:r>
            <a:r>
              <a:rPr lang="ko-KR" altLang="en-US">
                <a:latin typeface="Arial"/>
              </a:rPr>
              <a:t>필터</a:t>
            </a:r>
          </a:p>
          <a:p>
            <a:pPr lvl="0">
              <a:defRPr/>
            </a:pPr>
            <a:endParaRPr lang="ko-KR" altLang="en-US">
              <a:latin typeface="Arial"/>
            </a:endParaRPr>
          </a:p>
          <a:p>
            <a:pPr lvl="0">
              <a:defRPr/>
            </a:pPr>
            <a:r>
              <a:rPr lang="ko-KR" altLang="en-US" sz="1000">
                <a:latin typeface="Arial"/>
              </a:rPr>
              <a:t>  보안 필터는 사용자의 데이터 베이스의 특정 데이터의 조회를 제한한다. 만약 다른 보안 필터권한을 가진 두 명의 사용자가 정확히 같은 리포트를 실행한다면, 그들은 다른 결과를 받게 될 것 이다. 예를 들면, 어떤 지역 관리자는 리포트 실행에 상관없이  특정 지역의 데이터만 조회할 수 있는 보안 필터를 가지고 있다는 것이다.</a:t>
            </a:r>
          </a:p>
          <a:p>
            <a:pPr lvl="0">
              <a:defRPr/>
            </a:pPr>
            <a:r>
              <a:rPr lang="ko-KR" altLang="en-US">
                <a:latin typeface="Arial"/>
              </a:rPr>
              <a:t>  </a:t>
            </a:r>
          </a:p>
        </p:txBody>
      </p:sp>
    </p:spTree>
    <p:extLst>
      <p:ext uri="{BB962C8B-B14F-4D97-AF65-F5344CB8AC3E}">
        <p14:creationId xmlns:p14="http://schemas.microsoft.com/office/powerpoint/2010/main" val="249124357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886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90849A4B-5367-40B3-9FFC-CEA4D5CB5FF0}" type="slidenum">
              <a:rPr lang="en-US" altLang="en-US" b="0">
                <a:latin typeface="Times New Roman"/>
                <a:ea typeface="굴림"/>
              </a:rPr>
              <a:pPr lvl="0">
                <a:defRPr/>
              </a:pPr>
              <a:t>201</a:t>
            </a:fld>
            <a:endParaRPr lang="en-US" altLang="en-US" b="0">
              <a:latin typeface="Times New Roman"/>
              <a:ea typeface="굴림"/>
            </a:endParaRPr>
          </a:p>
        </p:txBody>
      </p:sp>
      <p:sp>
        <p:nvSpPr>
          <p:cNvPr id="548868" name="Rectangle 2"/>
          <p:cNvSpPr>
            <a:spLocks noGrp="1" noRot="1" noChangeAspect="1" noChangeArrowheads="1" noTextEdit="1"/>
          </p:cNvSpPr>
          <p:nvPr>
            <p:ph type="sldImg"/>
          </p:nvPr>
        </p:nvSpPr>
        <p:spPr>
          <a:ln/>
        </p:spPr>
      </p:sp>
      <p:sp>
        <p:nvSpPr>
          <p:cNvPr id="548869" name="Rectangle 3"/>
          <p:cNvSpPr>
            <a:spLocks noGrp="1" noChangeArrowheads="1"/>
          </p:cNvSpPr>
          <p:nvPr>
            <p:ph type="body" idx="1"/>
          </p:nvPr>
        </p:nvSpPr>
        <p:spPr>
          <a:noFill/>
          <a:ln/>
        </p:spPr>
        <p:txBody>
          <a:bodyPr/>
          <a:lstStyle/>
          <a:p>
            <a:pPr lvl="0">
              <a:defRPr/>
            </a:pPr>
            <a:r>
              <a:rPr lang="ko-KR" altLang="en-US">
                <a:latin typeface="Arial"/>
              </a:rPr>
              <a:t>프로젝트레벨 설정: 보안</a:t>
            </a:r>
            <a:r>
              <a:rPr lang="ko-KR" altLang="ko-KR">
                <a:latin typeface="Arial"/>
              </a:rPr>
              <a:t> 필터</a:t>
            </a:r>
          </a:p>
          <a:p>
            <a:pPr lvl="1">
              <a:defRPr/>
            </a:pPr>
            <a:r>
              <a:rPr lang="ko-KR" altLang="en-US" i="0"/>
              <a:t>보안 필터의 적용은 프로젝트 환경설정 관리자를 사용하여 프로젝트 단위로 가능하다. 따라서 사용자는 같은 프로젝트 소스에 다양한 프로젝트에 다양한 보안필터를 가질 수 있다.</a:t>
            </a:r>
          </a:p>
          <a:p>
            <a:pPr lvl="1">
              <a:defRPr/>
            </a:pPr>
            <a:endParaRPr lang="en-US" altLang="ko-KR" i="0"/>
          </a:p>
          <a:p>
            <a:pPr lvl="2">
              <a:defRPr/>
            </a:pPr>
            <a:r>
              <a:rPr lang="ko-KR" altLang="en-US"/>
              <a:t>프로젝트 환경설정 관리자는 폴더목록에서 프로젝트 이름에서 마우스 오른쪽을 클릭하면 접근할 수 있다. </a:t>
            </a:r>
          </a:p>
          <a:p>
            <a:pPr lvl="2">
              <a:defRPr/>
            </a:pPr>
            <a:endParaRPr lang="en-US" altLang="ko-KR"/>
          </a:p>
          <a:p>
            <a:pPr lvl="2">
              <a:defRPr/>
            </a:pPr>
            <a:r>
              <a:rPr lang="ko-KR" altLang="en-US"/>
              <a:t>사용자에게 설정한 정적 필터에 따라서, 사용자는 사용 가능한 상위 범위 어트리뷰트에서 하위 범위 어트리뷰트까지 부여할 수 있다. </a:t>
            </a:r>
          </a:p>
        </p:txBody>
      </p:sp>
    </p:spTree>
    <p:extLst>
      <p:ext uri="{BB962C8B-B14F-4D97-AF65-F5344CB8AC3E}">
        <p14:creationId xmlns:p14="http://schemas.microsoft.com/office/powerpoint/2010/main" val="109741377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4989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59EC4040-42F3-4FE7-BAB8-C1C79F2BF1CB}" type="slidenum">
              <a:rPr lang="en-US" altLang="en-US" b="0">
                <a:latin typeface="Times New Roman"/>
                <a:ea typeface="굴림"/>
              </a:rPr>
              <a:pPr lvl="0">
                <a:defRPr/>
              </a:pPr>
              <a:t>202</a:t>
            </a:fld>
            <a:endParaRPr lang="en-US" altLang="en-US" b="0">
              <a:latin typeface="Times New Roman"/>
              <a:ea typeface="굴림"/>
            </a:endParaRPr>
          </a:p>
        </p:txBody>
      </p:sp>
      <p:sp>
        <p:nvSpPr>
          <p:cNvPr id="549892" name="Rectangle 2"/>
          <p:cNvSpPr>
            <a:spLocks noGrp="1" noRot="1" noChangeAspect="1" noChangeArrowheads="1" noTextEdit="1"/>
          </p:cNvSpPr>
          <p:nvPr>
            <p:ph type="sldImg"/>
          </p:nvPr>
        </p:nvSpPr>
        <p:spPr>
          <a:ln/>
        </p:spPr>
      </p:sp>
      <p:sp>
        <p:nvSpPr>
          <p:cNvPr id="549893" name="Rectangle 3"/>
          <p:cNvSpPr>
            <a:spLocks noGrp="1" noChangeArrowheads="1"/>
          </p:cNvSpPr>
          <p:nvPr>
            <p:ph type="body" idx="1"/>
          </p:nvPr>
        </p:nvSpPr>
        <p:spPr>
          <a:noFill/>
          <a:ln/>
        </p:spPr>
        <p:txBody>
          <a:bodyPr/>
          <a:lstStyle/>
          <a:p>
            <a:pPr lvl="0">
              <a:defRPr/>
            </a:pPr>
            <a:r>
              <a:rPr lang="ko-KR" altLang="en-US">
                <a:latin typeface="Arial"/>
              </a:rPr>
              <a:t>오브젝트 레벨 보안 설정</a:t>
            </a:r>
          </a:p>
          <a:p>
            <a:pPr lvl="1">
              <a:defRPr/>
            </a:pPr>
            <a:r>
              <a:rPr lang="ko-KR" altLang="en-US" i="0"/>
              <a:t>오브젝트 접근은  어떤 사용자와 그릅이 무슨 오브젝트와  그 오브젝트의 수준까지 정의한다.</a:t>
            </a:r>
          </a:p>
          <a:p>
            <a:pPr lvl="2">
              <a:defRPr/>
            </a:pPr>
            <a:endParaRPr lang="en-US" altLang="ko-KR"/>
          </a:p>
          <a:p>
            <a:pPr lvl="2">
              <a:defRPr/>
            </a:pPr>
            <a:r>
              <a:rPr lang="en-US" altLang="ko-KR"/>
              <a:t>MicroStrategy </a:t>
            </a:r>
            <a:r>
              <a:rPr lang="ko-KR" altLang="en-US"/>
              <a:t>서버는 세 가지의 오프젝트 접근을 설정할 수 있다.</a:t>
            </a:r>
          </a:p>
          <a:p>
            <a:pPr lvl="3">
              <a:defRPr/>
            </a:pPr>
            <a:r>
              <a:rPr lang="ko-KR" altLang="en-US"/>
              <a:t>인증을 받은 사용자의 권한</a:t>
            </a:r>
          </a:p>
          <a:p>
            <a:pPr lvl="4">
              <a:defRPr/>
            </a:pPr>
            <a:r>
              <a:rPr lang="ko-KR" altLang="en-US"/>
              <a:t> 사용자 인증과 권한에 대해서 앞페이지를 참고하시요</a:t>
            </a:r>
          </a:p>
          <a:p>
            <a:pPr lvl="3">
              <a:defRPr/>
            </a:pPr>
            <a:endParaRPr lang="en-US" altLang="ko-KR"/>
          </a:p>
          <a:p>
            <a:pPr lvl="3">
              <a:defRPr/>
            </a:pPr>
            <a:r>
              <a:rPr lang="ko-KR" altLang="en-US"/>
              <a:t>오브젝트의 소유</a:t>
            </a:r>
          </a:p>
          <a:p>
            <a:pPr lvl="4">
              <a:defRPr/>
            </a:pPr>
            <a:r>
              <a:rPr lang="ko-KR" altLang="en-US"/>
              <a:t>오브젝트는 생성시 생성자의 기록을 유지한다. 일반적으로  소유자는 오브젝트의 생성자이다. 그 소유자는 누구에게 오브젝트의 접근 권한을 줄 것인지, 어떤 종류의 접근을 부여할 것인지 결정할 수 있다.</a:t>
            </a:r>
          </a:p>
          <a:p>
            <a:pPr lvl="4">
              <a:defRPr/>
            </a:pPr>
            <a:r>
              <a:rPr lang="ko-KR" altLang="en-US"/>
              <a:t>사용자 인증과 권한에 대해서 앞페이지를 참고하시요</a:t>
            </a:r>
          </a:p>
          <a:p>
            <a:pPr lvl="3">
              <a:defRPr/>
            </a:pPr>
            <a:endParaRPr lang="en-US" altLang="ko-KR"/>
          </a:p>
          <a:p>
            <a:pPr lvl="3">
              <a:defRPr/>
            </a:pPr>
            <a:r>
              <a:rPr lang="ko-KR" altLang="en-US"/>
              <a:t>접근제어목록(</a:t>
            </a:r>
            <a:r>
              <a:rPr lang="en-US" altLang="ko-KR"/>
              <a:t>ACL)</a:t>
            </a:r>
          </a:p>
          <a:p>
            <a:pPr lvl="4">
              <a:defRPr/>
            </a:pPr>
            <a:r>
              <a:rPr lang="ko-KR" altLang="en-US"/>
              <a:t>이것은 다음페이지를 참고하세요.</a:t>
            </a:r>
          </a:p>
          <a:p>
            <a:pPr lvl="3">
              <a:buFont typeface="mn-ea"/>
              <a:buNone/>
              <a:defRPr/>
            </a:pPr>
            <a:endParaRPr lang="ko-KR" altLang="en-US"/>
          </a:p>
          <a:p>
            <a:pPr lvl="3">
              <a:defRPr/>
            </a:pPr>
            <a:endParaRPr lang="en-US" altLang="ko-KR"/>
          </a:p>
        </p:txBody>
      </p:sp>
    </p:spTree>
    <p:extLst>
      <p:ext uri="{BB962C8B-B14F-4D97-AF65-F5344CB8AC3E}">
        <p14:creationId xmlns:p14="http://schemas.microsoft.com/office/powerpoint/2010/main" val="1946196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p:spPr>
        <p:txBody>
          <a:bodyPr/>
          <a:lstStyle/>
          <a:p>
            <a:pPr eaLnBrk="1" hangingPunct="1">
              <a:defRPr/>
            </a:pPr>
            <a:endParaRPr lang="ko-KR" altLang="en-US">
              <a:latin typeface="Arial"/>
            </a:endParaRPr>
          </a:p>
        </p:txBody>
      </p:sp>
    </p:spTree>
    <p:extLst>
      <p:ext uri="{BB962C8B-B14F-4D97-AF65-F5344CB8AC3E}">
        <p14:creationId xmlns:p14="http://schemas.microsoft.com/office/powerpoint/2010/main" val="744416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1814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3E7138E6-48F6-4944-A45D-A3D8669CDAD2}" type="slidenum">
              <a:rPr lang="en-US" altLang="en-US" b="0">
                <a:latin typeface="Times New Roman"/>
                <a:ea typeface="굴림"/>
              </a:rPr>
              <a:pPr lvl="0">
                <a:defRPr/>
              </a:pPr>
              <a:t>21</a:t>
            </a:fld>
            <a:endParaRPr lang="en-US" altLang="en-US" b="0">
              <a:latin typeface="Times New Roman"/>
              <a:ea typeface="굴림"/>
            </a:endParaRPr>
          </a:p>
        </p:txBody>
      </p:sp>
      <p:sp>
        <p:nvSpPr>
          <p:cNvPr id="518148" name="Rectangle 2"/>
          <p:cNvSpPr>
            <a:spLocks noGrp="1" noRot="1" noChangeAspect="1" noChangeArrowheads="1" noTextEdit="1"/>
          </p:cNvSpPr>
          <p:nvPr>
            <p:ph type="sldImg"/>
          </p:nvPr>
        </p:nvSpPr>
        <p:spPr>
          <a:xfrm>
            <a:off x="2027238" y="695325"/>
            <a:ext cx="4635500" cy="3476625"/>
          </a:xfrm>
          <a:ln/>
        </p:spPr>
      </p:sp>
      <p:sp>
        <p:nvSpPr>
          <p:cNvPr id="51814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sz="1400">
                <a:latin typeface="Arial"/>
              </a:rPr>
              <a:t>Heterogeneous Mapping</a:t>
            </a:r>
          </a:p>
          <a:p>
            <a:pPr lvl="1">
              <a:defRPr/>
            </a:pPr>
            <a:r>
              <a:rPr lang="en-US" altLang="ko-KR" sz="1200"/>
              <a:t>	</a:t>
            </a:r>
            <a:r>
              <a:rPr lang="ko-KR" altLang="en-US" sz="1200"/>
              <a:t>주어진 애트리뷰트 폼 표현식에 사용된 칼럼의 이름에는 제한이 없다. 이는 다른 칼럼명의 조인을 허용하는 것을 의미한다.</a:t>
            </a:r>
            <a:r>
              <a:rPr lang="en-US" altLang="ko-KR"/>
              <a:t>  </a:t>
            </a:r>
          </a:p>
          <a:p>
            <a:pPr lvl="2">
              <a:defRPr/>
            </a:pPr>
            <a:endParaRPr lang="en-US" altLang="ko-KR"/>
          </a:p>
          <a:p>
            <a:pPr lvl="2">
              <a:defRPr/>
            </a:pPr>
            <a:r>
              <a:rPr lang="ko-KR" altLang="en-US"/>
              <a:t>주어진 폼에 대해 여러 표현식이 정의되어 있다면 이질적인 매핑은 테이블과 칼럼명이 이를 요구하면 자동적으로 일어날 것이다.</a:t>
            </a:r>
          </a:p>
          <a:p>
            <a:pPr lvl="2">
              <a:defRPr/>
            </a:pPr>
            <a:endParaRPr lang="en-US" altLang="ko-KR"/>
          </a:p>
          <a:p>
            <a:pPr lvl="2">
              <a:defRPr/>
            </a:pPr>
            <a:r>
              <a:rPr lang="ko-KR" altLang="en-US"/>
              <a:t>각 표현식은 칼럼이 존재하는 테이블을 가리키는 소스 테이블들의 집합에 연결되어 있다.</a:t>
            </a:r>
            <a:r>
              <a:rPr lang="en-US" altLang="ko-KR"/>
              <a:t> </a:t>
            </a:r>
          </a:p>
          <a:p>
            <a:pPr lvl="3">
              <a:defRPr/>
            </a:pPr>
            <a:r>
              <a:rPr lang="ko-KR" altLang="en-US"/>
              <a:t>예</a:t>
            </a:r>
            <a:r>
              <a:rPr lang="en-US" altLang="ko-KR"/>
              <a:t>: Date</a:t>
            </a:r>
            <a:r>
              <a:rPr lang="ko-KR" altLang="en-US"/>
              <a:t>애트리뷰트의 </a:t>
            </a:r>
            <a:r>
              <a:rPr lang="en-US" altLang="ko-KR"/>
              <a:t>ID</a:t>
            </a:r>
            <a:r>
              <a:rPr lang="ko-KR" altLang="en-US"/>
              <a:t>폼은 2개의 표현식을 가진다. </a:t>
            </a:r>
            <a:r>
              <a:rPr lang="en-US" altLang="ko-KR"/>
              <a:t>LU_DATE</a:t>
            </a:r>
            <a:r>
              <a:rPr lang="ko-KR" altLang="en-US"/>
              <a:t>에 있는 </a:t>
            </a:r>
            <a:r>
              <a:rPr lang="en-US" altLang="ko-KR"/>
              <a:t>DATE_ID</a:t>
            </a:r>
            <a:r>
              <a:rPr lang="ko-KR" altLang="en-US"/>
              <a:t>칼럼은 </a:t>
            </a:r>
            <a:r>
              <a:rPr lang="en-US" altLang="ko-KR"/>
              <a:t>ORDER_DETAIL</a:t>
            </a:r>
            <a:r>
              <a:rPr lang="ko-KR" altLang="en-US"/>
              <a:t>과</a:t>
            </a:r>
            <a:r>
              <a:rPr lang="en-US" altLang="ko-KR"/>
              <a:t> ORDER_FACT </a:t>
            </a:r>
            <a:r>
              <a:rPr lang="ko-KR" altLang="en-US"/>
              <a:t>테이블에 있는 </a:t>
            </a:r>
            <a:r>
              <a:rPr lang="en-US" altLang="ko-KR"/>
              <a:t>ORDER_DATE</a:t>
            </a:r>
            <a:r>
              <a:rPr lang="ko-KR" altLang="en-US"/>
              <a:t>칼럼과 같은 정보를 포함한다. </a:t>
            </a:r>
          </a:p>
          <a:p>
            <a:pPr lvl="3">
              <a:defRPr/>
            </a:pPr>
            <a:r>
              <a:rPr lang="ko-KR" altLang="en-US"/>
              <a:t>같은 </a:t>
            </a:r>
            <a:r>
              <a:rPr lang="en-US" altLang="ko-KR"/>
              <a:t>attribute</a:t>
            </a:r>
            <a:r>
              <a:rPr lang="ko-KR" altLang="en-US"/>
              <a:t>에서 </a:t>
            </a:r>
            <a:r>
              <a:rPr lang="en-US" altLang="ko-KR"/>
              <a:t>heterogeneous mapping</a:t>
            </a:r>
            <a:r>
              <a:rPr lang="ko-KR" altLang="en-US"/>
              <a:t>을 사용하는 </a:t>
            </a:r>
            <a:r>
              <a:rPr lang="en-US" altLang="ko-KR"/>
              <a:t>warehouse </a:t>
            </a:r>
            <a:r>
              <a:rPr lang="ko-KR" altLang="en-US"/>
              <a:t>테이블에서 2개 컬럼의 데이터타입은 같아야 한다.</a:t>
            </a:r>
          </a:p>
          <a:p>
            <a:pPr lvl="3">
              <a:buFont typeface="mn-ea"/>
              <a:buNone/>
              <a:defRPr/>
            </a:pPr>
            <a:endParaRPr lang="en-US" altLang="ko-KR"/>
          </a:p>
        </p:txBody>
      </p:sp>
    </p:spTree>
    <p:extLst>
      <p:ext uri="{BB962C8B-B14F-4D97-AF65-F5344CB8AC3E}">
        <p14:creationId xmlns:p14="http://schemas.microsoft.com/office/powerpoint/2010/main" val="37206599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5091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267DF760-B85B-44ED-BAB1-130AFC14AE1F}" type="slidenum">
              <a:rPr lang="en-US" altLang="en-US" b="0">
                <a:latin typeface="Times New Roman"/>
                <a:ea typeface="굴림"/>
              </a:rPr>
              <a:pPr lvl="0">
                <a:defRPr/>
              </a:pPr>
              <a:t>203</a:t>
            </a:fld>
            <a:endParaRPr lang="en-US" altLang="en-US" b="0">
              <a:latin typeface="Times New Roman"/>
              <a:ea typeface="굴림"/>
            </a:endParaRPr>
          </a:p>
        </p:txBody>
      </p:sp>
      <p:sp>
        <p:nvSpPr>
          <p:cNvPr id="550916" name="Rectangle 2"/>
          <p:cNvSpPr>
            <a:spLocks noGrp="1" noRot="1" noChangeAspect="1" noChangeArrowheads="1" noTextEdit="1"/>
          </p:cNvSpPr>
          <p:nvPr>
            <p:ph type="sldImg"/>
          </p:nvPr>
        </p:nvSpPr>
        <p:spPr>
          <a:ln/>
        </p:spPr>
      </p:sp>
      <p:sp>
        <p:nvSpPr>
          <p:cNvPr id="550917" name="Rectangle 3"/>
          <p:cNvSpPr>
            <a:spLocks noGrp="1" noChangeArrowheads="1"/>
          </p:cNvSpPr>
          <p:nvPr>
            <p:ph type="body" idx="1"/>
          </p:nvPr>
        </p:nvSpPr>
        <p:spPr>
          <a:noFill/>
          <a:ln/>
        </p:spPr>
        <p:txBody>
          <a:bodyPr/>
          <a:lstStyle/>
          <a:p>
            <a:pPr lvl="0">
              <a:defRPr/>
            </a:pPr>
            <a:r>
              <a:rPr lang="ko-KR" altLang="en-US">
                <a:latin typeface="Arial"/>
              </a:rPr>
              <a:t>오브젝트 레벨 보안 설정 </a:t>
            </a:r>
          </a:p>
          <a:p>
            <a:pPr lvl="0">
              <a:defRPr/>
            </a:pPr>
            <a:r>
              <a:rPr lang="ko-KR" altLang="en-US">
                <a:latin typeface="Arial"/>
              </a:rPr>
              <a:t>오브젝트의 </a:t>
            </a:r>
            <a:r>
              <a:rPr lang="en-US" altLang="ko-KR">
                <a:latin typeface="Arial"/>
              </a:rPr>
              <a:t>access control list </a:t>
            </a:r>
            <a:r>
              <a:rPr lang="ko-KR" altLang="en-US">
                <a:latin typeface="Arial"/>
              </a:rPr>
              <a:t>(</a:t>
            </a:r>
            <a:r>
              <a:rPr lang="en-US" altLang="ko-KR">
                <a:latin typeface="Arial"/>
              </a:rPr>
              <a:t>ACL) </a:t>
            </a:r>
            <a:r>
              <a:rPr lang="ko-KR" altLang="en-US">
                <a:latin typeface="Arial"/>
              </a:rPr>
              <a:t>는 </a:t>
            </a:r>
            <a:r>
              <a:rPr lang="en-US" altLang="ko-KR">
                <a:latin typeface="Arial"/>
              </a:rPr>
              <a:t>access control entries (ACEs)</a:t>
            </a:r>
            <a:r>
              <a:rPr lang="ko-KR" altLang="en-US">
                <a:latin typeface="Arial"/>
              </a:rPr>
              <a:t>의 리스트이다. 각 </a:t>
            </a:r>
            <a:r>
              <a:rPr lang="en-US" altLang="ko-KR">
                <a:latin typeface="Arial"/>
              </a:rPr>
              <a:t>ACE</a:t>
            </a:r>
            <a:r>
              <a:rPr lang="ko-KR" altLang="en-US">
                <a:latin typeface="Arial"/>
              </a:rPr>
              <a:t>는 아래의 정보를 가자고 있다.</a:t>
            </a:r>
          </a:p>
          <a:p>
            <a:pPr lvl="2">
              <a:defRPr/>
            </a:pPr>
            <a:endParaRPr lang="en-US" altLang="ko-KR"/>
          </a:p>
          <a:p>
            <a:pPr lvl="2">
              <a:defRPr/>
            </a:pPr>
            <a:r>
              <a:rPr lang="ko-KR" altLang="en-US"/>
              <a:t>보기:단순히 오브젝트를 조회만 할 수 있다. </a:t>
            </a:r>
          </a:p>
          <a:p>
            <a:pPr lvl="2">
              <a:defRPr/>
            </a:pPr>
            <a:r>
              <a:rPr lang="ko-KR" altLang="en-US"/>
              <a:t>전체컨트롤:  오브젝트에 대해서 모든 권한(브라우즈,사용/실행,읽기,쓰기,삭제,컨트롤)을 가진다.</a:t>
            </a:r>
            <a:r>
              <a:rPr lang="en-US" altLang="ko-KR"/>
              <a:t> </a:t>
            </a:r>
          </a:p>
          <a:p>
            <a:pPr lvl="2">
              <a:defRPr/>
            </a:pPr>
            <a:r>
              <a:rPr lang="ko-KR" altLang="en-US"/>
              <a:t>모두거부: 접근이 거부된다.</a:t>
            </a:r>
            <a:r>
              <a:rPr lang="en-US" altLang="ko-KR"/>
              <a:t> </a:t>
            </a:r>
          </a:p>
          <a:p>
            <a:pPr lvl="2">
              <a:defRPr/>
            </a:pPr>
            <a:r>
              <a:rPr lang="ko-KR" altLang="en-US"/>
              <a:t>변경 : 오브젝트를 조회 및 수정할 수 있다.</a:t>
            </a:r>
            <a:r>
              <a:rPr lang="en-US" altLang="ko-KR"/>
              <a:t> </a:t>
            </a:r>
          </a:p>
          <a:p>
            <a:pPr lvl="2">
              <a:defRPr/>
            </a:pPr>
            <a:r>
              <a:rPr lang="ko-KR" altLang="en-US"/>
              <a:t>기본값 : 오브젝트의 조회만 가능하다.</a:t>
            </a:r>
          </a:p>
          <a:p>
            <a:pPr lvl="2">
              <a:defRPr/>
            </a:pPr>
            <a:r>
              <a:rPr lang="ko-KR" altLang="en-US"/>
              <a:t>보기 : 오브젝트의 조회만 가능하다.</a:t>
            </a:r>
          </a:p>
          <a:p>
            <a:pPr lvl="2">
              <a:defRPr/>
            </a:pPr>
            <a:r>
              <a:rPr lang="ko-KR" altLang="en-US"/>
              <a:t>사용자 정의 : 오브젝트에 대해서 각각의  권한(브라우즈,사용/실행,읽기,쓰기,삭제,컨트롤)을 사용자 정의에 의해 부여할 수 있다.</a:t>
            </a:r>
          </a:p>
        </p:txBody>
      </p:sp>
    </p:spTree>
    <p:extLst>
      <p:ext uri="{BB962C8B-B14F-4D97-AF65-F5344CB8AC3E}">
        <p14:creationId xmlns:p14="http://schemas.microsoft.com/office/powerpoint/2010/main" val="99859430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5193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17.</a:t>
            </a:r>
            <a:r>
              <a:rPr lang="ko-KR" altLang="en-US" b="0">
                <a:latin typeface="Times New Roman"/>
                <a:ea typeface="굴림"/>
              </a:rPr>
              <a:t>보안 - </a:t>
            </a:r>
            <a:fld id="{3C861994-73D4-4F6D-9379-F2C97E554D56}" type="slidenum">
              <a:rPr lang="en-US" altLang="en-US" b="0">
                <a:latin typeface="Times New Roman"/>
                <a:ea typeface="굴림"/>
              </a:rPr>
              <a:pPr lvl="0">
                <a:defRPr/>
              </a:pPr>
              <a:t>204</a:t>
            </a:fld>
            <a:endParaRPr lang="en-US" altLang="en-US" b="0">
              <a:latin typeface="Times New Roman"/>
              <a:ea typeface="굴림"/>
            </a:endParaRPr>
          </a:p>
        </p:txBody>
      </p:sp>
      <p:sp>
        <p:nvSpPr>
          <p:cNvPr id="551940" name="Rectangle 2"/>
          <p:cNvSpPr>
            <a:spLocks noGrp="1" noRot="1" noChangeAspect="1" noChangeArrowheads="1" noTextEdit="1"/>
          </p:cNvSpPr>
          <p:nvPr>
            <p:ph type="sldImg"/>
          </p:nvPr>
        </p:nvSpPr>
        <p:spPr>
          <a:ln/>
        </p:spPr>
      </p:sp>
      <p:sp>
        <p:nvSpPr>
          <p:cNvPr id="551941" name="Rectangle 3"/>
          <p:cNvSpPr>
            <a:spLocks noGrp="1" noChangeArrowheads="1"/>
          </p:cNvSpPr>
          <p:nvPr>
            <p:ph type="body" idx="1"/>
          </p:nvPr>
        </p:nvSpPr>
        <p:spPr>
          <a:noFill/>
          <a:ln/>
        </p:spPr>
        <p:txBody>
          <a:bodyPr/>
          <a:lstStyle/>
          <a:p>
            <a:pPr lvl="0">
              <a:defRPr/>
            </a:pPr>
            <a:r>
              <a:rPr lang="ko-KR" altLang="en-US">
                <a:latin typeface="Arial"/>
              </a:rPr>
              <a:t>오브젝트 레벨의 보안 설정: 권한 </a:t>
            </a:r>
          </a:p>
          <a:p>
            <a:pPr lvl="1">
              <a:defRPr/>
            </a:pPr>
            <a:r>
              <a:rPr lang="ko-KR" altLang="en-US" i="0"/>
              <a:t>오브젝트 에 접근을 부여하거나, 거부하는 등급을 정의한다. </a:t>
            </a:r>
          </a:p>
          <a:p>
            <a:pPr lvl="2">
              <a:defRPr/>
            </a:pPr>
            <a:endParaRPr lang="ko-KR" altLang="ko-KR"/>
          </a:p>
          <a:p>
            <a:pPr lvl="2">
              <a:defRPr/>
            </a:pPr>
            <a:r>
              <a:rPr lang="ko-KR" altLang="en-US"/>
              <a:t>부여되는 권한 </a:t>
            </a:r>
            <a:r>
              <a:rPr lang="ko-KR" altLang="ko-KR"/>
              <a:t>:</a:t>
            </a:r>
          </a:p>
          <a:p>
            <a:pPr lvl="3">
              <a:defRPr/>
            </a:pPr>
            <a:r>
              <a:rPr lang="ko-KR" altLang="en-US"/>
              <a:t>브라우즈: 이름, 날짜, 크기</a:t>
            </a:r>
            <a:r>
              <a:rPr lang="en-US" altLang="ko-KR"/>
              <a:t>, </a:t>
            </a:r>
            <a:r>
              <a:rPr lang="ko-KR" altLang="en-US"/>
              <a:t>타입의 생성과 수정이 포함된 오브젝트 브라우즈 정보를 볼 수 있는 권한을 부여  </a:t>
            </a:r>
          </a:p>
          <a:p>
            <a:pPr lvl="3">
              <a:defRPr/>
            </a:pPr>
            <a:r>
              <a:rPr lang="ko-KR" altLang="en-US"/>
              <a:t>사용/실행: 실행에 필요한 오브젝트</a:t>
            </a:r>
            <a:r>
              <a:rPr lang="en-US" altLang="ko-KR"/>
              <a:t> (</a:t>
            </a:r>
            <a:r>
              <a:rPr lang="ko-KR" altLang="en-US"/>
              <a:t>예를 들면, 레포트</a:t>
            </a:r>
            <a:r>
              <a:rPr lang="en-US" altLang="ko-KR"/>
              <a:t> </a:t>
            </a:r>
            <a:r>
              <a:rPr lang="ko-KR" altLang="en-US"/>
              <a:t>실행에서 이용될 때 필요한 필터</a:t>
            </a:r>
            <a:r>
              <a:rPr lang="en-US" altLang="ko-KR"/>
              <a:t>) </a:t>
            </a:r>
            <a:r>
              <a:rPr lang="ko-KR" altLang="en-US"/>
              <a:t>이용하는 권한 또는 리포트 편집 같은 어플리케이션</a:t>
            </a:r>
            <a:r>
              <a:rPr lang="en-US" altLang="ko-KR"/>
              <a:t> </a:t>
            </a:r>
            <a:r>
              <a:rPr lang="ko-KR" altLang="en-US"/>
              <a:t>실행, 매트릭 편집</a:t>
            </a:r>
            <a:r>
              <a:rPr lang="en-US" altLang="ko-KR"/>
              <a:t>, </a:t>
            </a:r>
            <a:r>
              <a:rPr lang="ko-KR" altLang="en-US"/>
              <a:t>기타 등등을 실행하도록 하는 권한 부여    </a:t>
            </a:r>
          </a:p>
          <a:p>
            <a:pPr lvl="3">
              <a:defRPr/>
            </a:pPr>
            <a:r>
              <a:rPr lang="ko-KR" altLang="en-US"/>
              <a:t>읽기</a:t>
            </a:r>
            <a:r>
              <a:rPr lang="en-US" altLang="ko-KR"/>
              <a:t>:  </a:t>
            </a:r>
            <a:r>
              <a:rPr lang="ko-KR" altLang="en-US"/>
              <a:t>오브젝트 조회</a:t>
            </a:r>
            <a:r>
              <a:rPr lang="en-US" altLang="ko-KR"/>
              <a:t> </a:t>
            </a:r>
            <a:r>
              <a:rPr lang="ko-KR" altLang="en-US"/>
              <a:t>정의 와 </a:t>
            </a:r>
            <a:r>
              <a:rPr lang="en-US" altLang="ko-KR"/>
              <a:t>ACL </a:t>
            </a:r>
            <a:r>
              <a:rPr lang="ko-KR" altLang="en-US"/>
              <a:t>을 볼 수 있도록 .</a:t>
            </a:r>
          </a:p>
          <a:p>
            <a:pPr lvl="3">
              <a:defRPr/>
            </a:pPr>
            <a:r>
              <a:rPr lang="ko-KR" altLang="en-US"/>
              <a:t>쓰기 : 오브젝트를 수정할 수 있다. 하지만 </a:t>
            </a:r>
            <a:r>
              <a:rPr lang="en-US" altLang="ko-KR"/>
              <a:t>ACL</a:t>
            </a:r>
            <a:r>
              <a:rPr lang="ko-KR" altLang="en-US"/>
              <a:t>오즈젝트는 제외</a:t>
            </a:r>
          </a:p>
          <a:p>
            <a:pPr lvl="3">
              <a:defRPr/>
            </a:pPr>
            <a:r>
              <a:rPr lang="ko-KR" altLang="en-US"/>
              <a:t>삭제: 메타데이터의 오브젝트를 삭제할 수 있다.</a:t>
            </a:r>
          </a:p>
          <a:p>
            <a:pPr lvl="3">
              <a:defRPr/>
            </a:pPr>
            <a:r>
              <a:rPr lang="ko-KR" altLang="en-US"/>
              <a:t>통제: 오브젝트의 오너쉽을 가지고 오브젝의 </a:t>
            </a:r>
            <a:r>
              <a:rPr lang="en-US" altLang="ko-KR"/>
              <a:t>ACL</a:t>
            </a:r>
            <a:r>
              <a:rPr lang="ko-KR" altLang="en-US"/>
              <a:t>을 수정할 수 있다.</a:t>
            </a:r>
          </a:p>
        </p:txBody>
      </p:sp>
    </p:spTree>
    <p:extLst>
      <p:ext uri="{BB962C8B-B14F-4D97-AF65-F5344CB8AC3E}">
        <p14:creationId xmlns:p14="http://schemas.microsoft.com/office/powerpoint/2010/main" val="5840396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52963"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36D34CD3-69C1-49E1-BFB3-DD864338D468}" type="slidenum">
              <a:rPr lang="en-US" altLang="ko-KR" b="0">
                <a:latin typeface="Times New Roman"/>
                <a:ea typeface="굴림"/>
              </a:rPr>
              <a:pPr lvl="0">
                <a:defRPr/>
              </a:pPr>
              <a:t>205</a:t>
            </a:fld>
            <a:endParaRPr lang="en-US" altLang="ko-KR" b="0">
              <a:latin typeface="Times New Roman"/>
              <a:ea typeface="굴림"/>
            </a:endParaRPr>
          </a:p>
        </p:txBody>
      </p:sp>
      <p:sp>
        <p:nvSpPr>
          <p:cNvPr id="552964" name="Rectangle 2"/>
          <p:cNvSpPr>
            <a:spLocks noGrp="1" noRot="1" noChangeAspect="1" noChangeArrowheads="1" noTextEdit="1"/>
          </p:cNvSpPr>
          <p:nvPr>
            <p:ph type="sldImg"/>
          </p:nvPr>
        </p:nvSpPr>
        <p:spPr>
          <a:ln/>
        </p:spPr>
      </p:sp>
      <p:sp>
        <p:nvSpPr>
          <p:cNvPr id="552965" name="Rectangle 3"/>
          <p:cNvSpPr>
            <a:spLocks noGrp="1" noChangeArrowheads="1"/>
          </p:cNvSpPr>
          <p:nvPr>
            <p:ph type="body" idx="1"/>
          </p:nvPr>
        </p:nvSpPr>
        <p:spPr>
          <a:noFill/>
          <a:ln/>
        </p:spPr>
        <p:txBody>
          <a:bodyPr/>
          <a:lstStyle/>
          <a:p>
            <a:pPr lvl="0">
              <a:defRPr/>
            </a:pPr>
            <a:endParaRPr lang="ko-KR" altLang="en-US">
              <a:latin typeface="Arial"/>
              <a:ea typeface="굴림"/>
            </a:endParaRPr>
          </a:p>
        </p:txBody>
      </p:sp>
    </p:spTree>
    <p:extLst>
      <p:ext uri="{BB962C8B-B14F-4D97-AF65-F5344CB8AC3E}">
        <p14:creationId xmlns:p14="http://schemas.microsoft.com/office/powerpoint/2010/main" val="182943316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53987"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83BB0987-E241-42CB-806D-F24DAD763792}" type="slidenum">
              <a:rPr lang="en-US" altLang="ko-KR" b="0">
                <a:latin typeface="Times New Roman"/>
                <a:ea typeface="굴림"/>
              </a:rPr>
              <a:pPr lvl="0">
                <a:defRPr/>
              </a:pPr>
              <a:t>206</a:t>
            </a:fld>
            <a:endParaRPr lang="en-US" altLang="ko-KR" b="0">
              <a:latin typeface="Times New Roman"/>
              <a:ea typeface="굴림"/>
            </a:endParaRPr>
          </a:p>
        </p:txBody>
      </p:sp>
      <p:sp>
        <p:nvSpPr>
          <p:cNvPr id="553988" name="Rectangle 2"/>
          <p:cNvSpPr>
            <a:spLocks noGrp="1" noRot="1" noChangeAspect="1" noChangeArrowheads="1" noTextEdit="1"/>
          </p:cNvSpPr>
          <p:nvPr>
            <p:ph type="sldImg"/>
          </p:nvPr>
        </p:nvSpPr>
        <p:spPr>
          <a:ln/>
        </p:spPr>
      </p:sp>
      <p:sp>
        <p:nvSpPr>
          <p:cNvPr id="553989" name="Rectangle 3"/>
          <p:cNvSpPr>
            <a:spLocks noGrp="1" noChangeArrowheads="1"/>
          </p:cNvSpPr>
          <p:nvPr>
            <p:ph type="body" idx="1"/>
          </p:nvPr>
        </p:nvSpPr>
        <p:spPr>
          <a:noFill/>
          <a:ln/>
        </p:spPr>
        <p:txBody>
          <a:bodyPr/>
          <a:lstStyle/>
          <a:p>
            <a:pPr lvl="0">
              <a:defRPr/>
            </a:pPr>
            <a:r>
              <a:rPr lang="en-US" altLang="ko-KR" sz="1400">
                <a:latin typeface="Arial"/>
                <a:ea typeface="굴림"/>
              </a:rPr>
              <a:t>MicroStrategy </a:t>
            </a:r>
            <a:r>
              <a:rPr lang="ko-KR" altLang="en-US" sz="1400">
                <a:latin typeface="Arial"/>
                <a:ea typeface="굴림"/>
              </a:rPr>
              <a:t>인텔리젼스 서버 </a:t>
            </a:r>
          </a:p>
          <a:p>
            <a:pPr lvl="1">
              <a:defRPr/>
            </a:pPr>
            <a:r>
              <a:rPr lang="en-US" altLang="ko-KR" sz="1200">
                <a:ea typeface="굴림"/>
              </a:rPr>
              <a:t>MicroStrategy </a:t>
            </a:r>
            <a:r>
              <a:rPr lang="ko-KR" altLang="en-US" sz="1200">
                <a:ea typeface="굴림"/>
              </a:rPr>
              <a:t>인텔리젼스 서버의 특징은 확장성,</a:t>
            </a:r>
            <a:r>
              <a:rPr lang="en-US" altLang="ko-KR" sz="1200">
                <a:ea typeface="굴림"/>
              </a:rPr>
              <a:t> </a:t>
            </a:r>
            <a:r>
              <a:rPr lang="ko-KR" altLang="en-US" sz="1200">
                <a:ea typeface="굴림"/>
              </a:rPr>
              <a:t>퍼포먼스조정,</a:t>
            </a:r>
            <a:r>
              <a:rPr lang="en-US" altLang="ko-KR" sz="1200">
                <a:ea typeface="굴림"/>
              </a:rPr>
              <a:t> </a:t>
            </a:r>
            <a:r>
              <a:rPr lang="ko-KR" altLang="en-US" sz="1200">
                <a:ea typeface="굴림"/>
              </a:rPr>
              <a:t>전사적 관리이다. </a:t>
            </a:r>
          </a:p>
          <a:p>
            <a:pPr lvl="1">
              <a:defRPr/>
            </a:pPr>
            <a:r>
              <a:rPr lang="ko-KR" altLang="en-US">
                <a:ea typeface="굴림"/>
              </a:rPr>
              <a:t>강력한 </a:t>
            </a:r>
            <a:r>
              <a:rPr lang="en-US" altLang="ko-KR">
                <a:ea typeface="굴림"/>
              </a:rPr>
              <a:t>SQL </a:t>
            </a:r>
            <a:r>
              <a:rPr lang="ko-KR" altLang="en-US">
                <a:ea typeface="굴림"/>
              </a:rPr>
              <a:t>생성 - </a:t>
            </a:r>
            <a:r>
              <a:rPr lang="en-US" altLang="ko-KR">
                <a:ea typeface="굴림"/>
              </a:rPr>
              <a:t>3-</a:t>
            </a:r>
            <a:r>
              <a:rPr lang="ko-KR" altLang="en-US">
                <a:ea typeface="굴림"/>
              </a:rPr>
              <a:t>티어 환경에서 </a:t>
            </a:r>
            <a:r>
              <a:rPr lang="en-US" altLang="ko-KR">
                <a:ea typeface="굴림"/>
              </a:rPr>
              <a:t>, MicroStrategy </a:t>
            </a:r>
            <a:r>
              <a:rPr lang="ko-KR" altLang="en-US">
                <a:ea typeface="굴림"/>
              </a:rPr>
              <a:t>인텔리젼스 서버는 </a:t>
            </a:r>
            <a:r>
              <a:rPr lang="en-US" altLang="ko-KR">
                <a:ea typeface="굴림"/>
              </a:rPr>
              <a:t>SQL </a:t>
            </a:r>
            <a:r>
              <a:rPr lang="ko-KR" altLang="en-US">
                <a:ea typeface="굴림"/>
              </a:rPr>
              <a:t>생성 엔진을 소유한다. </a:t>
            </a:r>
            <a:r>
              <a:rPr lang="en-US" altLang="ko-KR">
                <a:ea typeface="굴림"/>
              </a:rPr>
              <a:t> </a:t>
            </a:r>
            <a:r>
              <a:rPr lang="ko-KR" altLang="en-US">
                <a:ea typeface="굴림"/>
              </a:rPr>
              <a:t>이는 데이터베이스 서버에 대해 최적화된 </a:t>
            </a:r>
            <a:r>
              <a:rPr lang="en-US" altLang="ko-KR">
                <a:ea typeface="굴림"/>
              </a:rPr>
              <a:t>SQL</a:t>
            </a:r>
            <a:r>
              <a:rPr lang="ko-KR" altLang="en-US">
                <a:ea typeface="굴림"/>
              </a:rPr>
              <a:t>을 생성을 의미한다. </a:t>
            </a:r>
          </a:p>
          <a:p>
            <a:pPr lvl="2">
              <a:defRPr/>
            </a:pPr>
            <a:r>
              <a:rPr lang="ko-KR" altLang="en-US">
                <a:ea typeface="굴림"/>
              </a:rPr>
              <a:t>비동기적 레포팅 - </a:t>
            </a:r>
            <a:r>
              <a:rPr lang="en-US" altLang="ko-KR">
                <a:ea typeface="굴림"/>
              </a:rPr>
              <a:t>3-</a:t>
            </a:r>
            <a:r>
              <a:rPr lang="ko-KR" altLang="en-US">
                <a:ea typeface="굴림"/>
              </a:rPr>
              <a:t>티어 환경에서</a:t>
            </a:r>
            <a:r>
              <a:rPr lang="en-US" altLang="ko-KR">
                <a:ea typeface="굴림"/>
              </a:rPr>
              <a:t>, </a:t>
            </a:r>
            <a:r>
              <a:rPr lang="ko-KR" altLang="en-US">
                <a:ea typeface="굴림"/>
              </a:rPr>
              <a:t>레포팅 프로세싱은 인텔리젼스 서버에 의해 다뤄진다</a:t>
            </a:r>
            <a:r>
              <a:rPr lang="en-US" altLang="ko-KR">
                <a:ea typeface="굴림"/>
              </a:rPr>
              <a:t>, </a:t>
            </a:r>
          </a:p>
          <a:p>
            <a:pPr lvl="2">
              <a:defRPr/>
            </a:pPr>
            <a:r>
              <a:rPr lang="ko-KR" altLang="en-US">
                <a:ea typeface="굴림"/>
              </a:rPr>
              <a:t>따라서 다른 활동에 대해서는 클라이언트는 부하를 받지 않는다 . </a:t>
            </a:r>
          </a:p>
          <a:p>
            <a:pPr lvl="2">
              <a:defRPr/>
            </a:pPr>
            <a:r>
              <a:rPr lang="en-US" altLang="ko-KR">
                <a:ea typeface="굴림"/>
              </a:rPr>
              <a:t>Job </a:t>
            </a:r>
            <a:r>
              <a:rPr lang="ko-KR" altLang="en-US">
                <a:ea typeface="굴림"/>
              </a:rPr>
              <a:t>우선순위설정 - </a:t>
            </a:r>
            <a:r>
              <a:rPr lang="en-US" altLang="ko-KR">
                <a:ea typeface="굴림"/>
              </a:rPr>
              <a:t>Job </a:t>
            </a:r>
            <a:r>
              <a:rPr lang="ko-KR" altLang="en-US">
                <a:ea typeface="굴림"/>
              </a:rPr>
              <a:t>우선순위는 </a:t>
            </a:r>
            <a:r>
              <a:rPr lang="en-US" altLang="ko-KR">
                <a:ea typeface="굴림"/>
              </a:rPr>
              <a:t>3-</a:t>
            </a:r>
            <a:r>
              <a:rPr lang="ko-KR" altLang="en-US">
                <a:ea typeface="굴림"/>
              </a:rPr>
              <a:t>티어 환경에서 최적화할 수 있다.</a:t>
            </a:r>
            <a:r>
              <a:rPr lang="en-US" altLang="ko-KR">
                <a:ea typeface="굴림"/>
              </a:rPr>
              <a:t>. </a:t>
            </a:r>
          </a:p>
          <a:p>
            <a:pPr lvl="2">
              <a:defRPr/>
            </a:pPr>
            <a:r>
              <a:rPr lang="ko-KR" altLang="en-US">
                <a:ea typeface="굴림"/>
              </a:rPr>
              <a:t>질의 관리 - </a:t>
            </a:r>
            <a:r>
              <a:rPr lang="en-US" altLang="ko-KR">
                <a:ea typeface="굴림"/>
              </a:rPr>
              <a:t>MicroStrategy </a:t>
            </a:r>
            <a:r>
              <a:rPr lang="ko-KR" altLang="en-US">
                <a:ea typeface="굴림"/>
              </a:rPr>
              <a:t>인텔리젼스 서버의 이용은 데이터베이스 서버 최적화에 영향을 미치는 프로세싱을 조정한다 .</a:t>
            </a:r>
          </a:p>
          <a:p>
            <a:pPr lvl="2">
              <a:defRPr/>
            </a:pPr>
            <a:r>
              <a:rPr lang="ko-KR" altLang="en-US">
                <a:ea typeface="굴림"/>
              </a:rPr>
              <a:t>쓰레드 관리 </a:t>
            </a:r>
            <a:r>
              <a:rPr lang="en-US" altLang="ko-KR">
                <a:ea typeface="굴림"/>
              </a:rPr>
              <a:t> - MicroStrategy </a:t>
            </a:r>
            <a:r>
              <a:rPr lang="ko-KR" altLang="en-US">
                <a:ea typeface="굴림"/>
              </a:rPr>
              <a:t>인텔리젼스 이용은 데이터베이스 서버가 적합하게 이용되도록 	조정한다.</a:t>
            </a:r>
          </a:p>
          <a:p>
            <a:pPr lvl="2">
              <a:defRPr/>
            </a:pPr>
            <a:r>
              <a:rPr lang="ko-KR" altLang="en-US">
                <a:ea typeface="굴림"/>
              </a:rPr>
              <a:t>확장성 – 서버-클러스터링에 의해서  </a:t>
            </a:r>
            <a:r>
              <a:rPr lang="en-US" altLang="ko-KR">
                <a:ea typeface="굴림"/>
              </a:rPr>
              <a:t>job </a:t>
            </a:r>
            <a:r>
              <a:rPr lang="ko-KR" altLang="en-US">
                <a:ea typeface="굴림"/>
              </a:rPr>
              <a:t>요청과 수많은 사용자를 제한</a:t>
            </a:r>
          </a:p>
          <a:p>
            <a:pPr lvl="2">
              <a:defRPr/>
            </a:pPr>
            <a:r>
              <a:rPr lang="ko-KR" altLang="en-US">
                <a:ea typeface="굴림"/>
              </a:rPr>
              <a:t>캐쉬 -  서버 캐쉬의 이용으로 차후에 결과를 가져올 때는 캐쉬에 저장된 결과를 가져오게 된다. </a:t>
            </a:r>
          </a:p>
          <a:p>
            <a:pPr lvl="2">
              <a:defRPr/>
            </a:pPr>
            <a:r>
              <a:rPr lang="ko-KR" altLang="en-US">
                <a:ea typeface="굴림"/>
              </a:rPr>
              <a:t>스케줄링 – 시간 또는 이벤트 기반 스케줄링은 </a:t>
            </a:r>
            <a:r>
              <a:rPr lang="en-US" altLang="ko-KR">
                <a:ea typeface="굴림"/>
              </a:rPr>
              <a:t> </a:t>
            </a:r>
            <a:r>
              <a:rPr lang="ko-KR" altLang="en-US">
                <a:ea typeface="굴림"/>
              </a:rPr>
              <a:t>실행 리포트 에 적용한다.</a:t>
            </a:r>
          </a:p>
          <a:p>
            <a:pPr lvl="2">
              <a:defRPr/>
            </a:pPr>
            <a:r>
              <a:rPr lang="ko-KR" altLang="en-US">
                <a:ea typeface="굴림"/>
              </a:rPr>
              <a:t>중앙 모니터링 - </a:t>
            </a:r>
            <a:r>
              <a:rPr lang="en-US" altLang="ko-KR">
                <a:ea typeface="굴림"/>
              </a:rPr>
              <a:t>Desktop </a:t>
            </a:r>
            <a:r>
              <a:rPr lang="ko-KR" altLang="en-US">
                <a:ea typeface="굴림"/>
              </a:rPr>
              <a:t>은 관리자가  사용자 요청 플로우를 관리하도록 해준다. </a:t>
            </a:r>
          </a:p>
        </p:txBody>
      </p:sp>
    </p:spTree>
    <p:extLst>
      <p:ext uri="{BB962C8B-B14F-4D97-AF65-F5344CB8AC3E}">
        <p14:creationId xmlns:p14="http://schemas.microsoft.com/office/powerpoint/2010/main" val="32271590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55011"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49A7639B-A807-4D13-B6C5-76C54AC39F99}" type="slidenum">
              <a:rPr lang="en-US" altLang="ko-KR" b="0">
                <a:latin typeface="Times New Roman"/>
                <a:ea typeface="굴림"/>
              </a:rPr>
              <a:pPr lvl="0">
                <a:defRPr/>
              </a:pPr>
              <a:t>207</a:t>
            </a:fld>
            <a:endParaRPr lang="en-US" altLang="ko-KR" b="0">
              <a:latin typeface="Times New Roman"/>
              <a:ea typeface="굴림"/>
            </a:endParaRPr>
          </a:p>
        </p:txBody>
      </p:sp>
      <p:sp>
        <p:nvSpPr>
          <p:cNvPr id="555012" name="Rectangle 2"/>
          <p:cNvSpPr>
            <a:spLocks noGrp="1" noRot="1" noChangeAspect="1" noChangeArrowheads="1" noTextEdit="1"/>
          </p:cNvSpPr>
          <p:nvPr>
            <p:ph type="sldImg"/>
          </p:nvPr>
        </p:nvSpPr>
        <p:spPr>
          <a:ln/>
        </p:spPr>
      </p:sp>
      <p:sp>
        <p:nvSpPr>
          <p:cNvPr id="555013" name="Rectangle 3"/>
          <p:cNvSpPr>
            <a:spLocks noGrp="1" noChangeArrowheads="1"/>
          </p:cNvSpPr>
          <p:nvPr>
            <p:ph type="body" idx="1"/>
          </p:nvPr>
        </p:nvSpPr>
        <p:spPr>
          <a:noFill/>
          <a:ln/>
        </p:spPr>
        <p:txBody>
          <a:bodyPr/>
          <a:lstStyle/>
          <a:p>
            <a:pPr lvl="0">
              <a:defRPr/>
            </a:pPr>
            <a:r>
              <a:rPr lang="en-US" altLang="ko-KR" sz="1400">
                <a:latin typeface="Arial"/>
                <a:ea typeface="굴림"/>
              </a:rPr>
              <a:t>MicroStrategy </a:t>
            </a:r>
            <a:r>
              <a:rPr lang="ko-KR" altLang="en-US" sz="1400">
                <a:latin typeface="Arial"/>
                <a:ea typeface="굴림"/>
              </a:rPr>
              <a:t>인텔리젼스 서버</a:t>
            </a:r>
          </a:p>
          <a:p>
            <a:pPr lvl="2">
              <a:defRPr/>
            </a:pPr>
            <a:r>
              <a:rPr lang="en-US" altLang="ko-KR">
                <a:ea typeface="굴림"/>
              </a:rPr>
              <a:t>MicroStrategy </a:t>
            </a:r>
            <a:r>
              <a:rPr lang="ko-KR" altLang="en-US">
                <a:ea typeface="굴림"/>
              </a:rPr>
              <a:t>인텔리젼스 서버는 </a:t>
            </a:r>
            <a:r>
              <a:rPr lang="en-US" altLang="ko-KR">
                <a:ea typeface="굴림"/>
              </a:rPr>
              <a:t>MicroStrategy 8 architecture</a:t>
            </a:r>
            <a:r>
              <a:rPr lang="ko-KR" altLang="en-US">
                <a:ea typeface="굴림"/>
              </a:rPr>
              <a:t>의 중앙부에 존재한다.  이 컴포넌트는 </a:t>
            </a:r>
            <a:r>
              <a:rPr lang="en-US" altLang="ko-KR">
                <a:ea typeface="굴림"/>
              </a:rPr>
              <a:t> </a:t>
            </a:r>
            <a:r>
              <a:rPr lang="ko-KR" altLang="en-US">
                <a:ea typeface="굴림"/>
              </a:rPr>
              <a:t>모든 클라이언트 소스로부터 요청된 프로세싱을 다룬다. </a:t>
            </a:r>
          </a:p>
          <a:p>
            <a:pPr lvl="2">
              <a:defRPr/>
            </a:pPr>
            <a:endParaRPr lang="en-US" altLang="ko-KR">
              <a:ea typeface="굴림"/>
            </a:endParaRPr>
          </a:p>
          <a:p>
            <a:pPr lvl="2">
              <a:defRPr/>
            </a:pPr>
            <a:r>
              <a:rPr lang="en-US" altLang="ko-KR">
                <a:ea typeface="굴림"/>
              </a:rPr>
              <a:t>MSTRSVR.EXE </a:t>
            </a:r>
            <a:r>
              <a:rPr lang="ko-KR" altLang="en-US">
                <a:ea typeface="굴림"/>
              </a:rPr>
              <a:t>는 </a:t>
            </a:r>
            <a:r>
              <a:rPr lang="en-US" altLang="ko-KR">
                <a:ea typeface="굴림"/>
              </a:rPr>
              <a:t>NT, UNIX, Linux</a:t>
            </a:r>
            <a:r>
              <a:rPr lang="ko-KR" altLang="en-US">
                <a:ea typeface="굴림"/>
              </a:rPr>
              <a:t> 에서 프로세스로 실행된다. </a:t>
            </a:r>
          </a:p>
          <a:p>
            <a:pPr lvl="2">
              <a:defRPr/>
            </a:pPr>
            <a:endParaRPr lang="en-US" altLang="ko-KR">
              <a:ea typeface="굴림"/>
            </a:endParaRPr>
          </a:p>
          <a:p>
            <a:pPr lvl="2">
              <a:defRPr/>
            </a:pPr>
            <a:r>
              <a:rPr lang="ko-KR" altLang="en-US">
                <a:ea typeface="굴림"/>
              </a:rPr>
              <a:t>한 기계에 단지 하나의 서버 인스턴스만이 존재한다</a:t>
            </a:r>
            <a:r>
              <a:rPr lang="en-US" altLang="ko-KR">
                <a:ea typeface="굴림"/>
              </a:rPr>
              <a:t>.  </a:t>
            </a:r>
          </a:p>
          <a:p>
            <a:pPr lvl="2">
              <a:defRPr/>
            </a:pPr>
            <a:endParaRPr lang="en-US" altLang="ko-KR">
              <a:ea typeface="굴림"/>
            </a:endParaRPr>
          </a:p>
          <a:p>
            <a:pPr lvl="2">
              <a:defRPr/>
            </a:pPr>
            <a:r>
              <a:rPr lang="ko-KR" altLang="en-US">
                <a:ea typeface="굴림"/>
              </a:rPr>
              <a:t>서버 인스턴스는 정확히 하나의 메타데이터 저장소에 접근할 수 있다.</a:t>
            </a:r>
          </a:p>
          <a:p>
            <a:pPr lvl="2">
              <a:defRPr/>
            </a:pPr>
            <a:endParaRPr lang="en-US" altLang="ko-KR">
              <a:ea typeface="굴림"/>
            </a:endParaRPr>
          </a:p>
        </p:txBody>
      </p:sp>
    </p:spTree>
    <p:extLst>
      <p:ext uri="{BB962C8B-B14F-4D97-AF65-F5344CB8AC3E}">
        <p14:creationId xmlns:p14="http://schemas.microsoft.com/office/powerpoint/2010/main" val="294288791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56035"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56258E5A-C74E-4B6C-9FAE-E04495D1D69E}" type="slidenum">
              <a:rPr lang="en-US" altLang="ko-KR" b="0">
                <a:latin typeface="Times New Roman"/>
                <a:ea typeface="굴림"/>
              </a:rPr>
              <a:pPr lvl="0">
                <a:defRPr/>
              </a:pPr>
              <a:t>208</a:t>
            </a:fld>
            <a:endParaRPr lang="en-US" altLang="ko-KR" b="0">
              <a:latin typeface="Times New Roman"/>
              <a:ea typeface="굴림"/>
            </a:endParaRPr>
          </a:p>
        </p:txBody>
      </p:sp>
      <p:sp>
        <p:nvSpPr>
          <p:cNvPr id="556036" name="Rectangle 2"/>
          <p:cNvSpPr>
            <a:spLocks noGrp="1" noRot="1" noChangeAspect="1" noChangeArrowheads="1" noTextEdit="1"/>
          </p:cNvSpPr>
          <p:nvPr>
            <p:ph type="sldImg"/>
          </p:nvPr>
        </p:nvSpPr>
        <p:spPr>
          <a:ln/>
        </p:spPr>
      </p:sp>
      <p:sp>
        <p:nvSpPr>
          <p:cNvPr id="556037" name="Rectangle 3"/>
          <p:cNvSpPr>
            <a:spLocks noGrp="1" noChangeArrowheads="1"/>
          </p:cNvSpPr>
          <p:nvPr>
            <p:ph type="body" idx="1"/>
          </p:nvPr>
        </p:nvSpPr>
        <p:spPr>
          <a:noFill/>
          <a:ln/>
        </p:spPr>
        <p:txBody>
          <a:bodyPr/>
          <a:lstStyle/>
          <a:p>
            <a:pPr lvl="0">
              <a:defRPr/>
            </a:pPr>
            <a:r>
              <a:rPr lang="en-US" altLang="ko-KR" b="1">
                <a:latin typeface="Arial"/>
                <a:ea typeface="굴림"/>
              </a:rPr>
              <a:t>MicroStrategy </a:t>
            </a:r>
            <a:r>
              <a:rPr lang="ko-KR" altLang="en-US" b="1">
                <a:latin typeface="Arial"/>
                <a:ea typeface="굴림"/>
              </a:rPr>
              <a:t>인텔리젼스 서버는 개별 컴포넌트 로 구성되어 있다</a:t>
            </a:r>
            <a:r>
              <a:rPr lang="en-US" altLang="ko-KR" b="1">
                <a:latin typeface="Arial"/>
                <a:ea typeface="굴림"/>
              </a:rPr>
              <a:t>. </a:t>
            </a:r>
            <a:r>
              <a:rPr lang="ko-KR" altLang="en-US" b="1">
                <a:latin typeface="Arial"/>
                <a:ea typeface="굴림"/>
              </a:rPr>
              <a:t>이는 서버 와 엔진이다. </a:t>
            </a:r>
            <a:r>
              <a:rPr lang="en-US" altLang="ko-KR" b="1">
                <a:latin typeface="Arial"/>
                <a:ea typeface="굴림"/>
              </a:rPr>
              <a:t> </a:t>
            </a:r>
          </a:p>
          <a:p>
            <a:pPr lvl="1">
              <a:defRPr/>
            </a:pPr>
            <a:endParaRPr lang="en-US" altLang="ko-KR" sz="1200" b="1">
              <a:ea typeface="굴림"/>
            </a:endParaRPr>
          </a:p>
          <a:p>
            <a:pPr lvl="1">
              <a:defRPr/>
            </a:pPr>
            <a:r>
              <a:rPr lang="ko-KR" altLang="en-US">
                <a:ea typeface="굴림"/>
              </a:rPr>
              <a:t>서버</a:t>
            </a:r>
          </a:p>
          <a:p>
            <a:pPr lvl="2">
              <a:defRPr/>
            </a:pPr>
            <a:r>
              <a:rPr lang="ko-KR" altLang="en-US">
                <a:ea typeface="굴림"/>
              </a:rPr>
              <a:t>서버는 쓰레드를 열기 위한 엔진 같은 중요 기능을  수행하는 </a:t>
            </a:r>
            <a:r>
              <a:rPr lang="en-US" altLang="ko-KR">
                <a:ea typeface="굴림"/>
              </a:rPr>
              <a:t>COM </a:t>
            </a:r>
            <a:r>
              <a:rPr lang="ko-KR" altLang="en-US">
                <a:ea typeface="굴림"/>
              </a:rPr>
              <a:t>개체 로 구성된다 . </a:t>
            </a:r>
          </a:p>
          <a:p>
            <a:pPr lvl="1">
              <a:defRPr/>
            </a:pPr>
            <a:endParaRPr lang="en-US" altLang="ko-KR">
              <a:ea typeface="굴림"/>
            </a:endParaRPr>
          </a:p>
          <a:p>
            <a:pPr lvl="1">
              <a:defRPr/>
            </a:pPr>
            <a:r>
              <a:rPr lang="ko-KR" altLang="en-US">
                <a:ea typeface="굴림"/>
              </a:rPr>
              <a:t>엔진</a:t>
            </a:r>
          </a:p>
          <a:p>
            <a:pPr lvl="2">
              <a:defRPr/>
            </a:pPr>
            <a:r>
              <a:rPr lang="ko-KR" altLang="en-US">
                <a:ea typeface="굴림"/>
              </a:rPr>
              <a:t>엔진은 프로세스 쓰레드를 소유하는 </a:t>
            </a:r>
            <a:r>
              <a:rPr lang="en-US" altLang="ko-KR">
                <a:ea typeface="굴림"/>
              </a:rPr>
              <a:t> COM </a:t>
            </a:r>
            <a:r>
              <a:rPr lang="ko-KR" altLang="en-US">
                <a:ea typeface="굴림"/>
              </a:rPr>
              <a:t>군으로 구성된다.</a:t>
            </a:r>
            <a:r>
              <a:rPr lang="en-US" altLang="ko-KR">
                <a:ea typeface="굴림"/>
              </a:rPr>
              <a:t> </a:t>
            </a:r>
          </a:p>
          <a:p>
            <a:pPr lvl="2">
              <a:defRPr/>
            </a:pPr>
            <a:endParaRPr lang="en-US" altLang="ko-KR">
              <a:ea typeface="굴림"/>
            </a:endParaRPr>
          </a:p>
          <a:p>
            <a:pPr lvl="2">
              <a:defRPr/>
            </a:pPr>
            <a:endParaRPr lang="en-US" altLang="ko-KR">
              <a:ea typeface="굴림"/>
            </a:endParaRPr>
          </a:p>
        </p:txBody>
      </p:sp>
    </p:spTree>
    <p:extLst>
      <p:ext uri="{BB962C8B-B14F-4D97-AF65-F5344CB8AC3E}">
        <p14:creationId xmlns:p14="http://schemas.microsoft.com/office/powerpoint/2010/main" val="80423979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57059"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E4211219-283D-4F87-96FE-84C61FC73953}" type="slidenum">
              <a:rPr lang="en-US" altLang="ko-KR" b="0">
                <a:latin typeface="Times New Roman"/>
                <a:ea typeface="굴림"/>
              </a:rPr>
              <a:pPr lvl="0">
                <a:defRPr/>
              </a:pPr>
              <a:t>209</a:t>
            </a:fld>
            <a:endParaRPr lang="en-US" altLang="ko-KR" b="0">
              <a:latin typeface="Times New Roman"/>
              <a:ea typeface="굴림"/>
            </a:endParaRPr>
          </a:p>
        </p:txBody>
      </p:sp>
      <p:sp>
        <p:nvSpPr>
          <p:cNvPr id="557060" name="Rectangle 2"/>
          <p:cNvSpPr>
            <a:spLocks noGrp="1" noRot="1" noChangeAspect="1" noChangeArrowheads="1" noTextEdit="1"/>
          </p:cNvSpPr>
          <p:nvPr>
            <p:ph type="sldImg"/>
          </p:nvPr>
        </p:nvSpPr>
        <p:spPr>
          <a:ln/>
        </p:spPr>
      </p:sp>
      <p:sp>
        <p:nvSpPr>
          <p:cNvPr id="557061" name="Rectangle 3"/>
          <p:cNvSpPr>
            <a:spLocks noGrp="1" noChangeArrowheads="1"/>
          </p:cNvSpPr>
          <p:nvPr>
            <p:ph type="body" idx="1"/>
          </p:nvPr>
        </p:nvSpPr>
        <p:spPr>
          <a:noFill/>
          <a:ln/>
        </p:spPr>
        <p:txBody>
          <a:bodyPr/>
          <a:lstStyle/>
          <a:p>
            <a:pPr lvl="0">
              <a:defRPr/>
            </a:pPr>
            <a:r>
              <a:rPr lang="ko-KR" altLang="en-US" b="1">
                <a:latin typeface="Arial"/>
                <a:ea typeface="굴림"/>
              </a:rPr>
              <a:t>캐쉬</a:t>
            </a:r>
          </a:p>
          <a:p>
            <a:pPr lvl="0">
              <a:defRPr/>
            </a:pPr>
            <a:r>
              <a:rPr lang="ko-KR" altLang="en-US">
                <a:latin typeface="Arial"/>
                <a:ea typeface="굴림"/>
              </a:rPr>
              <a:t>캐쉬는 개체 정의 또는 향상된 성능에 대해 즉시 답해준다.   </a:t>
            </a:r>
          </a:p>
          <a:p>
            <a:pPr lvl="0">
              <a:defRPr/>
            </a:pPr>
            <a:r>
              <a:rPr lang="ko-KR" altLang="en-US">
                <a:latin typeface="Arial"/>
                <a:ea typeface="굴림"/>
              </a:rPr>
              <a:t>모든 캐쉬는 프로젝트 레벨에서 구성된다.</a:t>
            </a:r>
          </a:p>
          <a:p>
            <a:pPr lvl="0">
              <a:defRPr/>
            </a:pPr>
            <a:endParaRPr lang="en-US" altLang="ko-KR">
              <a:latin typeface="Arial"/>
              <a:ea typeface="굴림"/>
            </a:endParaRPr>
          </a:p>
          <a:p>
            <a:pPr lvl="2">
              <a:defRPr/>
            </a:pPr>
            <a:r>
              <a:rPr lang="ko-KR" altLang="en-US">
                <a:ea typeface="굴림"/>
              </a:rPr>
              <a:t>개체 캐쉬</a:t>
            </a:r>
          </a:p>
          <a:p>
            <a:pPr lvl="3">
              <a:buFontTx/>
              <a:buNone/>
              <a:defRPr/>
            </a:pPr>
            <a:r>
              <a:rPr lang="ko-KR" altLang="en-US">
                <a:ea typeface="굴림"/>
              </a:rPr>
              <a:t>오브젝트 정의는 메모리에서 저장될 수 있다. 따라서 메타 데이터에 대한 쿼리는 필요 하지 않다.</a:t>
            </a:r>
            <a:r>
              <a:rPr lang="en-US" altLang="ko-KR">
                <a:ea typeface="굴림"/>
              </a:rPr>
              <a:t> </a:t>
            </a:r>
            <a:r>
              <a:rPr lang="ko-KR" altLang="en-US">
                <a:ea typeface="굴림"/>
              </a:rPr>
              <a:t>개별 시간에 하나의 개체만 보인다</a:t>
            </a:r>
            <a:r>
              <a:rPr lang="en-US" altLang="ko-KR">
                <a:ea typeface="굴림"/>
              </a:rPr>
              <a:t>. </a:t>
            </a:r>
            <a:r>
              <a:rPr lang="ko-KR" altLang="en-US">
                <a:ea typeface="굴림"/>
              </a:rPr>
              <a:t>개체 캐쉬는 오브젝트 </a:t>
            </a:r>
            <a:r>
              <a:rPr lang="en-US" altLang="ko-KR">
                <a:ea typeface="굴림"/>
              </a:rPr>
              <a:t>ID </a:t>
            </a:r>
            <a:r>
              <a:rPr lang="ko-KR" altLang="en-US">
                <a:ea typeface="굴림"/>
              </a:rPr>
              <a:t>와 오브젝트 버젼</a:t>
            </a:r>
            <a:r>
              <a:rPr lang="en-US" altLang="ko-KR">
                <a:ea typeface="굴림"/>
              </a:rPr>
              <a:t> ID</a:t>
            </a:r>
            <a:r>
              <a:rPr lang="ko-KR" altLang="en-US">
                <a:ea typeface="굴림"/>
              </a:rPr>
              <a:t>에 의해 참조된다.</a:t>
            </a:r>
          </a:p>
          <a:p>
            <a:pPr lvl="2">
              <a:defRPr/>
            </a:pPr>
            <a:r>
              <a:rPr lang="ko-KR" altLang="en-US">
                <a:ea typeface="굴림"/>
              </a:rPr>
              <a:t>구성요소 캐쉬</a:t>
            </a:r>
          </a:p>
          <a:p>
            <a:pPr lvl="3">
              <a:buFontTx/>
              <a:buNone/>
              <a:defRPr/>
            </a:pPr>
            <a:r>
              <a:rPr lang="ko-KR" altLang="en-US">
                <a:ea typeface="굴림"/>
              </a:rPr>
              <a:t>구성요소, 또는 룩업 테이블의 연관</a:t>
            </a:r>
            <a:r>
              <a:rPr lang="en-US" altLang="ko-KR">
                <a:ea typeface="굴림"/>
              </a:rPr>
              <a:t> contents</a:t>
            </a:r>
            <a:r>
              <a:rPr lang="ko-KR" altLang="en-US">
                <a:ea typeface="굴림"/>
              </a:rPr>
              <a:t>는, 메모리에 저장될 수 있다.</a:t>
            </a:r>
            <a:r>
              <a:rPr lang="en-US" altLang="ko-KR">
                <a:ea typeface="굴림"/>
              </a:rPr>
              <a:t> </a:t>
            </a:r>
          </a:p>
          <a:p>
            <a:pPr lvl="3">
              <a:buFontTx/>
              <a:buNone/>
              <a:defRPr/>
            </a:pPr>
            <a:r>
              <a:rPr lang="ko-KR" altLang="en-US">
                <a:ea typeface="굴림"/>
              </a:rPr>
              <a:t>구성요소 캐쉬는 오브젝트 </a:t>
            </a:r>
            <a:r>
              <a:rPr lang="en-US" altLang="ko-KR">
                <a:ea typeface="굴림"/>
              </a:rPr>
              <a:t>ID </a:t>
            </a:r>
            <a:r>
              <a:rPr lang="ko-KR" altLang="en-US">
                <a:ea typeface="굴림"/>
              </a:rPr>
              <a:t>와 오브젝트</a:t>
            </a:r>
            <a:r>
              <a:rPr lang="en-US" altLang="ko-KR">
                <a:ea typeface="굴림"/>
              </a:rPr>
              <a:t> version ID</a:t>
            </a:r>
            <a:r>
              <a:rPr lang="ko-KR" altLang="en-US">
                <a:ea typeface="굴림"/>
              </a:rPr>
              <a:t>를 참조된다.   </a:t>
            </a:r>
          </a:p>
          <a:p>
            <a:pPr lvl="3">
              <a:buFontTx/>
              <a:buNone/>
              <a:defRPr/>
            </a:pPr>
            <a:r>
              <a:rPr lang="ko-KR" altLang="en-US">
                <a:ea typeface="굴림"/>
              </a:rPr>
              <a:t>구성요소는 접근하는 데 시간이 소요되지 않는다.</a:t>
            </a:r>
          </a:p>
          <a:p>
            <a:pPr lvl="2">
              <a:defRPr/>
            </a:pPr>
            <a:r>
              <a:rPr lang="ko-KR" altLang="en-US">
                <a:ea typeface="굴림"/>
              </a:rPr>
              <a:t>리포트 캐쉬</a:t>
            </a:r>
          </a:p>
          <a:p>
            <a:pPr lvl="3">
              <a:buFontTx/>
              <a:buNone/>
              <a:defRPr/>
            </a:pPr>
            <a:r>
              <a:rPr lang="ko-KR" altLang="en-US">
                <a:ea typeface="굴림"/>
              </a:rPr>
              <a:t>프롬프트 리포트와 일반리포트를 구분하여 캐쉬사용여부를 설정할 수 있으며, 리포트는 계정 권한을 가지고 있는 서버상에 디스크나 메모리등의 결과물로 저장 된다. 리포트 캐쉬는 리포트 </a:t>
            </a:r>
            <a:r>
              <a:rPr lang="en-US" altLang="ko-KR">
                <a:ea typeface="굴림"/>
              </a:rPr>
              <a:t>ID, </a:t>
            </a:r>
            <a:r>
              <a:rPr lang="ko-KR" altLang="en-US">
                <a:ea typeface="굴림"/>
              </a:rPr>
              <a:t>리포트 버전 </a:t>
            </a:r>
            <a:r>
              <a:rPr lang="en-US" altLang="ko-KR">
                <a:ea typeface="굴림"/>
              </a:rPr>
              <a:t>ID, </a:t>
            </a:r>
            <a:r>
              <a:rPr lang="ko-KR" altLang="en-US">
                <a:ea typeface="굴림"/>
              </a:rPr>
              <a:t>템플릿 </a:t>
            </a:r>
            <a:r>
              <a:rPr lang="en-US" altLang="ko-KR">
                <a:ea typeface="굴림"/>
              </a:rPr>
              <a:t>ID, </a:t>
            </a:r>
            <a:r>
              <a:rPr lang="ko-KR" altLang="en-US">
                <a:ea typeface="굴림"/>
              </a:rPr>
              <a:t>템플릿 버전 </a:t>
            </a:r>
            <a:r>
              <a:rPr lang="en-US" altLang="ko-KR">
                <a:ea typeface="굴림"/>
              </a:rPr>
              <a:t>ID, </a:t>
            </a:r>
            <a:r>
              <a:rPr lang="ko-KR" altLang="en-US">
                <a:ea typeface="굴림"/>
              </a:rPr>
              <a:t>필터 </a:t>
            </a:r>
            <a:r>
              <a:rPr lang="en-US" altLang="ko-KR">
                <a:ea typeface="굴림"/>
              </a:rPr>
              <a:t>ID, </a:t>
            </a:r>
            <a:r>
              <a:rPr lang="ko-KR" altLang="en-US">
                <a:ea typeface="굴림"/>
              </a:rPr>
              <a:t>필터 버전 </a:t>
            </a:r>
            <a:r>
              <a:rPr lang="en-US" altLang="ko-KR">
                <a:ea typeface="굴림"/>
              </a:rPr>
              <a:t>ID, </a:t>
            </a:r>
            <a:r>
              <a:rPr lang="ko-KR" altLang="en-US">
                <a:ea typeface="굴림"/>
              </a:rPr>
              <a:t>보안 필터 </a:t>
            </a:r>
            <a:r>
              <a:rPr lang="en-US" altLang="ko-KR">
                <a:ea typeface="굴림"/>
              </a:rPr>
              <a:t>ID, </a:t>
            </a:r>
            <a:r>
              <a:rPr lang="ko-KR" altLang="en-US" smtClean="0">
                <a:ea typeface="굴림"/>
              </a:rPr>
              <a:t>개체 </a:t>
            </a:r>
            <a:r>
              <a:rPr lang="en-US" altLang="ko-KR">
                <a:ea typeface="굴림"/>
              </a:rPr>
              <a:t>ID</a:t>
            </a:r>
            <a:r>
              <a:rPr lang="ko-KR" altLang="en-US">
                <a:ea typeface="굴림"/>
              </a:rPr>
              <a:t>에 의해서 결정 된다. 리포트 캐쉬 뿐만 아니라 모든 캐쉬는 프로젝트 특성이다. </a:t>
            </a:r>
          </a:p>
          <a:p>
            <a:pPr lvl="3">
              <a:buFontTx/>
              <a:buNone/>
              <a:defRPr/>
            </a:pPr>
            <a:r>
              <a:rPr lang="ko-KR" altLang="en-US">
                <a:ea typeface="굴림"/>
              </a:rPr>
              <a:t>데이터베이스보안을 적용할 경우 사용자별로 데이스데이스 로그인을 다르게 설정하게 되는데 이 때는 데이터베이스 로그인별로 캐시를 생성하여야 한다.</a:t>
            </a:r>
          </a:p>
          <a:p>
            <a:pPr lvl="3">
              <a:buFontTx/>
              <a:buNone/>
              <a:defRPr/>
            </a:pPr>
            <a:r>
              <a:rPr lang="ko-KR" altLang="en-US">
                <a:ea typeface="굴림"/>
              </a:rPr>
              <a:t>또한 캐시의 만료 주기를 설정할 수 있다.</a:t>
            </a:r>
          </a:p>
          <a:p>
            <a:pPr lvl="3">
              <a:buFontTx/>
              <a:buNone/>
              <a:defRPr/>
            </a:pPr>
            <a:endParaRPr lang="ko-KR" altLang="en-US">
              <a:ea typeface="굴림"/>
            </a:endParaRPr>
          </a:p>
        </p:txBody>
      </p:sp>
    </p:spTree>
    <p:extLst>
      <p:ext uri="{BB962C8B-B14F-4D97-AF65-F5344CB8AC3E}">
        <p14:creationId xmlns:p14="http://schemas.microsoft.com/office/powerpoint/2010/main" val="212571688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58083"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969C08FA-66CC-46BA-95C1-8168A5C41490}" type="slidenum">
              <a:rPr lang="en-US" altLang="ko-KR" b="0">
                <a:latin typeface="Times New Roman"/>
                <a:ea typeface="굴림"/>
              </a:rPr>
              <a:pPr lvl="0">
                <a:defRPr/>
              </a:pPr>
              <a:t>210</a:t>
            </a:fld>
            <a:endParaRPr lang="en-US" altLang="ko-KR" b="0">
              <a:latin typeface="Times New Roman"/>
              <a:ea typeface="굴림"/>
            </a:endParaRPr>
          </a:p>
        </p:txBody>
      </p:sp>
      <p:sp>
        <p:nvSpPr>
          <p:cNvPr id="558084" name="Rectangle 2"/>
          <p:cNvSpPr>
            <a:spLocks noGrp="1" noRot="1" noChangeAspect="1" noChangeArrowheads="1" noTextEdit="1"/>
          </p:cNvSpPr>
          <p:nvPr>
            <p:ph type="sldImg"/>
          </p:nvPr>
        </p:nvSpPr>
        <p:spPr>
          <a:ln/>
        </p:spPr>
      </p:sp>
      <p:sp>
        <p:nvSpPr>
          <p:cNvPr id="558085" name="Rectangle 3"/>
          <p:cNvSpPr>
            <a:spLocks noGrp="1" noChangeArrowheads="1"/>
          </p:cNvSpPr>
          <p:nvPr>
            <p:ph type="body" idx="1"/>
          </p:nvPr>
        </p:nvSpPr>
        <p:spPr>
          <a:noFill/>
          <a:ln/>
        </p:spPr>
        <p:txBody>
          <a:bodyPr/>
          <a:lstStyle/>
          <a:p>
            <a:pPr lvl="0">
              <a:defRPr/>
            </a:pPr>
            <a:r>
              <a:rPr lang="ko-KR" altLang="en-US" b="1">
                <a:latin typeface="Arial"/>
                <a:ea typeface="굴림"/>
              </a:rPr>
              <a:t>스케줄</a:t>
            </a:r>
          </a:p>
          <a:p>
            <a:pPr lvl="1">
              <a:defRPr/>
            </a:pPr>
            <a:r>
              <a:rPr lang="ko-KR" altLang="en-US">
                <a:ea typeface="굴림"/>
              </a:rPr>
              <a:t>스케줄은 시간 혹은 이벤트에 의해 적절한 시간에 자동적으로 발생 된다. </a:t>
            </a:r>
            <a:r>
              <a:rPr lang="en-US" altLang="ko-KR">
                <a:ea typeface="굴림"/>
              </a:rPr>
              <a:t>MicroStrategy 8</a:t>
            </a:r>
            <a:r>
              <a:rPr lang="ko-KR" altLang="en-US">
                <a:ea typeface="굴림"/>
              </a:rPr>
              <a:t>에서 스케줄링은  리포트 단위의 스케줄링과 프로젝트별로 캐시삭제 등의 배치작업을 수행할 수 있다.  </a:t>
            </a:r>
          </a:p>
          <a:p>
            <a:pPr lvl="1">
              <a:defRPr/>
            </a:pPr>
            <a:endParaRPr lang="en-US" altLang="ko-KR">
              <a:ea typeface="굴림"/>
            </a:endParaRPr>
          </a:p>
          <a:p>
            <a:pPr lvl="2">
              <a:defRPr/>
            </a:pPr>
            <a:r>
              <a:rPr lang="ko-KR" altLang="en-US">
                <a:ea typeface="굴림"/>
              </a:rPr>
              <a:t>스케줄은 스케줄 관리자에서 생성되는 </a:t>
            </a:r>
            <a:r>
              <a:rPr lang="ko-KR" altLang="en-US" smtClean="0">
                <a:ea typeface="굴림"/>
              </a:rPr>
              <a:t>개체고 </a:t>
            </a:r>
            <a:r>
              <a:rPr lang="ko-KR" altLang="en-US">
                <a:ea typeface="굴림"/>
              </a:rPr>
              <a:t>정의는 메타데이터에 저장되어 진다.</a:t>
            </a:r>
            <a:r>
              <a:rPr lang="en-US" altLang="ko-KR">
                <a:ea typeface="굴림"/>
              </a:rPr>
              <a:t>  </a:t>
            </a:r>
          </a:p>
          <a:p>
            <a:pPr lvl="2">
              <a:buFontTx/>
              <a:buNone/>
              <a:defRPr/>
            </a:pPr>
            <a:r>
              <a:rPr lang="en-US" altLang="ko-KR">
                <a:ea typeface="굴림"/>
              </a:rPr>
              <a:t>  (</a:t>
            </a:r>
            <a:r>
              <a:rPr lang="en-US" altLang="ko-KR">
                <a:ea typeface="굴림"/>
                <a:sym typeface="Wingdings"/>
              </a:rPr>
              <a:t> </a:t>
            </a:r>
            <a:r>
              <a:rPr lang="ko-KR" altLang="en-US">
                <a:ea typeface="굴림"/>
                <a:sym typeface="Wingdings"/>
              </a:rPr>
              <a:t>프로젝트 소스  관리  스케줄관리자 에서 새 스케줄 생성)</a:t>
            </a:r>
          </a:p>
          <a:p>
            <a:pPr lvl="2">
              <a:buFontTx/>
              <a:buNone/>
              <a:defRPr/>
            </a:pPr>
            <a:endParaRPr lang="ko-KR" altLang="en-US">
              <a:ea typeface="굴림"/>
            </a:endParaRPr>
          </a:p>
          <a:p>
            <a:pPr lvl="2">
              <a:defRPr/>
            </a:pPr>
            <a:r>
              <a:rPr lang="ko-KR" altLang="en-US">
                <a:ea typeface="굴림"/>
              </a:rPr>
              <a:t>시간 기반의 스케줄은 인텔리전스 서버 머신의 시스템 시간에 의해 특별한 시간에 리포트를 실행하게 된다. </a:t>
            </a:r>
          </a:p>
          <a:p>
            <a:pPr lvl="2">
              <a:buFontTx/>
              <a:buNone/>
              <a:defRPr/>
            </a:pPr>
            <a:endParaRPr lang="en-US" altLang="ko-KR">
              <a:ea typeface="굴림"/>
            </a:endParaRPr>
          </a:p>
          <a:p>
            <a:pPr lvl="2">
              <a:defRPr/>
            </a:pPr>
            <a:r>
              <a:rPr lang="ko-KR" altLang="en-US">
                <a:ea typeface="굴림"/>
              </a:rPr>
              <a:t>이벤트 기반의 스케줄은 이벤트 트리거에 의해 리포트를 실행하게 된다. 이벤트 또한 정의된 </a:t>
            </a:r>
            <a:r>
              <a:rPr lang="ko-KR" altLang="en-US" smtClean="0">
                <a:ea typeface="굴림"/>
              </a:rPr>
              <a:t>개체다.</a:t>
            </a:r>
            <a:r>
              <a:rPr lang="ko-KR" altLang="en-US" sz="1200" smtClean="0">
                <a:ea typeface="굴림"/>
              </a:rPr>
              <a:t> </a:t>
            </a:r>
            <a:endParaRPr lang="ko-KR" altLang="en-US" sz="1200">
              <a:ea typeface="굴림"/>
            </a:endParaRPr>
          </a:p>
          <a:p>
            <a:pPr lvl="1">
              <a:defRPr/>
            </a:pPr>
            <a:endParaRPr lang="en-US" altLang="ko-KR" sz="1200">
              <a:ea typeface="굴림"/>
            </a:endParaRPr>
          </a:p>
          <a:p>
            <a:pPr lvl="1">
              <a:defRPr/>
            </a:pPr>
            <a:endParaRPr lang="en-US" altLang="ko-KR" sz="1200">
              <a:ea typeface="굴림"/>
            </a:endParaRPr>
          </a:p>
        </p:txBody>
      </p:sp>
    </p:spTree>
    <p:extLst>
      <p:ext uri="{BB962C8B-B14F-4D97-AF65-F5344CB8AC3E}">
        <p14:creationId xmlns:p14="http://schemas.microsoft.com/office/powerpoint/2010/main" val="24065079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59107"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0774F903-9C1C-42FA-91AE-587CD5D533FB}" type="slidenum">
              <a:rPr lang="en-US" altLang="ko-KR" b="0">
                <a:latin typeface="Times New Roman"/>
                <a:ea typeface="굴림"/>
              </a:rPr>
              <a:pPr lvl="0">
                <a:defRPr/>
              </a:pPr>
              <a:t>211</a:t>
            </a:fld>
            <a:endParaRPr lang="en-US" altLang="ko-KR" b="0">
              <a:latin typeface="Times New Roman"/>
              <a:ea typeface="굴림"/>
            </a:endParaRPr>
          </a:p>
        </p:txBody>
      </p:sp>
      <p:sp>
        <p:nvSpPr>
          <p:cNvPr id="559108" name="Rectangle 2"/>
          <p:cNvSpPr>
            <a:spLocks noGrp="1" noRot="1" noChangeAspect="1" noChangeArrowheads="1" noTextEdit="1"/>
          </p:cNvSpPr>
          <p:nvPr>
            <p:ph type="sldImg"/>
          </p:nvPr>
        </p:nvSpPr>
        <p:spPr>
          <a:ln/>
        </p:spPr>
      </p:sp>
      <p:sp>
        <p:nvSpPr>
          <p:cNvPr id="559109" name="Rectangle 3"/>
          <p:cNvSpPr>
            <a:spLocks noGrp="1" noChangeArrowheads="1"/>
          </p:cNvSpPr>
          <p:nvPr>
            <p:ph type="body" idx="1"/>
          </p:nvPr>
        </p:nvSpPr>
        <p:spPr>
          <a:noFill/>
          <a:ln/>
        </p:spPr>
        <p:txBody>
          <a:bodyPr/>
          <a:lstStyle/>
          <a:p>
            <a:pPr lvl="0">
              <a:defRPr/>
            </a:pPr>
            <a:r>
              <a:rPr lang="ko-KR" altLang="en-US">
                <a:latin typeface="Arial"/>
                <a:ea typeface="굴림"/>
              </a:rPr>
              <a:t>스케줄링</a:t>
            </a:r>
          </a:p>
          <a:p>
            <a:pPr lvl="0">
              <a:defRPr/>
            </a:pPr>
            <a:endParaRPr lang="ko-KR" altLang="en-US" sz="1000">
              <a:latin typeface="Arial"/>
              <a:ea typeface="굴림"/>
            </a:endParaRPr>
          </a:p>
          <a:p>
            <a:pPr lvl="0">
              <a:defRPr/>
            </a:pPr>
            <a:r>
              <a:rPr lang="ko-KR" altLang="en-US" sz="1000">
                <a:latin typeface="Arial"/>
                <a:ea typeface="굴림"/>
              </a:rPr>
              <a:t>1.리포트 스케줄링 </a:t>
            </a:r>
          </a:p>
          <a:p>
            <a:pPr lvl="0">
              <a:defRPr/>
            </a:pPr>
            <a:r>
              <a:rPr lang="ko-KR" altLang="en-US" sz="1000">
                <a:latin typeface="Arial"/>
                <a:ea typeface="굴림"/>
              </a:rPr>
              <a:t>   리포트 단위로 스케줄에 할당하며  각각의 리포트별로 사용자 혹은 사용자 그룹을 매핑한다.</a:t>
            </a:r>
          </a:p>
          <a:p>
            <a:pPr lvl="0">
              <a:defRPr/>
            </a:pPr>
            <a:endParaRPr lang="ko-KR" altLang="en-US" sz="1000">
              <a:latin typeface="Arial"/>
              <a:ea typeface="굴림"/>
            </a:endParaRPr>
          </a:p>
          <a:p>
            <a:pPr lvl="0">
              <a:defRPr/>
            </a:pPr>
            <a:r>
              <a:rPr lang="ko-KR" altLang="en-US" sz="1000">
                <a:latin typeface="Arial"/>
                <a:ea typeface="굴림"/>
              </a:rPr>
              <a:t>2.스케줄 관리 작업( 메뉴바   관리</a:t>
            </a:r>
            <a:r>
              <a:rPr lang="ko-KR" altLang="en-US" sz="1000">
                <a:latin typeface="Arial"/>
                <a:ea typeface="굴림"/>
                <a:sym typeface="Wingdings"/>
              </a:rPr>
              <a:t>스케줄링스케줄 관리 작업)</a:t>
            </a:r>
          </a:p>
          <a:p>
            <a:pPr lvl="0">
              <a:defRPr/>
            </a:pPr>
            <a:r>
              <a:rPr lang="ko-KR" altLang="en-US" sz="1000">
                <a:latin typeface="Arial"/>
                <a:ea typeface="굴림"/>
                <a:sym typeface="Wingdings"/>
              </a:rPr>
              <a:t>   스케줄화를 하고자 하는 관리 작업을 선택한 후에 스케줄을 선택한다.</a:t>
            </a:r>
          </a:p>
          <a:p>
            <a:pPr lvl="0">
              <a:defRPr/>
            </a:pPr>
            <a:r>
              <a:rPr lang="ko-KR" altLang="en-US" sz="1000">
                <a:latin typeface="Arial"/>
                <a:ea typeface="굴림"/>
              </a:rPr>
              <a:t>  * 스케줄 관리 작업 항목</a:t>
            </a:r>
          </a:p>
          <a:p>
            <a:pPr lvl="0">
              <a:defRPr/>
            </a:pPr>
            <a:r>
              <a:rPr lang="ko-KR" altLang="en-US" sz="1000">
                <a:latin typeface="Arial"/>
                <a:ea typeface="굴림"/>
              </a:rPr>
              <a:t>   - 프로젝트 유휴상태</a:t>
            </a:r>
          </a:p>
          <a:p>
            <a:pPr lvl="0">
              <a:defRPr/>
            </a:pPr>
            <a:r>
              <a:rPr lang="ko-KR" altLang="en-US" sz="1000">
                <a:latin typeface="Arial"/>
                <a:ea typeface="굴림"/>
              </a:rPr>
              <a:t>   - 프로젝트 재실행</a:t>
            </a:r>
          </a:p>
          <a:p>
            <a:pPr lvl="0">
              <a:defRPr/>
            </a:pPr>
            <a:r>
              <a:rPr lang="ko-KR" altLang="en-US" sz="1000">
                <a:latin typeface="Arial"/>
                <a:ea typeface="굴림"/>
              </a:rPr>
              <a:t>   - 프로젝트 언로드</a:t>
            </a:r>
          </a:p>
          <a:p>
            <a:pPr lvl="0">
              <a:defRPr/>
            </a:pPr>
            <a:r>
              <a:rPr lang="ko-KR" altLang="en-US" sz="1000">
                <a:latin typeface="Arial"/>
                <a:ea typeface="굴림"/>
              </a:rPr>
              <a:t>   - 프로젝트 로드</a:t>
            </a:r>
          </a:p>
          <a:p>
            <a:pPr lvl="0">
              <a:defRPr/>
            </a:pPr>
            <a:r>
              <a:rPr lang="ko-KR" altLang="en-US" sz="1000">
                <a:latin typeface="Arial"/>
                <a:ea typeface="굴림"/>
              </a:rPr>
              <a:t>   - 캐쉬 뮤효화</a:t>
            </a:r>
          </a:p>
          <a:p>
            <a:pPr lvl="0">
              <a:defRPr/>
            </a:pPr>
            <a:r>
              <a:rPr lang="ko-KR" altLang="en-US" sz="1000">
                <a:latin typeface="Arial"/>
                <a:ea typeface="굴림"/>
              </a:rPr>
              <a:t>   - 캐쉬 삭제</a:t>
            </a:r>
          </a:p>
          <a:p>
            <a:pPr lvl="0">
              <a:defRPr/>
            </a:pPr>
            <a:r>
              <a:rPr lang="ko-KR" altLang="en-US" sz="1000">
                <a:latin typeface="Arial"/>
                <a:ea typeface="굴림"/>
              </a:rPr>
              <a:t>   - 사용 내역 목록 메시지 제거</a:t>
            </a:r>
          </a:p>
          <a:p>
            <a:pPr lvl="0">
              <a:defRPr/>
            </a:pPr>
            <a:r>
              <a:rPr lang="ko-KR" altLang="en-US" sz="1000">
                <a:latin typeface="Arial"/>
                <a:ea typeface="굴림"/>
              </a:rPr>
              <a:t>   - 구성요소 캐쉬를 제거</a:t>
            </a:r>
          </a:p>
        </p:txBody>
      </p:sp>
    </p:spTree>
    <p:extLst>
      <p:ext uri="{BB962C8B-B14F-4D97-AF65-F5344CB8AC3E}">
        <p14:creationId xmlns:p14="http://schemas.microsoft.com/office/powerpoint/2010/main" val="174274696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60131"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000C429F-911B-4E88-8006-539B7D8A17B2}" type="slidenum">
              <a:rPr lang="en-US" altLang="ko-KR" b="0">
                <a:latin typeface="Times New Roman"/>
                <a:ea typeface="굴림"/>
              </a:rPr>
              <a:pPr lvl="0">
                <a:defRPr/>
              </a:pPr>
              <a:t>212</a:t>
            </a:fld>
            <a:endParaRPr lang="en-US" altLang="ko-KR" b="0">
              <a:latin typeface="Times New Roman"/>
              <a:ea typeface="굴림"/>
            </a:endParaRPr>
          </a:p>
        </p:txBody>
      </p:sp>
      <p:sp>
        <p:nvSpPr>
          <p:cNvPr id="560132" name="Rectangle 2"/>
          <p:cNvSpPr>
            <a:spLocks noGrp="1" noRot="1" noChangeAspect="1" noChangeArrowheads="1" noTextEdit="1"/>
          </p:cNvSpPr>
          <p:nvPr>
            <p:ph type="sldImg"/>
          </p:nvPr>
        </p:nvSpPr>
        <p:spPr>
          <a:ln/>
        </p:spPr>
      </p:sp>
      <p:sp>
        <p:nvSpPr>
          <p:cNvPr id="560133" name="Rectangle 3"/>
          <p:cNvSpPr>
            <a:spLocks noGrp="1" noChangeArrowheads="1"/>
          </p:cNvSpPr>
          <p:nvPr>
            <p:ph type="body" idx="1"/>
          </p:nvPr>
        </p:nvSpPr>
        <p:spPr>
          <a:xfrm>
            <a:off x="1874838" y="4230688"/>
            <a:ext cx="4746625" cy="4511675"/>
          </a:xfrm>
          <a:noFill/>
          <a:ln/>
        </p:spPr>
        <p:txBody>
          <a:bodyPr/>
          <a:lstStyle/>
          <a:p>
            <a:pPr lvl="0">
              <a:defRPr/>
            </a:pPr>
            <a:r>
              <a:rPr lang="ko-KR" altLang="en-US">
                <a:latin typeface="Arial"/>
                <a:ea typeface="굴림"/>
              </a:rPr>
              <a:t>서버 관리 모니터링</a:t>
            </a:r>
          </a:p>
          <a:p>
            <a:pPr lvl="0">
              <a:defRPr/>
            </a:pPr>
            <a:r>
              <a:rPr lang="ko-KR" altLang="en-US">
                <a:latin typeface="Arial"/>
                <a:ea typeface="굴림"/>
              </a:rPr>
              <a:t>    서버관리는 컴포넌트와 연관이 있다. </a:t>
            </a:r>
          </a:p>
          <a:p>
            <a:pPr lvl="1">
              <a:defRPr/>
            </a:pPr>
            <a:r>
              <a:rPr lang="ko-KR" altLang="en-US" i="0">
                <a:ea typeface="굴림"/>
              </a:rPr>
              <a:t>다음의 모니터는 프로젝트 활동을 위해 창을 제공한다 :   </a:t>
            </a:r>
          </a:p>
          <a:p>
            <a:pPr lvl="2">
              <a:defRPr/>
            </a:pPr>
            <a:r>
              <a:rPr lang="ko-KR" altLang="en-US">
                <a:ea typeface="굴림"/>
              </a:rPr>
              <a:t>작업 모니터 – 현재 진행중인 모든 작업을 보여준다. 관리자는 이 창으로 부터 작업을 취소할 수 있다. </a:t>
            </a:r>
          </a:p>
          <a:p>
            <a:pPr lvl="2">
              <a:defRPr/>
            </a:pPr>
            <a:r>
              <a:rPr lang="ko-KR" altLang="en-US">
                <a:ea typeface="굴림"/>
              </a:rPr>
              <a:t>프로젝트 모니터 – 프로젝트 상태는 여기서 모니터되어 진다. 이 작업이 로드되고, 언로드되거나, 이 창으로 부터 중단될 수 있다. </a:t>
            </a:r>
          </a:p>
          <a:p>
            <a:pPr lvl="3">
              <a:defRPr/>
            </a:pPr>
            <a:r>
              <a:rPr lang="ko-KR" altLang="en-US">
                <a:ea typeface="굴림"/>
              </a:rPr>
              <a:t>요청 중단이 발생하면 이 후의 요청은 모두 중단된다. </a:t>
            </a:r>
            <a:r>
              <a:rPr lang="en-US" altLang="ko-KR">
                <a:ea typeface="굴림"/>
              </a:rPr>
              <a:t> </a:t>
            </a:r>
          </a:p>
          <a:p>
            <a:pPr lvl="3">
              <a:defRPr/>
            </a:pPr>
            <a:r>
              <a:rPr lang="ko-KR" altLang="en-US">
                <a:ea typeface="굴림"/>
              </a:rPr>
              <a:t>실행 중단이 발생하면 현재 실행되고 있는 모든 실행이 중단된다.  </a:t>
            </a:r>
          </a:p>
          <a:p>
            <a:pPr lvl="3">
              <a:defRPr/>
            </a:pPr>
            <a:r>
              <a:rPr lang="ko-KR" altLang="en-US">
                <a:ea typeface="굴림"/>
              </a:rPr>
              <a:t>두개의 </a:t>
            </a:r>
            <a:r>
              <a:rPr lang="en-US" altLang="ko-KR">
                <a:ea typeface="굴림"/>
              </a:rPr>
              <a:t>option</a:t>
            </a:r>
            <a:r>
              <a:rPr lang="ko-KR" altLang="en-US">
                <a:ea typeface="굴림"/>
              </a:rPr>
              <a:t>이 선택되면, 프로젝트는 사용자에게 사용자에게 접근할 수 없다. </a:t>
            </a:r>
          </a:p>
          <a:p>
            <a:pPr lvl="2">
              <a:defRPr/>
            </a:pPr>
            <a:r>
              <a:rPr lang="ko-KR" altLang="en-US">
                <a:ea typeface="굴림"/>
              </a:rPr>
              <a:t>사용자 연결 모니터 – 이는 특정 프로젝트에 연결한 사용자 수, 각 사용자 </a:t>
            </a:r>
            <a:r>
              <a:rPr lang="en-US" altLang="ko-KR">
                <a:ea typeface="굴림"/>
              </a:rPr>
              <a:t>Session</a:t>
            </a:r>
            <a:r>
              <a:rPr lang="ko-KR" altLang="en-US">
                <a:ea typeface="굴림"/>
              </a:rPr>
              <a:t>의 연결시간과 각 사용자가 실행하는 </a:t>
            </a:r>
            <a:r>
              <a:rPr lang="en-US" altLang="ko-KR">
                <a:ea typeface="굴림"/>
              </a:rPr>
              <a:t>report</a:t>
            </a:r>
            <a:r>
              <a:rPr lang="ko-KR" altLang="en-US">
                <a:ea typeface="굴림"/>
              </a:rPr>
              <a:t>의 수를 보기 위한 관리도구이다.  </a:t>
            </a:r>
          </a:p>
          <a:p>
            <a:pPr lvl="2">
              <a:defRPr/>
            </a:pPr>
            <a:r>
              <a:rPr lang="ko-KR" altLang="en-US">
                <a:ea typeface="굴림"/>
              </a:rPr>
              <a:t>스케줄 모니터 – 요청한 모든 </a:t>
            </a:r>
            <a:r>
              <a:rPr lang="en-US" altLang="ko-KR">
                <a:ea typeface="굴림"/>
              </a:rPr>
              <a:t>list</a:t>
            </a:r>
            <a:r>
              <a:rPr lang="ko-KR" altLang="en-US">
                <a:ea typeface="굴림"/>
              </a:rPr>
              <a:t>는 이는 사용자의 요청에 따라서 스케줄링되어 질 수 있다. 리포트명, 특정 스케링이 인증된 레포느 </a:t>
            </a:r>
          </a:p>
          <a:p>
            <a:pPr lvl="2">
              <a:defRPr/>
            </a:pPr>
            <a:endParaRPr lang="en-US" altLang="ko-KR">
              <a:ea typeface="굴림"/>
            </a:endParaRPr>
          </a:p>
          <a:p>
            <a:pPr lvl="2">
              <a:defRPr/>
            </a:pPr>
            <a:r>
              <a:rPr lang="en-US" altLang="ko-KR">
                <a:ea typeface="굴림"/>
              </a:rPr>
              <a:t>This lists all of the requests which have been scheduled according the the user who requested it, the name of the report, and the particular schedule assigned. </a:t>
            </a:r>
          </a:p>
          <a:p>
            <a:pPr lvl="2">
              <a:defRPr/>
            </a:pPr>
            <a:r>
              <a:rPr lang="ko-KR" altLang="en-US">
                <a:ea typeface="굴림"/>
              </a:rPr>
              <a:t>캐쉬 모니터 – 이 모니터 최근에 모든 업데이트 시간과 만기된 시간 모든 캐쉬된 리포트를 </a:t>
            </a:r>
            <a:r>
              <a:rPr lang="en-US" altLang="ko-KR">
                <a:ea typeface="굴림"/>
              </a:rPr>
              <a:t> cached reports as well as their most recent update time and expiration time. </a:t>
            </a:r>
          </a:p>
          <a:p>
            <a:pPr lvl="2">
              <a:defRPr/>
            </a:pPr>
            <a:r>
              <a:rPr lang="ko-KR" altLang="en-US">
                <a:ea typeface="굴림"/>
              </a:rPr>
              <a:t>클러스트 모니터 – 관리자는 클러스트내에 속한 서버들을 볼 수 있다. 만약 서버가 아직 클러스터에 속하지 않았다면, 여기서 추가 가능하다. </a:t>
            </a:r>
          </a:p>
          <a:p>
            <a:pPr lvl="2">
              <a:buFontTx/>
              <a:buNone/>
              <a:defRPr/>
            </a:pPr>
            <a:endParaRPr lang="en-US" altLang="ko-KR">
              <a:ea typeface="굴림"/>
            </a:endParaRPr>
          </a:p>
        </p:txBody>
      </p:sp>
    </p:spTree>
    <p:extLst>
      <p:ext uri="{BB962C8B-B14F-4D97-AF65-F5344CB8AC3E}">
        <p14:creationId xmlns:p14="http://schemas.microsoft.com/office/powerpoint/2010/main" val="2901953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1917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7939996D-C0C5-4C6E-AD6E-272AAA74FEFD}" type="slidenum">
              <a:rPr lang="en-US" altLang="en-US" b="0">
                <a:latin typeface="Times New Roman"/>
                <a:ea typeface="굴림"/>
              </a:rPr>
              <a:pPr lvl="0">
                <a:defRPr/>
              </a:pPr>
              <a:t>22</a:t>
            </a:fld>
            <a:endParaRPr lang="en-US" altLang="en-US" b="0">
              <a:latin typeface="Times New Roman"/>
              <a:ea typeface="굴림"/>
            </a:endParaRPr>
          </a:p>
        </p:txBody>
      </p:sp>
      <p:sp>
        <p:nvSpPr>
          <p:cNvPr id="519172" name="Rectangle 2"/>
          <p:cNvSpPr>
            <a:spLocks noGrp="1" noRot="1" noChangeAspect="1" noChangeArrowheads="1" noTextEdit="1"/>
          </p:cNvSpPr>
          <p:nvPr>
            <p:ph type="sldImg"/>
          </p:nvPr>
        </p:nvSpPr>
        <p:spPr>
          <a:ln/>
        </p:spPr>
      </p:sp>
      <p:sp>
        <p:nvSpPr>
          <p:cNvPr id="519173" name="Rectangle 3"/>
          <p:cNvSpPr>
            <a:spLocks noGrp="1" noChangeArrowheads="1"/>
          </p:cNvSpPr>
          <p:nvPr>
            <p:ph type="body" idx="1"/>
          </p:nvPr>
        </p:nvSpPr>
        <p:spPr>
          <a:noFill/>
          <a:ln/>
        </p:spPr>
        <p:txBody>
          <a:bodyPr/>
          <a:lstStyle/>
          <a:p>
            <a:pPr>
              <a:buFontTx/>
              <a:buChar char="-"/>
              <a:defRPr/>
            </a:pPr>
            <a:r>
              <a:rPr lang="ko-KR" altLang="en-US" sz="1000">
                <a:latin typeface="Arial"/>
              </a:rPr>
              <a:t>같은 코드테이블(</a:t>
            </a:r>
            <a:r>
              <a:rPr lang="en-US" altLang="ko-KR" sz="1000">
                <a:latin typeface="Arial"/>
              </a:rPr>
              <a:t>Lookup Table)</a:t>
            </a:r>
            <a:r>
              <a:rPr lang="ko-KR" altLang="en-US" sz="1000">
                <a:latin typeface="Arial"/>
              </a:rPr>
              <a:t>을 여러 어트리뷰트의 </a:t>
            </a:r>
            <a:r>
              <a:rPr lang="en-US" altLang="ko-KR" sz="1000">
                <a:latin typeface="Arial"/>
              </a:rPr>
              <a:t>Lookup Table</a:t>
            </a:r>
            <a:r>
              <a:rPr lang="ko-KR" altLang="en-US" sz="1000">
                <a:latin typeface="Arial"/>
              </a:rPr>
              <a:t>로 사용할 경우에는 해당 </a:t>
            </a:r>
            <a:r>
              <a:rPr lang="en-US" altLang="ko-KR" sz="1000">
                <a:latin typeface="Arial"/>
              </a:rPr>
              <a:t>Lookup Table</a:t>
            </a:r>
            <a:r>
              <a:rPr lang="ko-KR" altLang="en-US" sz="1000">
                <a:latin typeface="Arial"/>
              </a:rPr>
              <a:t>의 논리적 </a:t>
            </a:r>
            <a:r>
              <a:rPr lang="en-US" altLang="ko-KR" sz="1000">
                <a:latin typeface="Arial"/>
              </a:rPr>
              <a:t>Table</a:t>
            </a:r>
            <a:r>
              <a:rPr lang="ko-KR" altLang="en-US" sz="1000">
                <a:latin typeface="Arial"/>
              </a:rPr>
              <a:t>을 복제하여 사용한다.</a:t>
            </a:r>
          </a:p>
          <a:p>
            <a:pPr lvl="0">
              <a:defRPr/>
            </a:pPr>
            <a:r>
              <a:rPr lang="ko-KR" altLang="en-US" sz="1000">
                <a:latin typeface="Arial"/>
              </a:rPr>
              <a:t> </a:t>
            </a:r>
          </a:p>
          <a:p>
            <a:pPr lvl="0">
              <a:defRPr/>
            </a:pPr>
            <a:r>
              <a:rPr lang="ko-KR" altLang="en-US" sz="1000">
                <a:latin typeface="Arial"/>
              </a:rPr>
              <a:t> 프로젝트</a:t>
            </a:r>
            <a:r>
              <a:rPr lang="ko-KR" altLang="en-US" sz="1000">
                <a:latin typeface="Arial"/>
                <a:sym typeface="Wingdings"/>
              </a:rPr>
              <a:t></a:t>
            </a:r>
            <a:r>
              <a:rPr lang="en-US" altLang="ko-KR" sz="1000">
                <a:latin typeface="Arial"/>
                <a:sym typeface="Wingdings"/>
              </a:rPr>
              <a:t>Schema ObjectsTables </a:t>
            </a:r>
            <a:r>
              <a:rPr lang="ko-KR" altLang="en-US" sz="1000">
                <a:latin typeface="Arial"/>
                <a:sym typeface="Wingdings"/>
              </a:rPr>
              <a:t>에서 해당 </a:t>
            </a:r>
            <a:r>
              <a:rPr lang="en-US" altLang="ko-KR" sz="1000">
                <a:latin typeface="Arial"/>
                <a:sym typeface="Wingdings"/>
              </a:rPr>
              <a:t>Lookup Table</a:t>
            </a:r>
            <a:r>
              <a:rPr lang="ko-KR" altLang="en-US" sz="1000">
                <a:latin typeface="Arial"/>
                <a:sym typeface="Wingdings"/>
              </a:rPr>
              <a:t>을 선택한 후에 오른쪽 마우스 버턴 메뉴에서 테이블 별칭 만들기를 선택한 후에 적당한 논리 </a:t>
            </a:r>
            <a:r>
              <a:rPr lang="en-US" altLang="ko-KR" sz="1000">
                <a:latin typeface="Arial"/>
                <a:sym typeface="Wingdings"/>
              </a:rPr>
              <a:t>Table </a:t>
            </a:r>
            <a:r>
              <a:rPr lang="ko-KR" altLang="en-US" sz="1000">
                <a:latin typeface="Arial"/>
                <a:sym typeface="Wingdings"/>
              </a:rPr>
              <a:t>명을 부여한다.</a:t>
            </a:r>
          </a:p>
          <a:p>
            <a:pPr lvl="0">
              <a:defRPr/>
            </a:pPr>
            <a:endParaRPr lang="ko-KR" altLang="en-US" sz="1000">
              <a:latin typeface="Arial"/>
            </a:endParaRPr>
          </a:p>
          <a:p>
            <a:pPr lvl="0">
              <a:defRPr/>
            </a:pPr>
            <a:r>
              <a:rPr lang="ko-KR" altLang="en-US" sz="1000">
                <a:latin typeface="Arial"/>
              </a:rPr>
              <a:t> 각각 어트리뷰트 등록시에 </a:t>
            </a:r>
            <a:r>
              <a:rPr lang="en-US" altLang="ko-KR" sz="1000">
                <a:latin typeface="Arial"/>
              </a:rPr>
              <a:t>ID, DESC </a:t>
            </a:r>
            <a:r>
              <a:rPr lang="ko-KR" altLang="en-US" sz="1000">
                <a:latin typeface="Arial"/>
              </a:rPr>
              <a:t>폼에 해당되는 논리테이블 만을 수동으로 체크하여 등록한다.</a:t>
            </a:r>
          </a:p>
          <a:p>
            <a:pPr lvl="0">
              <a:defRPr/>
            </a:pPr>
            <a:r>
              <a:rPr lang="ko-KR" altLang="en-US" sz="1000">
                <a:latin typeface="Arial"/>
              </a:rPr>
              <a:t>  예) 해지일자 어트리뷰트 등록</a:t>
            </a:r>
          </a:p>
          <a:p>
            <a:pPr lvl="0">
              <a:defRPr/>
            </a:pPr>
            <a:r>
              <a:rPr lang="en-US" altLang="ko-KR" sz="1000">
                <a:latin typeface="Arial"/>
              </a:rPr>
              <a:t>     1. LU_DAY</a:t>
            </a:r>
            <a:r>
              <a:rPr lang="ko-KR" altLang="en-US" sz="1000">
                <a:latin typeface="Arial"/>
              </a:rPr>
              <a:t>를 </a:t>
            </a:r>
            <a:r>
              <a:rPr lang="en-US" altLang="ko-KR" sz="1000">
                <a:latin typeface="Arial"/>
              </a:rPr>
              <a:t>LU_</a:t>
            </a:r>
            <a:r>
              <a:rPr lang="ko-KR" altLang="en-US" sz="1000">
                <a:latin typeface="Arial"/>
              </a:rPr>
              <a:t>해지일자 논리테이블 추가 복제 등록한다.</a:t>
            </a:r>
          </a:p>
          <a:p>
            <a:pPr lvl="0">
              <a:defRPr/>
            </a:pPr>
            <a:r>
              <a:rPr lang="ko-KR" altLang="en-US" sz="1000">
                <a:latin typeface="Arial"/>
              </a:rPr>
              <a:t>     2. 새로운 어트리뷰트 등록을 위한 어트리뷰트 편집창에서 논리테이블 </a:t>
            </a:r>
            <a:r>
              <a:rPr lang="en-US" altLang="ko-KR" sz="1000">
                <a:latin typeface="Arial"/>
              </a:rPr>
              <a:t>LU_</a:t>
            </a:r>
            <a:r>
              <a:rPr lang="ko-KR" altLang="en-US" sz="1000">
                <a:latin typeface="Arial"/>
              </a:rPr>
              <a:t>해지일자의 </a:t>
            </a:r>
            <a:r>
              <a:rPr lang="en-US" altLang="ko-KR" sz="1000">
                <a:latin typeface="Arial"/>
              </a:rPr>
              <a:t>DAY_ID</a:t>
            </a:r>
            <a:r>
              <a:rPr lang="ko-KR" altLang="en-US" sz="1000">
                <a:latin typeface="Arial"/>
              </a:rPr>
              <a:t>만을 어트리뷰트의 </a:t>
            </a:r>
            <a:r>
              <a:rPr lang="en-US" altLang="ko-KR" sz="1000">
                <a:latin typeface="Arial"/>
              </a:rPr>
              <a:t>ID</a:t>
            </a:r>
            <a:r>
              <a:rPr lang="ko-KR" altLang="en-US" sz="1000">
                <a:latin typeface="Arial"/>
              </a:rPr>
              <a:t>컬럼의 대상 </a:t>
            </a:r>
            <a:r>
              <a:rPr lang="en-US" altLang="ko-KR" sz="1000">
                <a:latin typeface="Arial"/>
              </a:rPr>
              <a:t>Table</a:t>
            </a:r>
            <a:r>
              <a:rPr lang="ko-KR" altLang="en-US" sz="1000">
                <a:latin typeface="Arial"/>
              </a:rPr>
              <a:t>로 수동 체크한다.</a:t>
            </a:r>
          </a:p>
          <a:p>
            <a:pPr lvl="0">
              <a:defRPr/>
            </a:pPr>
            <a:r>
              <a:rPr lang="ko-KR" altLang="en-US" sz="1000">
                <a:latin typeface="Arial"/>
              </a:rPr>
              <a:t>     3. </a:t>
            </a:r>
            <a:r>
              <a:rPr lang="en-US" altLang="ko-KR" sz="1000">
                <a:latin typeface="Arial"/>
              </a:rPr>
              <a:t>Heterogeneous Mapping</a:t>
            </a:r>
            <a:r>
              <a:rPr lang="ko-KR" altLang="en-US" sz="1000">
                <a:latin typeface="Arial"/>
              </a:rPr>
              <a:t>을 통해 고객</a:t>
            </a:r>
            <a:r>
              <a:rPr lang="en-US" altLang="ko-KR" sz="1000">
                <a:latin typeface="Arial"/>
              </a:rPr>
              <a:t>Table</a:t>
            </a:r>
            <a:r>
              <a:rPr lang="ko-KR" altLang="en-US" sz="1000">
                <a:latin typeface="Arial"/>
              </a:rPr>
              <a:t>의 해지일자 컬럼을 추가 매핑한다.</a:t>
            </a:r>
          </a:p>
          <a:p>
            <a:pPr lvl="0">
              <a:defRPr/>
            </a:pPr>
            <a:endParaRPr lang="ko-KR" altLang="en-US" sz="1000">
              <a:latin typeface="Arial"/>
            </a:endParaRPr>
          </a:p>
          <a:p>
            <a:pPr lvl="0">
              <a:defRPr/>
            </a:pPr>
            <a:r>
              <a:rPr lang="ko-KR" altLang="en-US" sz="1000">
                <a:latin typeface="Arial"/>
              </a:rPr>
              <a:t> </a:t>
            </a:r>
          </a:p>
        </p:txBody>
      </p:sp>
    </p:spTree>
    <p:extLst>
      <p:ext uri="{BB962C8B-B14F-4D97-AF65-F5344CB8AC3E}">
        <p14:creationId xmlns:p14="http://schemas.microsoft.com/office/powerpoint/2010/main" val="59769890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61155"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8557B0B7-7881-47DC-8A3A-F5CD5334EC55}" type="slidenum">
              <a:rPr lang="en-US" altLang="ko-KR" b="0">
                <a:latin typeface="Times New Roman"/>
                <a:ea typeface="굴림"/>
              </a:rPr>
              <a:pPr lvl="0">
                <a:defRPr/>
              </a:pPr>
              <a:t>213</a:t>
            </a:fld>
            <a:endParaRPr lang="en-US" altLang="ko-KR" b="0">
              <a:latin typeface="Times New Roman"/>
              <a:ea typeface="굴림"/>
            </a:endParaRPr>
          </a:p>
        </p:txBody>
      </p:sp>
      <p:sp>
        <p:nvSpPr>
          <p:cNvPr id="561156" name="Rectangle 2"/>
          <p:cNvSpPr>
            <a:spLocks noGrp="1" noRot="1" noChangeAspect="1" noChangeArrowheads="1" noTextEdit="1"/>
          </p:cNvSpPr>
          <p:nvPr>
            <p:ph type="sldImg"/>
          </p:nvPr>
        </p:nvSpPr>
        <p:spPr>
          <a:ln/>
        </p:spPr>
      </p:sp>
      <p:sp>
        <p:nvSpPr>
          <p:cNvPr id="561157" name="Rectangle 3"/>
          <p:cNvSpPr>
            <a:spLocks noGrp="1" noChangeArrowheads="1"/>
          </p:cNvSpPr>
          <p:nvPr>
            <p:ph type="body" idx="1"/>
          </p:nvPr>
        </p:nvSpPr>
        <p:spPr>
          <a:xfrm>
            <a:off x="1874838" y="4230688"/>
            <a:ext cx="4746625" cy="4511675"/>
          </a:xfrm>
          <a:noFill/>
          <a:ln/>
        </p:spPr>
        <p:txBody>
          <a:bodyPr/>
          <a:lstStyle/>
          <a:p>
            <a:pPr lvl="0">
              <a:defRPr/>
            </a:pPr>
            <a:r>
              <a:rPr lang="ko-KR" altLang="en-US">
                <a:latin typeface="Arial"/>
                <a:ea typeface="굴림"/>
              </a:rPr>
              <a:t>관리</a:t>
            </a:r>
          </a:p>
          <a:p>
            <a:pPr lvl="0">
              <a:defRPr/>
            </a:pPr>
            <a:r>
              <a:rPr lang="ko-KR" altLang="en-US">
                <a:latin typeface="Arial"/>
                <a:ea typeface="굴림"/>
              </a:rPr>
              <a:t>서버관리는 컴포넌트가 데스크탑 인터페이스로부터 직접 관리 권한을 부여 받은 사용자만 이용할 수 있다는 것에 관한 것이다. </a:t>
            </a:r>
          </a:p>
          <a:p>
            <a:pPr lvl="1">
              <a:defRPr/>
            </a:pPr>
            <a:endParaRPr lang="en-US" altLang="ko-KR">
              <a:ea typeface="굴림"/>
            </a:endParaRPr>
          </a:p>
          <a:p>
            <a:pPr lvl="1">
              <a:defRPr/>
            </a:pPr>
            <a:r>
              <a:rPr lang="ko-KR" altLang="en-US" i="0">
                <a:ea typeface="굴림"/>
              </a:rPr>
              <a:t>다음의 관리도구는 관리자에게 서버와 관련된 </a:t>
            </a:r>
            <a:r>
              <a:rPr lang="ko-KR" altLang="en-US" i="0" smtClean="0">
                <a:ea typeface="굴림"/>
              </a:rPr>
              <a:t>속성들을 </a:t>
            </a:r>
            <a:r>
              <a:rPr lang="en-US" altLang="ko-KR" i="0">
                <a:ea typeface="굴림"/>
              </a:rPr>
              <a:t>create </a:t>
            </a:r>
            <a:r>
              <a:rPr lang="ko-KR" altLang="en-US" i="0">
                <a:ea typeface="굴림"/>
              </a:rPr>
              <a:t>또는 </a:t>
            </a:r>
            <a:r>
              <a:rPr lang="en-US" altLang="ko-KR" i="0">
                <a:ea typeface="굴림"/>
              </a:rPr>
              <a:t>alter </a:t>
            </a:r>
            <a:r>
              <a:rPr lang="ko-KR" altLang="en-US" i="0">
                <a:ea typeface="굴림"/>
              </a:rPr>
              <a:t>할 수 있는 권한을 부여한다 :</a:t>
            </a:r>
          </a:p>
          <a:p>
            <a:pPr lvl="2">
              <a:defRPr/>
            </a:pPr>
            <a:r>
              <a:rPr lang="ko-KR" altLang="en-US">
                <a:ea typeface="굴림"/>
              </a:rPr>
              <a:t>데이터베이스 인스턴스 관리자 – ‘연결’에서 설정할 수 있는 것으로</a:t>
            </a:r>
            <a:r>
              <a:rPr lang="en-US" altLang="ko-KR">
                <a:ea typeface="굴림"/>
              </a:rPr>
              <a:t>,</a:t>
            </a:r>
            <a:r>
              <a:rPr lang="ko-KR" altLang="en-US">
                <a:ea typeface="굴림"/>
              </a:rPr>
              <a:t>이 관리자는 메타데이터,웨어하우스,그리고 특성화되고 변경된 통계테이블에     연결하도록 해준다. </a:t>
            </a:r>
          </a:p>
          <a:p>
            <a:pPr lvl="2">
              <a:defRPr/>
            </a:pPr>
            <a:r>
              <a:rPr lang="ko-KR" altLang="en-US">
                <a:ea typeface="굴림"/>
              </a:rPr>
              <a:t>스케줄 관리자 – 시간 또는 이벤트 스케줄은 각각 에서 시간,달력, 또는 규칙적인 트리거 이벤트 에 따라 이곳에서 생성할 수 있다.  </a:t>
            </a:r>
          </a:p>
          <a:p>
            <a:pPr lvl="3">
              <a:defRPr/>
            </a:pPr>
            <a:r>
              <a:rPr lang="ko-KR" altLang="en-US">
                <a:ea typeface="굴림"/>
              </a:rPr>
              <a:t>이벤트 – 이벤트 기반 스켸줄링을 위해, 유사한 이벤트는 옵션으로 존재해야 한다. 이벤트는 생성, 트리거 되고, 또는 이 이벤트 창에서 제거된다. </a:t>
            </a:r>
          </a:p>
          <a:p>
            <a:pPr lvl="2">
              <a:defRPr/>
            </a:pPr>
            <a:r>
              <a:rPr lang="ko-KR" altLang="en-US">
                <a:ea typeface="굴림"/>
              </a:rPr>
              <a:t>사용자 관리 – 새 사용자와 새 그룹은 이 창을 통해서 생성될 수 있다. </a:t>
            </a:r>
            <a:r>
              <a:rPr lang="en-US" altLang="ko-KR">
                <a:ea typeface="굴림"/>
              </a:rPr>
              <a:t>  </a:t>
            </a:r>
            <a:r>
              <a:rPr lang="ko-KR" altLang="en-US">
                <a:ea typeface="굴림"/>
              </a:rPr>
              <a:t>프로젝트 보안도 또한 이곳에서 정의 된다.  </a:t>
            </a:r>
          </a:p>
          <a:p>
            <a:pPr lvl="2">
              <a:defRPr/>
            </a:pPr>
            <a:r>
              <a:rPr lang="ko-KR" altLang="en-US">
                <a:ea typeface="굴림"/>
              </a:rPr>
              <a:t>작업 우선순위 – 각 데이터베이스 인스턴스 에 관한 작업 우선순위 마법사를 통해서 작업은 가격, 사용자 그룹, </a:t>
            </a:r>
            <a:r>
              <a:rPr lang="en-US" altLang="ko-KR">
                <a:ea typeface="굴림"/>
              </a:rPr>
              <a:t>and/or </a:t>
            </a:r>
            <a:r>
              <a:rPr lang="ko-KR" altLang="en-US">
                <a:ea typeface="굴림"/>
              </a:rPr>
              <a:t>프로젝트에 따라 우선 순위가</a:t>
            </a:r>
            <a:r>
              <a:rPr lang="en-US" altLang="ko-KR">
                <a:ea typeface="굴림"/>
              </a:rPr>
              <a:t> </a:t>
            </a:r>
            <a:r>
              <a:rPr lang="ko-KR" altLang="en-US">
                <a:ea typeface="굴림"/>
              </a:rPr>
              <a:t>정해 질 수가 있다. 모든 사용자와 프로젝트에 관한 </a:t>
            </a:r>
            <a:r>
              <a:rPr lang="en-US" altLang="ko-KR">
                <a:ea typeface="굴림"/>
              </a:rPr>
              <a:t>default </a:t>
            </a:r>
            <a:r>
              <a:rPr lang="ko-KR" altLang="en-US">
                <a:ea typeface="굴림"/>
              </a:rPr>
              <a:t>우선순위는 </a:t>
            </a:r>
            <a:r>
              <a:rPr lang="en-US" altLang="ko-KR">
                <a:ea typeface="굴림"/>
              </a:rPr>
              <a:t>low</a:t>
            </a:r>
            <a:r>
              <a:rPr lang="ko-KR" altLang="en-US">
                <a:ea typeface="굴림"/>
              </a:rPr>
              <a:t>이다. </a:t>
            </a:r>
          </a:p>
          <a:p>
            <a:pPr lvl="2">
              <a:defRPr/>
            </a:pPr>
            <a:r>
              <a:rPr lang="ko-KR" altLang="en-US">
                <a:ea typeface="굴림"/>
              </a:rPr>
              <a:t>가브닝 – 프로젝트 환경구성 창을 통해서, 프로젝트 레벨에서 설정한다. 최대길이, 최대 작업수와 다른 제한들을 여기서 설정할 수가 있다. </a:t>
            </a:r>
          </a:p>
          <a:p>
            <a:pPr lvl="2">
              <a:buFontTx/>
              <a:buNone/>
              <a:defRPr/>
            </a:pPr>
            <a:endParaRPr lang="en-US" altLang="ko-KR">
              <a:ea typeface="굴림"/>
            </a:endParaRPr>
          </a:p>
          <a:p>
            <a:pPr lvl="2">
              <a:defRPr/>
            </a:pPr>
            <a:endParaRPr lang="en-US" altLang="ko-KR">
              <a:ea typeface="굴림"/>
            </a:endParaRPr>
          </a:p>
          <a:p>
            <a:pPr lvl="0">
              <a:defRPr/>
            </a:pPr>
            <a:endParaRPr lang="en-US" altLang="ko-KR">
              <a:latin typeface="Arial"/>
              <a:ea typeface="굴림"/>
            </a:endParaRPr>
          </a:p>
        </p:txBody>
      </p:sp>
    </p:spTree>
    <p:extLst>
      <p:ext uri="{BB962C8B-B14F-4D97-AF65-F5344CB8AC3E}">
        <p14:creationId xmlns:p14="http://schemas.microsoft.com/office/powerpoint/2010/main" val="227816218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62179"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A92A12B1-2C1A-4FB9-818F-12BDFC637497}" type="slidenum">
              <a:rPr lang="en-US" altLang="ko-KR" b="0">
                <a:latin typeface="Times New Roman"/>
                <a:ea typeface="굴림"/>
              </a:rPr>
              <a:pPr lvl="0">
                <a:defRPr/>
              </a:pPr>
              <a:t>214</a:t>
            </a:fld>
            <a:endParaRPr lang="en-US" altLang="ko-KR" b="0">
              <a:latin typeface="Times New Roman"/>
              <a:ea typeface="굴림"/>
            </a:endParaRPr>
          </a:p>
        </p:txBody>
      </p:sp>
      <p:sp>
        <p:nvSpPr>
          <p:cNvPr id="562180" name="Rectangle 2"/>
          <p:cNvSpPr>
            <a:spLocks noGrp="1" noRot="1" noChangeAspect="1" noChangeArrowheads="1" noTextEdit="1"/>
          </p:cNvSpPr>
          <p:nvPr>
            <p:ph type="sldImg"/>
          </p:nvPr>
        </p:nvSpPr>
        <p:spPr>
          <a:ln/>
        </p:spPr>
      </p:sp>
      <p:sp>
        <p:nvSpPr>
          <p:cNvPr id="562181" name="Rectangle 3"/>
          <p:cNvSpPr>
            <a:spLocks noGrp="1" noChangeArrowheads="1"/>
          </p:cNvSpPr>
          <p:nvPr>
            <p:ph type="body" idx="1"/>
          </p:nvPr>
        </p:nvSpPr>
        <p:spPr>
          <a:xfrm>
            <a:off x="1874838" y="4230688"/>
            <a:ext cx="4746625" cy="4511675"/>
          </a:xfrm>
          <a:noFill/>
          <a:ln/>
        </p:spPr>
        <p:txBody>
          <a:bodyPr/>
          <a:lstStyle/>
          <a:p>
            <a:pPr lvl="0">
              <a:defRPr/>
            </a:pPr>
            <a:r>
              <a:rPr lang="ko-KR" altLang="en-US">
                <a:latin typeface="Arial"/>
                <a:ea typeface="굴림"/>
              </a:rPr>
              <a:t>진단</a:t>
            </a:r>
          </a:p>
          <a:p>
            <a:pPr lvl="1">
              <a:defRPr/>
            </a:pPr>
            <a:r>
              <a:rPr lang="en-US" altLang="ko-KR">
                <a:ea typeface="굴림"/>
              </a:rPr>
              <a:t>trace</a:t>
            </a:r>
            <a:r>
              <a:rPr lang="ko-KR" altLang="en-US">
                <a:ea typeface="굴림"/>
              </a:rPr>
              <a:t>의 2가지 유형은 인텔리젼스 서버내에서 </a:t>
            </a:r>
            <a:r>
              <a:rPr lang="en-US" altLang="ko-KR">
                <a:ea typeface="굴림"/>
              </a:rPr>
              <a:t>error</a:t>
            </a:r>
            <a:r>
              <a:rPr lang="ko-KR" altLang="en-US">
                <a:ea typeface="굴림"/>
              </a:rPr>
              <a:t>를 진단하므로 이루어진다. </a:t>
            </a:r>
          </a:p>
          <a:p>
            <a:pPr lvl="1">
              <a:defRPr/>
            </a:pPr>
            <a:endParaRPr lang="en-US" altLang="ko-KR">
              <a:ea typeface="굴림"/>
            </a:endParaRPr>
          </a:p>
          <a:p>
            <a:pPr lvl="1">
              <a:defRPr/>
            </a:pPr>
            <a:endParaRPr lang="en-US" altLang="ko-KR">
              <a:ea typeface="굴림"/>
            </a:endParaRPr>
          </a:p>
          <a:p>
            <a:pPr lvl="2">
              <a:defRPr/>
            </a:pPr>
            <a:r>
              <a:rPr lang="ko-KR" altLang="en-US">
                <a:ea typeface="굴림"/>
              </a:rPr>
              <a:t>컴포넌트 </a:t>
            </a:r>
            <a:r>
              <a:rPr lang="en-US" altLang="ko-KR">
                <a:ea typeface="굴림"/>
              </a:rPr>
              <a:t>Trace </a:t>
            </a:r>
            <a:r>
              <a:rPr lang="ko-KR" altLang="en-US">
                <a:ea typeface="굴림"/>
              </a:rPr>
              <a:t>로그 – 이는 모든 컴포넌트와 특정 파일로의 기능적 동작으로인해  추적가능하다.  </a:t>
            </a:r>
          </a:p>
          <a:p>
            <a:pPr lvl="1">
              <a:defRPr/>
            </a:pPr>
            <a:endParaRPr lang="en-US" altLang="ko-KR">
              <a:ea typeface="굴림"/>
            </a:endParaRPr>
          </a:p>
          <a:p>
            <a:pPr lvl="2">
              <a:defRPr/>
            </a:pPr>
            <a:r>
              <a:rPr lang="ko-KR" altLang="en-US">
                <a:ea typeface="굴림"/>
              </a:rPr>
              <a:t>에러 로그  </a:t>
            </a:r>
          </a:p>
          <a:p>
            <a:pPr lvl="3">
              <a:defRPr/>
            </a:pPr>
            <a:r>
              <a:rPr lang="ko-KR" altLang="en-US">
                <a:ea typeface="굴림"/>
              </a:rPr>
              <a:t>서버 에서, 서버 위치 정보, 치명적 에러 그리고, 경고는 이벤트로그에서 로그로 남을 수가 있다.  </a:t>
            </a:r>
          </a:p>
          <a:p>
            <a:pPr lvl="3">
              <a:defRPr/>
            </a:pPr>
            <a:r>
              <a:rPr lang="ko-KR" altLang="en-US">
                <a:ea typeface="굴림"/>
              </a:rPr>
              <a:t>경고 로그와 정보 로그는 </a:t>
            </a:r>
            <a:r>
              <a:rPr lang="en-US" altLang="ko-KR">
                <a:ea typeface="굴림"/>
              </a:rPr>
              <a:t>HKEY_LOCAL_MACHINE\SOFTWARE\MicroStrategy\Diagnostics\Log\DSS Errors</a:t>
            </a:r>
            <a:r>
              <a:rPr lang="ko-KR" altLang="en-US">
                <a:ea typeface="굴림"/>
              </a:rPr>
              <a:t> 경로내 에러 시발점</a:t>
            </a:r>
            <a:r>
              <a:rPr lang="en-US" altLang="ko-KR">
                <a:ea typeface="굴림"/>
              </a:rPr>
              <a:t> </a:t>
            </a:r>
            <a:r>
              <a:rPr lang="ko-KR" altLang="en-US">
                <a:ea typeface="굴림"/>
              </a:rPr>
              <a:t>로그 키를 이용해 레지스트리 내에서 제어가 가능하다. </a:t>
            </a:r>
          </a:p>
          <a:p>
            <a:pPr lvl="3">
              <a:defRPr/>
            </a:pPr>
            <a:r>
              <a:rPr lang="ko-KR" altLang="en-US">
                <a:ea typeface="굴림"/>
              </a:rPr>
              <a:t>만약 이 시발점이 1로 설정되어 있다면, 모든 경고 메시지는 로그로 남을 것이다. 만약 시발점이 2로 설정되어 있다면, 경고 메시지는 로그로 남지 </a:t>
            </a:r>
          </a:p>
          <a:p>
            <a:pPr lvl="3">
              <a:defRPr/>
            </a:pPr>
            <a:r>
              <a:rPr lang="ko-KR" altLang="en-US">
                <a:ea typeface="굴림"/>
              </a:rPr>
              <a:t>않을 것이다. </a:t>
            </a:r>
          </a:p>
          <a:p>
            <a:pPr lvl="3">
              <a:buFontTx/>
              <a:buNone/>
              <a:defRPr/>
            </a:pPr>
            <a:endParaRPr lang="en-US" altLang="ko-KR">
              <a:ea typeface="굴림"/>
            </a:endParaRPr>
          </a:p>
        </p:txBody>
      </p:sp>
    </p:spTree>
    <p:extLst>
      <p:ext uri="{BB962C8B-B14F-4D97-AF65-F5344CB8AC3E}">
        <p14:creationId xmlns:p14="http://schemas.microsoft.com/office/powerpoint/2010/main" val="303493664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63203"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B41BA264-E4D1-455C-9871-E832E48808E6}" type="slidenum">
              <a:rPr lang="en-US" altLang="ko-KR" b="0">
                <a:latin typeface="Times New Roman"/>
                <a:ea typeface="굴림"/>
              </a:rPr>
              <a:pPr lvl="0">
                <a:defRPr/>
              </a:pPr>
              <a:t>215</a:t>
            </a:fld>
            <a:endParaRPr lang="en-US" altLang="ko-KR" b="0">
              <a:latin typeface="Times New Roman"/>
              <a:ea typeface="굴림"/>
            </a:endParaRPr>
          </a:p>
        </p:txBody>
      </p:sp>
      <p:sp>
        <p:nvSpPr>
          <p:cNvPr id="563204" name="Rectangle 2"/>
          <p:cNvSpPr>
            <a:spLocks noGrp="1" noRot="1" noChangeAspect="1" noChangeArrowheads="1" noTextEdit="1"/>
          </p:cNvSpPr>
          <p:nvPr>
            <p:ph type="sldImg"/>
          </p:nvPr>
        </p:nvSpPr>
        <p:spPr>
          <a:ln/>
        </p:spPr>
      </p:sp>
      <p:sp>
        <p:nvSpPr>
          <p:cNvPr id="563205" name="Rectangle 3"/>
          <p:cNvSpPr>
            <a:spLocks noGrp="1" noChangeArrowheads="1"/>
          </p:cNvSpPr>
          <p:nvPr>
            <p:ph type="body" idx="1"/>
          </p:nvPr>
        </p:nvSpPr>
        <p:spPr>
          <a:noFill/>
          <a:ln/>
        </p:spPr>
        <p:txBody>
          <a:bodyPr/>
          <a:lstStyle/>
          <a:p>
            <a:pPr lvl="0">
              <a:defRPr/>
            </a:pPr>
            <a:r>
              <a:rPr lang="en-US" altLang="ko-KR" b="1">
                <a:latin typeface="Arial"/>
                <a:ea typeface="굴림"/>
              </a:rPr>
              <a:t>MicroStrategy </a:t>
            </a:r>
            <a:r>
              <a:rPr lang="ko-KR" altLang="en-US" b="1">
                <a:latin typeface="Arial"/>
                <a:ea typeface="굴림"/>
              </a:rPr>
              <a:t>인텔리젼스 서버 구성하기 </a:t>
            </a:r>
          </a:p>
          <a:p>
            <a:pPr lvl="1">
              <a:defRPr/>
            </a:pPr>
            <a:r>
              <a:rPr lang="en-US" altLang="ko-KR">
                <a:ea typeface="굴림"/>
              </a:rPr>
              <a:t>MicroStrategy </a:t>
            </a:r>
            <a:r>
              <a:rPr lang="ko-KR" altLang="en-US">
                <a:ea typeface="굴림"/>
              </a:rPr>
              <a:t>인텔리젼스 서버 정의는 구성 마법사를 통해 정의 할 수 있다. </a:t>
            </a:r>
          </a:p>
          <a:p>
            <a:pPr lvl="1">
              <a:defRPr/>
            </a:pPr>
            <a:endParaRPr lang="en-US" altLang="ko-KR">
              <a:ea typeface="굴림"/>
            </a:endParaRPr>
          </a:p>
          <a:p>
            <a:pPr lvl="1">
              <a:defRPr/>
            </a:pPr>
            <a:r>
              <a:rPr lang="ko-KR" altLang="en-US" i="0">
                <a:ea typeface="굴림"/>
              </a:rPr>
              <a:t>구성</a:t>
            </a:r>
          </a:p>
          <a:p>
            <a:pPr lvl="2">
              <a:defRPr/>
            </a:pPr>
            <a:r>
              <a:rPr lang="en-US" altLang="ko-KR">
                <a:ea typeface="굴림"/>
              </a:rPr>
              <a:t>DSN</a:t>
            </a:r>
            <a:r>
              <a:rPr lang="ko-KR" altLang="en-US">
                <a:ea typeface="굴림"/>
              </a:rPr>
              <a:t>을 통해 서버 메타데이터에 연결한다. 프로젝트 정보에 저장된 메타데이타와 동일하다. </a:t>
            </a:r>
          </a:p>
          <a:p>
            <a:pPr lvl="2">
              <a:defRPr/>
            </a:pPr>
            <a:r>
              <a:rPr lang="en-US" altLang="ko-KR">
                <a:ea typeface="굴림"/>
              </a:rPr>
              <a:t>ODBC </a:t>
            </a:r>
            <a:r>
              <a:rPr lang="ko-KR" altLang="en-US">
                <a:ea typeface="굴림"/>
              </a:rPr>
              <a:t>드라이버 인증</a:t>
            </a:r>
            <a:r>
              <a:rPr lang="en-US" altLang="ko-KR">
                <a:ea typeface="굴림"/>
              </a:rPr>
              <a:t>.</a:t>
            </a:r>
          </a:p>
          <a:p>
            <a:pPr lvl="2">
              <a:defRPr/>
            </a:pPr>
            <a:r>
              <a:rPr lang="en-US" altLang="ko-KR">
                <a:ea typeface="굴림"/>
              </a:rPr>
              <a:t>MicroStrategy </a:t>
            </a:r>
            <a:r>
              <a:rPr lang="ko-KR" altLang="en-US">
                <a:ea typeface="굴림"/>
              </a:rPr>
              <a:t>의 </a:t>
            </a:r>
            <a:r>
              <a:rPr lang="en-US" altLang="ko-KR">
                <a:ea typeface="굴림"/>
              </a:rPr>
              <a:t>Administrator </a:t>
            </a:r>
            <a:r>
              <a:rPr lang="ko-KR" altLang="en-US">
                <a:ea typeface="굴림"/>
              </a:rPr>
              <a:t>사용자로 메타데이터 저장소에 연결한다. </a:t>
            </a:r>
          </a:p>
          <a:p>
            <a:pPr lvl="2">
              <a:defRPr/>
            </a:pPr>
            <a:r>
              <a:rPr lang="ko-KR" altLang="en-US">
                <a:ea typeface="굴림"/>
              </a:rPr>
              <a:t>서버 인스턴스 명 생성 </a:t>
            </a:r>
            <a:r>
              <a:rPr lang="ko-KR" altLang="en-US">
                <a:ea typeface="굴림"/>
                <a:sym typeface="Wingdings"/>
              </a:rPr>
              <a:t> 일반적으로 </a:t>
            </a:r>
            <a:r>
              <a:rPr lang="en-US" altLang="ko-KR">
                <a:ea typeface="굴림"/>
                <a:sym typeface="Wingdings"/>
              </a:rPr>
              <a:t>OLAP Server</a:t>
            </a:r>
            <a:r>
              <a:rPr lang="ko-KR" altLang="en-US">
                <a:ea typeface="굴림"/>
                <a:sym typeface="Wingdings"/>
              </a:rPr>
              <a:t>의 컴퓨터이름으로 명명한다</a:t>
            </a:r>
            <a:r>
              <a:rPr lang="ko-KR" altLang="en-US">
                <a:ea typeface="굴림"/>
              </a:rPr>
              <a:t>.  </a:t>
            </a:r>
          </a:p>
          <a:p>
            <a:pPr lvl="0">
              <a:defRPr/>
            </a:pPr>
            <a:endParaRPr lang="en-US" altLang="ko-KR" sz="1000">
              <a:latin typeface="Arial"/>
              <a:ea typeface="굴림"/>
            </a:endParaRPr>
          </a:p>
        </p:txBody>
      </p:sp>
    </p:spTree>
    <p:extLst>
      <p:ext uri="{BB962C8B-B14F-4D97-AF65-F5344CB8AC3E}">
        <p14:creationId xmlns:p14="http://schemas.microsoft.com/office/powerpoint/2010/main" val="121641335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6"/>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64227" name="Rectangle 7"/>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18.MicroStrategy Intelligence Server - </a:t>
            </a:r>
            <a:fld id="{45C8EF5A-201F-4870-9C17-A5E749CEA07B}" type="slidenum">
              <a:rPr lang="en-US" altLang="ko-KR" b="0">
                <a:latin typeface="Times New Roman"/>
                <a:ea typeface="굴림"/>
              </a:rPr>
              <a:pPr lvl="0">
                <a:defRPr/>
              </a:pPr>
              <a:t>216</a:t>
            </a:fld>
            <a:endParaRPr lang="en-US" altLang="ko-KR" b="0">
              <a:latin typeface="Times New Roman"/>
              <a:ea typeface="굴림"/>
            </a:endParaRPr>
          </a:p>
        </p:txBody>
      </p:sp>
      <p:sp>
        <p:nvSpPr>
          <p:cNvPr id="564228" name="Rectangle 2"/>
          <p:cNvSpPr>
            <a:spLocks noGrp="1" noRot="1" noChangeAspect="1" noChangeArrowheads="1" noTextEdit="1"/>
          </p:cNvSpPr>
          <p:nvPr>
            <p:ph type="sldImg"/>
          </p:nvPr>
        </p:nvSpPr>
        <p:spPr>
          <a:ln/>
        </p:spPr>
      </p:sp>
      <p:sp>
        <p:nvSpPr>
          <p:cNvPr id="564229" name="Rectangle 3"/>
          <p:cNvSpPr>
            <a:spLocks noGrp="1" noChangeArrowheads="1"/>
          </p:cNvSpPr>
          <p:nvPr>
            <p:ph type="body" idx="1"/>
          </p:nvPr>
        </p:nvSpPr>
        <p:spPr>
          <a:noFill/>
          <a:ln/>
        </p:spPr>
        <p:txBody>
          <a:bodyPr/>
          <a:lstStyle/>
          <a:p>
            <a:pPr lvl="0">
              <a:defRPr/>
            </a:pPr>
            <a:r>
              <a:rPr lang="en-US" altLang="ko-KR" b="1">
                <a:latin typeface="Arial"/>
                <a:ea typeface="굴림"/>
              </a:rPr>
              <a:t>MicroStrategy </a:t>
            </a:r>
            <a:r>
              <a:rPr lang="ko-KR" altLang="en-US" b="1">
                <a:latin typeface="Arial"/>
                <a:ea typeface="굴림"/>
              </a:rPr>
              <a:t>인텔리전스 서버 시작</a:t>
            </a:r>
          </a:p>
          <a:p>
            <a:pPr lvl="1">
              <a:defRPr/>
            </a:pPr>
            <a:r>
              <a:rPr lang="en-US" altLang="ko-KR">
                <a:ea typeface="굴림"/>
              </a:rPr>
              <a:t>MicroStrategy </a:t>
            </a:r>
            <a:r>
              <a:rPr lang="ko-KR" altLang="en-US">
                <a:ea typeface="굴림"/>
              </a:rPr>
              <a:t>인텔리전스 서버를 시작하고 끝내는 3가지 방법이 있다. </a:t>
            </a:r>
            <a:r>
              <a:rPr lang="en-US" altLang="ko-KR">
                <a:ea typeface="굴림"/>
              </a:rPr>
              <a:t> </a:t>
            </a:r>
          </a:p>
          <a:p>
            <a:pPr lvl="1">
              <a:defRPr/>
            </a:pPr>
            <a:endParaRPr lang="en-US" altLang="ko-KR">
              <a:ea typeface="굴림"/>
            </a:endParaRPr>
          </a:p>
          <a:p>
            <a:pPr lvl="2">
              <a:defRPr/>
            </a:pPr>
            <a:r>
              <a:rPr lang="en-US" altLang="ko-KR">
                <a:ea typeface="굴림"/>
              </a:rPr>
              <a:t>MicroStrategy </a:t>
            </a:r>
            <a:r>
              <a:rPr lang="ko-KR" altLang="en-US">
                <a:ea typeface="굴림"/>
              </a:rPr>
              <a:t>서버 관리자에서 인텔리젼스 서버의 현재 상황을 살펴볼 수 있다. 인텔리젼스 서버는 이 인터페이스를 통해서 시작하고, 멈출 수 있다. </a:t>
            </a:r>
          </a:p>
          <a:p>
            <a:pPr lvl="2">
              <a:defRPr/>
            </a:pPr>
            <a:endParaRPr lang="en-US" altLang="ko-KR">
              <a:ea typeface="굴림"/>
            </a:endParaRPr>
          </a:p>
          <a:p>
            <a:pPr lvl="2">
              <a:defRPr/>
            </a:pPr>
            <a:r>
              <a:rPr lang="en-US" altLang="ko-KR">
                <a:ea typeface="굴림"/>
              </a:rPr>
              <a:t>MSTRSvr.EXE </a:t>
            </a:r>
            <a:r>
              <a:rPr lang="ko-KR" altLang="en-US">
                <a:ea typeface="굴림"/>
              </a:rPr>
              <a:t>파일은 </a:t>
            </a:r>
            <a:r>
              <a:rPr lang="en-US" altLang="ko-KR">
                <a:ea typeface="굴림"/>
              </a:rPr>
              <a:t>C:\Program Files\MicroStrategy\Intelligence Server. </a:t>
            </a:r>
            <a:r>
              <a:rPr lang="ko-KR" altLang="en-US">
                <a:ea typeface="굴림"/>
              </a:rPr>
              <a:t>디렉토리 폴더에서 찾아 볼 수 있다. 더블 클릭을 하게 되면 애플리케이션으로 실행 프롬프트가 동작되어 인텔리젼스 서버가 시작하게 된다. </a:t>
            </a:r>
          </a:p>
          <a:p>
            <a:pPr lvl="2">
              <a:defRPr/>
            </a:pPr>
            <a:endParaRPr lang="en-US" altLang="ko-KR">
              <a:ea typeface="굴림"/>
            </a:endParaRPr>
          </a:p>
          <a:p>
            <a:pPr lvl="2">
              <a:defRPr/>
            </a:pPr>
            <a:r>
              <a:rPr lang="ko-KR" altLang="en-US">
                <a:ea typeface="굴림"/>
              </a:rPr>
              <a:t>제어판 -&gt; </a:t>
            </a:r>
            <a:r>
              <a:rPr lang="en-US" altLang="ko-KR">
                <a:ea typeface="굴림"/>
              </a:rPr>
              <a:t>NT </a:t>
            </a:r>
            <a:r>
              <a:rPr lang="ko-KR" altLang="en-US">
                <a:ea typeface="굴림"/>
              </a:rPr>
              <a:t>서비스에서 서버와 관련된 모든 관리를 할 수 있다 </a:t>
            </a:r>
            <a:r>
              <a:rPr lang="en-US" altLang="ko-KR">
                <a:ea typeface="굴림"/>
              </a:rPr>
              <a:t>.MicroStrategy </a:t>
            </a:r>
            <a:r>
              <a:rPr lang="ko-KR" altLang="en-US">
                <a:ea typeface="굴림"/>
              </a:rPr>
              <a:t>인텔리젼스 서버 서비스는 여기서 시작 또는 종료된다.시작 유형을 변경할 수 있다. </a:t>
            </a:r>
            <a:endParaRPr lang="en-US" altLang="ko-KR">
              <a:ea typeface="굴림"/>
            </a:endParaRPr>
          </a:p>
        </p:txBody>
      </p:sp>
    </p:spTree>
    <p:extLst>
      <p:ext uri="{BB962C8B-B14F-4D97-AF65-F5344CB8AC3E}">
        <p14:creationId xmlns:p14="http://schemas.microsoft.com/office/powerpoint/2010/main" val="237891386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217</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190371654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232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DD9713B1-D385-49BE-99CC-204B8015B5C0}" type="slidenum">
              <a:rPr lang="en-US" altLang="ko-KR" b="0">
                <a:latin typeface="Times New Roman"/>
                <a:ea typeface="굴림"/>
              </a:rPr>
              <a:pPr lvl="0">
                <a:defRPr/>
              </a:pPr>
              <a:t>218</a:t>
            </a:fld>
            <a:endParaRPr lang="en-US" altLang="ko-KR" b="0">
              <a:latin typeface="Times New Roman"/>
              <a:ea typeface="굴림"/>
            </a:endParaRPr>
          </a:p>
        </p:txBody>
      </p:sp>
      <p:sp>
        <p:nvSpPr>
          <p:cNvPr id="312324" name="Rectangle 2"/>
          <p:cNvSpPr>
            <a:spLocks noGrp="1" noRot="1" noChangeAspect="1" noChangeArrowheads="1" noTextEdit="1"/>
          </p:cNvSpPr>
          <p:nvPr>
            <p:ph type="sldImg"/>
          </p:nvPr>
        </p:nvSpPr>
        <p:spPr>
          <a:xfrm>
            <a:off x="2027238" y="695325"/>
            <a:ext cx="4635500" cy="3476625"/>
          </a:xfrm>
          <a:ln/>
        </p:spPr>
      </p:sp>
      <p:sp>
        <p:nvSpPr>
          <p:cNvPr id="31232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95584705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334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3593CB47-C839-489A-AF1C-ABBB95DA74FE}" type="slidenum">
              <a:rPr lang="en-US" altLang="ko-KR" b="0">
                <a:latin typeface="Times New Roman"/>
                <a:ea typeface="굴림"/>
              </a:rPr>
              <a:pPr lvl="0">
                <a:defRPr/>
              </a:pPr>
              <a:t>219</a:t>
            </a:fld>
            <a:endParaRPr lang="en-US" altLang="ko-KR" b="0">
              <a:latin typeface="Times New Roman"/>
              <a:ea typeface="굴림"/>
            </a:endParaRPr>
          </a:p>
        </p:txBody>
      </p:sp>
      <p:sp>
        <p:nvSpPr>
          <p:cNvPr id="313348" name="Rectangle 2"/>
          <p:cNvSpPr>
            <a:spLocks noGrp="1" noRot="1" noChangeAspect="1" noChangeArrowheads="1" noTextEdit="1"/>
          </p:cNvSpPr>
          <p:nvPr>
            <p:ph type="sldImg"/>
          </p:nvPr>
        </p:nvSpPr>
        <p:spPr>
          <a:xfrm>
            <a:off x="2027238" y="695325"/>
            <a:ext cx="4635500" cy="3476625"/>
          </a:xfrm>
          <a:ln/>
        </p:spPr>
      </p:sp>
      <p:sp>
        <p:nvSpPr>
          <p:cNvPr id="31334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b="1">
                <a:latin typeface="Arial"/>
              </a:rPr>
              <a:t>MicroStrategy Tutorial </a:t>
            </a:r>
            <a:r>
              <a:rPr lang="ko-KR" altLang="en-US" b="1">
                <a:latin typeface="Arial"/>
              </a:rPr>
              <a:t>이란 무엇인가?</a:t>
            </a:r>
          </a:p>
          <a:p>
            <a:pPr lvl="0">
              <a:defRPr/>
            </a:pPr>
            <a:r>
              <a:rPr lang="ko-KR" altLang="en-US">
                <a:latin typeface="Arial"/>
                <a:ea typeface="굴림체"/>
              </a:rPr>
              <a:t>법인회사인 </a:t>
            </a:r>
            <a:r>
              <a:rPr lang="en-US" altLang="ko-KR">
                <a:latin typeface="Arial"/>
                <a:ea typeface="굴림체"/>
              </a:rPr>
              <a:t>MicroStrategy Tutorial(Virtual Mall Catalog Sales)</a:t>
            </a:r>
            <a:r>
              <a:rPr lang="ko-KR" altLang="en-US">
                <a:latin typeface="Arial"/>
                <a:ea typeface="굴림체"/>
              </a:rPr>
              <a:t>은</a:t>
            </a:r>
            <a:r>
              <a:rPr lang="en-US" altLang="ko-KR">
                <a:latin typeface="Arial"/>
                <a:ea typeface="굴림체"/>
              </a:rPr>
              <a:t> </a:t>
            </a:r>
            <a:r>
              <a:rPr lang="ko-KR" altLang="en-US">
                <a:latin typeface="Arial"/>
                <a:ea typeface="굴림체"/>
              </a:rPr>
              <a:t>전화와 인터넷을 이용하여</a:t>
            </a:r>
            <a:r>
              <a:rPr lang="en-US" altLang="ko-KR">
                <a:latin typeface="Arial"/>
                <a:ea typeface="굴림체"/>
              </a:rPr>
              <a:t> </a:t>
            </a:r>
            <a:r>
              <a:rPr lang="ko-KR" altLang="en-US">
                <a:latin typeface="Arial"/>
                <a:ea typeface="굴림체"/>
              </a:rPr>
              <a:t>여러 다양한 카탈로그상품을 주문 받아 판매하는 가상의 </a:t>
            </a:r>
            <a:r>
              <a:rPr lang="en-US" altLang="ko-KR">
                <a:latin typeface="Arial"/>
                <a:ea typeface="굴림체"/>
              </a:rPr>
              <a:t>e-business </a:t>
            </a:r>
            <a:r>
              <a:rPr lang="ko-KR" altLang="en-US">
                <a:latin typeface="Arial"/>
                <a:ea typeface="굴림체"/>
              </a:rPr>
              <a:t>회사입니다.</a:t>
            </a:r>
            <a:r>
              <a:rPr lang="en-US" altLang="ko-KR">
                <a:latin typeface="Arial"/>
              </a:rPr>
              <a:t> </a:t>
            </a:r>
          </a:p>
          <a:p>
            <a:pPr lvl="1">
              <a:defRPr/>
            </a:pPr>
            <a:r>
              <a:rPr lang="en-US" altLang="ko-KR">
                <a:ea typeface="굴림체"/>
              </a:rPr>
              <a:t>MicroStrategy Tutorial</a:t>
            </a:r>
            <a:r>
              <a:rPr lang="en-US" altLang="ko-KR"/>
              <a:t> </a:t>
            </a:r>
            <a:r>
              <a:rPr lang="ko-KR" altLang="en-US"/>
              <a:t>의 전략은 대량 판매, 고품질상품의 배송판매, 낮은가격의</a:t>
            </a:r>
            <a:r>
              <a:rPr lang="en-US" altLang="ko-KR"/>
              <a:t> </a:t>
            </a:r>
            <a:r>
              <a:rPr lang="ko-KR" altLang="en-US"/>
              <a:t>재고판매입니다. </a:t>
            </a:r>
          </a:p>
          <a:p>
            <a:pPr lvl="1">
              <a:defRPr/>
            </a:pPr>
            <a:endParaRPr lang="ko-KR" altLang="en-US"/>
          </a:p>
          <a:p>
            <a:pPr lvl="1">
              <a:defRPr/>
            </a:pPr>
            <a:r>
              <a:rPr lang="en-US" altLang="ko-KR">
                <a:ea typeface="굴림체"/>
              </a:rPr>
              <a:t>MicroStrategy Tutorial</a:t>
            </a:r>
            <a:r>
              <a:rPr lang="en-US" altLang="ko-KR"/>
              <a:t> </a:t>
            </a:r>
            <a:r>
              <a:rPr lang="ko-KR" altLang="en-US"/>
              <a:t>공급자들은 주문전까지 상품을 저장하여 인터넷과 전화로 주문을 받습니다. </a:t>
            </a:r>
          </a:p>
          <a:p>
            <a:pPr lvl="1">
              <a:defRPr/>
            </a:pPr>
            <a:endParaRPr lang="en-US" altLang="ko-KR"/>
          </a:p>
          <a:p>
            <a:pPr lvl="1">
              <a:defRPr/>
            </a:pPr>
            <a:r>
              <a:rPr lang="en-US" altLang="ko-KR">
                <a:ea typeface="굴림체"/>
              </a:rPr>
              <a:t>MicroStrategy Tutorial</a:t>
            </a:r>
            <a:r>
              <a:rPr lang="en-US" altLang="ko-KR"/>
              <a:t> </a:t>
            </a:r>
            <a:r>
              <a:rPr lang="ko-KR" altLang="en-US"/>
              <a:t>계산이나 판매, 재무분석,</a:t>
            </a:r>
            <a:r>
              <a:rPr lang="en-US" altLang="ko-KR"/>
              <a:t> </a:t>
            </a:r>
            <a:r>
              <a:rPr lang="ko-KR" altLang="en-US"/>
              <a:t>마케팅, 상품목록을 포함한</a:t>
            </a:r>
            <a:r>
              <a:rPr lang="en-US" altLang="ko-KR"/>
              <a:t> Reporting</a:t>
            </a:r>
            <a:r>
              <a:rPr lang="ko-KR" altLang="en-US"/>
              <a:t>요구에 다양한 변화를 줄 수 있습니다.</a:t>
            </a:r>
            <a:endParaRPr lang="en-US" altLang="ko-KR"/>
          </a:p>
        </p:txBody>
      </p:sp>
    </p:spTree>
    <p:extLst>
      <p:ext uri="{BB962C8B-B14F-4D97-AF65-F5344CB8AC3E}">
        <p14:creationId xmlns:p14="http://schemas.microsoft.com/office/powerpoint/2010/main" val="57381645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437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D7350626-76C5-4807-A485-4DECC1766738}" type="slidenum">
              <a:rPr lang="en-US" altLang="ko-KR" b="0">
                <a:latin typeface="Times New Roman"/>
                <a:ea typeface="굴림"/>
              </a:rPr>
              <a:pPr lvl="0">
                <a:defRPr/>
              </a:pPr>
              <a:t>220</a:t>
            </a:fld>
            <a:endParaRPr lang="en-US" altLang="ko-KR" b="0">
              <a:latin typeface="Times New Roman"/>
              <a:ea typeface="굴림"/>
            </a:endParaRPr>
          </a:p>
        </p:txBody>
      </p:sp>
      <p:sp>
        <p:nvSpPr>
          <p:cNvPr id="314372" name="Rectangle 2"/>
          <p:cNvSpPr>
            <a:spLocks noGrp="1" noRot="1" noChangeAspect="1" noChangeArrowheads="1" noTextEdit="1"/>
          </p:cNvSpPr>
          <p:nvPr>
            <p:ph type="sldImg"/>
          </p:nvPr>
        </p:nvSpPr>
        <p:spPr>
          <a:xfrm>
            <a:off x="2027238" y="695325"/>
            <a:ext cx="4635500" cy="3476625"/>
          </a:xfrm>
          <a:ln/>
        </p:spPr>
      </p:sp>
      <p:sp>
        <p:nvSpPr>
          <p:cNvPr id="31437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a:latin typeface="Arial"/>
              </a:rPr>
              <a:t>MicroStrategy Tutorial </a:t>
            </a:r>
            <a:r>
              <a:rPr lang="ko-KR" altLang="en-US">
                <a:latin typeface="Arial"/>
              </a:rPr>
              <a:t>의 구조</a:t>
            </a:r>
          </a:p>
          <a:p>
            <a:pPr lvl="0">
              <a:defRPr/>
            </a:pPr>
            <a:r>
              <a:rPr lang="ko-KR" altLang="en-US" b="1">
                <a:latin typeface="Times New Roman"/>
              </a:rPr>
              <a:t>  주요 </a:t>
            </a:r>
            <a:r>
              <a:rPr lang="en-US" altLang="ko-KR" b="1">
                <a:latin typeface="Times New Roman"/>
              </a:rPr>
              <a:t>Business Question</a:t>
            </a:r>
            <a:r>
              <a:rPr lang="ko-KR" altLang="en-US" b="1">
                <a:latin typeface="Times New Roman"/>
              </a:rPr>
              <a:t>은 상품,</a:t>
            </a:r>
            <a:r>
              <a:rPr lang="en-US" altLang="ko-KR" b="1">
                <a:latin typeface="Times New Roman"/>
              </a:rPr>
              <a:t> </a:t>
            </a:r>
            <a:r>
              <a:rPr lang="ko-KR" altLang="en-US" b="1">
                <a:latin typeface="Times New Roman"/>
              </a:rPr>
              <a:t>판매조직</a:t>
            </a:r>
            <a:r>
              <a:rPr lang="en-US" altLang="ko-KR" b="1">
                <a:latin typeface="Times New Roman"/>
              </a:rPr>
              <a:t>, </a:t>
            </a:r>
            <a:r>
              <a:rPr lang="ko-KR" altLang="en-US" b="1">
                <a:latin typeface="Times New Roman"/>
              </a:rPr>
              <a:t>시간,</a:t>
            </a:r>
            <a:r>
              <a:rPr lang="en-US" altLang="ko-KR" b="1">
                <a:latin typeface="Times New Roman"/>
              </a:rPr>
              <a:t> </a:t>
            </a:r>
            <a:r>
              <a:rPr lang="ko-KR" altLang="en-US" b="1">
                <a:latin typeface="Times New Roman"/>
              </a:rPr>
              <a:t>고객, 프로모션이다.</a:t>
            </a:r>
          </a:p>
          <a:p>
            <a:pPr lvl="1">
              <a:defRPr/>
            </a:pPr>
            <a:endParaRPr lang="en-US" altLang="ko-KR" sz="1200"/>
          </a:p>
          <a:p>
            <a:pPr lvl="1">
              <a:spcBef>
                <a:spcPct val="0"/>
              </a:spcBef>
              <a:buFont typeface="Wingdings"/>
              <a:buNone/>
              <a:defRPr/>
            </a:pPr>
            <a:r>
              <a:rPr lang="ko-KR" altLang="en-US" i="0"/>
              <a:t>상   품     – 품목은 </a:t>
            </a:r>
            <a:r>
              <a:rPr lang="en-US" altLang="ko-KR" i="0"/>
              <a:t> </a:t>
            </a:r>
            <a:r>
              <a:rPr lang="ko-KR" altLang="en-US" i="0"/>
              <a:t>상품대분류 와 상품소분류로 구분된다. </a:t>
            </a:r>
          </a:p>
          <a:p>
            <a:pPr>
              <a:spcBef>
                <a:spcPct val="0"/>
              </a:spcBef>
              <a:defRPr/>
            </a:pPr>
            <a:r>
              <a:rPr lang="ko-KR" altLang="en-US" sz="1000">
                <a:latin typeface="Times New Roman"/>
              </a:rPr>
              <a:t>                         공급자의 정보는 이미 포함되어 있다. (400,000 구매</a:t>
            </a:r>
            <a:r>
              <a:rPr lang="en-US" altLang="ko-KR" sz="1000">
                <a:latin typeface="Times New Roman"/>
              </a:rPr>
              <a:t>Data</a:t>
            </a:r>
            <a:r>
              <a:rPr lang="ko-KR" altLang="en-US" sz="1000">
                <a:latin typeface="Times New Roman"/>
              </a:rPr>
              <a:t>등록)</a:t>
            </a:r>
          </a:p>
          <a:p>
            <a:pPr lvl="1">
              <a:spcBef>
                <a:spcPct val="0"/>
              </a:spcBef>
              <a:buFont typeface="Wingdings"/>
              <a:buNone/>
              <a:defRPr/>
            </a:pPr>
            <a:r>
              <a:rPr lang="ko-KR" altLang="en-US" i="0"/>
              <a:t>판매망     – 사원은 </a:t>
            </a:r>
            <a:r>
              <a:rPr lang="en-US" altLang="ko-KR" i="0"/>
              <a:t> </a:t>
            </a:r>
            <a:r>
              <a:rPr lang="ko-KR" altLang="en-US" i="0"/>
              <a:t>콜센터, 지역</a:t>
            </a:r>
            <a:r>
              <a:rPr lang="en-US" altLang="ko-KR" i="0"/>
              <a:t>,  </a:t>
            </a:r>
            <a:r>
              <a:rPr lang="ko-KR" altLang="en-US" i="0"/>
              <a:t>국가별로 배치되어있다.</a:t>
            </a:r>
          </a:p>
          <a:p>
            <a:pPr>
              <a:spcBef>
                <a:spcPct val="0"/>
              </a:spcBef>
              <a:buFont typeface="Wingdings"/>
              <a:buNone/>
              <a:defRPr/>
            </a:pPr>
            <a:r>
              <a:rPr lang="ko-KR" altLang="en-US" sz="1000">
                <a:latin typeface="Times New Roman"/>
              </a:rPr>
              <a:t>                         각 </a:t>
            </a:r>
            <a:r>
              <a:rPr lang="ko-KR" altLang="en-US" sz="1000" smtClean="0">
                <a:latin typeface="Times New Roman"/>
              </a:rPr>
              <a:t>관리자를 </a:t>
            </a:r>
            <a:r>
              <a:rPr lang="ko-KR" altLang="en-US" sz="1000">
                <a:latin typeface="Times New Roman"/>
              </a:rPr>
              <a:t>두고 있다. </a:t>
            </a:r>
          </a:p>
          <a:p>
            <a:pPr lvl="1">
              <a:defRPr/>
            </a:pPr>
            <a:r>
              <a:rPr lang="ko-KR" altLang="en-US" i="0"/>
              <a:t>시    간    – 데이터는  월단위</a:t>
            </a:r>
            <a:r>
              <a:rPr lang="en-US" altLang="ko-KR" i="0"/>
              <a:t>, </a:t>
            </a:r>
            <a:r>
              <a:rPr lang="ko-KR" altLang="en-US" i="0"/>
              <a:t>일단위로 적재된다.</a:t>
            </a:r>
          </a:p>
          <a:p>
            <a:pPr lvl="1">
              <a:defRPr/>
            </a:pPr>
            <a:endParaRPr lang="en-US" altLang="ko-KR" i="0"/>
          </a:p>
          <a:p>
            <a:pPr lvl="1">
              <a:defRPr/>
            </a:pPr>
            <a:r>
              <a:rPr lang="ko-KR" altLang="en-US" i="0"/>
              <a:t>고    객    – 고객데이터</a:t>
            </a:r>
            <a:r>
              <a:rPr lang="en-US" altLang="ko-KR" i="0"/>
              <a:t> </a:t>
            </a:r>
            <a:r>
              <a:rPr lang="ko-KR" altLang="en-US" i="0"/>
              <a:t>와 고객의 주문정보(10,000명의 고객정보 등록)</a:t>
            </a:r>
          </a:p>
          <a:p>
            <a:pPr lvl="1">
              <a:spcBef>
                <a:spcPct val="0"/>
              </a:spcBef>
              <a:buFont typeface="Wingdings"/>
              <a:buNone/>
              <a:defRPr/>
            </a:pPr>
            <a:r>
              <a:rPr lang="ko-KR" altLang="en-US" i="0"/>
              <a:t>프로모션  –  프로모션대상과 프로모션 기간이 주어지지 않은 품목 </a:t>
            </a:r>
            <a:r>
              <a:rPr lang="en-US" altLang="ko-KR" i="0"/>
              <a:t> </a:t>
            </a:r>
          </a:p>
          <a:p>
            <a:pPr>
              <a:spcBef>
                <a:spcPct val="0"/>
              </a:spcBef>
              <a:buFont typeface="Wingdings"/>
              <a:buNone/>
              <a:defRPr/>
            </a:pPr>
            <a:r>
              <a:rPr lang="ko-KR" altLang="en-US" sz="1000">
                <a:latin typeface="Times New Roman"/>
              </a:rPr>
              <a:t>                         프로모션은 2가지 유형으로 구분된다 </a:t>
            </a:r>
            <a:r>
              <a:rPr lang="en-US" altLang="ko-KR" sz="1000">
                <a:latin typeface="Times New Roman"/>
              </a:rPr>
              <a:t>: </a:t>
            </a:r>
          </a:p>
          <a:p>
            <a:pPr>
              <a:spcBef>
                <a:spcPct val="0"/>
              </a:spcBef>
              <a:buFont typeface="Wingdings"/>
              <a:buNone/>
              <a:defRPr/>
            </a:pPr>
            <a:r>
              <a:rPr lang="ko-KR" altLang="en-US" sz="1000">
                <a:latin typeface="Times New Roman"/>
              </a:rPr>
              <a:t>                         일회성 프로모션, 순환성프로모션</a:t>
            </a:r>
          </a:p>
          <a:p>
            <a:pPr lvl="1">
              <a:defRPr/>
            </a:pPr>
            <a:endParaRPr lang="en-US" altLang="ko-KR" b="1">
              <a:ea typeface="굴림체"/>
            </a:endParaRPr>
          </a:p>
          <a:p>
            <a:pPr lvl="1">
              <a:defRPr/>
            </a:pPr>
            <a:r>
              <a:rPr lang="en-US" altLang="ko-KR" b="1">
                <a:ea typeface="굴림체"/>
              </a:rPr>
              <a:t>MicroStrategy Tutorial </a:t>
            </a:r>
            <a:r>
              <a:rPr lang="ko-KR" altLang="en-US" b="1">
                <a:ea typeface="굴림체"/>
              </a:rPr>
              <a:t>프로젝트에 대한 상세한 설명 및 스키마 구조는</a:t>
            </a:r>
          </a:p>
          <a:p>
            <a:pPr lvl="1">
              <a:defRPr/>
            </a:pPr>
            <a:r>
              <a:rPr lang="en-US" altLang="ko-KR" i="0"/>
              <a:t>C:\Program Files\Common Files\MicroStrategy\Documentation\BasicSetup.pdf</a:t>
            </a:r>
          </a:p>
          <a:p>
            <a:pPr lvl="1">
              <a:defRPr/>
            </a:pPr>
            <a:r>
              <a:rPr lang="ko-KR" altLang="en-US" i="0"/>
              <a:t>파일의 </a:t>
            </a:r>
            <a:r>
              <a:rPr lang="en-US" altLang="ko-KR" i="0">
                <a:solidFill>
                  <a:srgbClr val="920000"/>
                </a:solidFill>
                <a:latin typeface="TT47Ao00"/>
              </a:rPr>
              <a:t>Appendix B</a:t>
            </a:r>
            <a:r>
              <a:rPr lang="en-US" altLang="ko-KR" i="0">
                <a:solidFill>
                  <a:srgbClr val="000000"/>
                </a:solidFill>
                <a:latin typeface="TT47Ao00"/>
              </a:rPr>
              <a:t> </a:t>
            </a:r>
            <a:r>
              <a:rPr lang="ko-KR" altLang="en-US" i="0">
                <a:solidFill>
                  <a:srgbClr val="000000"/>
                </a:solidFill>
                <a:latin typeface="TT47Ao00"/>
              </a:rPr>
              <a:t>를 참조하기 바란다</a:t>
            </a:r>
            <a:r>
              <a:rPr lang="ko-KR" altLang="en-US" sz="1200" i="0">
                <a:solidFill>
                  <a:srgbClr val="000000"/>
                </a:solidFill>
                <a:latin typeface="TT47Ao00"/>
              </a:rPr>
              <a:t>.</a:t>
            </a:r>
            <a:endParaRPr lang="ko-KR" altLang="en-US" sz="1200" i="0"/>
          </a:p>
        </p:txBody>
      </p:sp>
    </p:spTree>
    <p:extLst>
      <p:ext uri="{BB962C8B-B14F-4D97-AF65-F5344CB8AC3E}">
        <p14:creationId xmlns:p14="http://schemas.microsoft.com/office/powerpoint/2010/main" val="3173570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019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A0626279-4222-4009-B0FB-E39D8B124E50}" type="slidenum">
              <a:rPr lang="en-US" altLang="en-US" b="0">
                <a:latin typeface="Times New Roman"/>
                <a:ea typeface="굴림"/>
              </a:rPr>
              <a:pPr lvl="0">
                <a:defRPr/>
              </a:pPr>
              <a:t>23</a:t>
            </a:fld>
            <a:endParaRPr lang="en-US" altLang="en-US" b="0">
              <a:latin typeface="Times New Roman"/>
              <a:ea typeface="굴림"/>
            </a:endParaRPr>
          </a:p>
        </p:txBody>
      </p:sp>
      <p:sp>
        <p:nvSpPr>
          <p:cNvPr id="520196" name="Rectangle 2"/>
          <p:cNvSpPr>
            <a:spLocks noGrp="1" noRot="1" noChangeAspect="1" noChangeArrowheads="1" noTextEdit="1"/>
          </p:cNvSpPr>
          <p:nvPr>
            <p:ph type="sldImg"/>
          </p:nvPr>
        </p:nvSpPr>
        <p:spPr>
          <a:xfrm>
            <a:off x="2027238" y="695325"/>
            <a:ext cx="4635500" cy="3476625"/>
          </a:xfrm>
          <a:ln/>
        </p:spPr>
      </p:sp>
      <p:sp>
        <p:nvSpPr>
          <p:cNvPr id="52019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sz="1400">
                <a:latin typeface="Arial"/>
              </a:rPr>
              <a:t>애트리뷰트 관계성</a:t>
            </a:r>
          </a:p>
          <a:p>
            <a:pPr lvl="1">
              <a:defRPr/>
            </a:pPr>
            <a:r>
              <a:rPr lang="ko-KR" altLang="en-US"/>
              <a:t>프로젝트 내의 애트리뷰트는 </a:t>
            </a:r>
            <a:r>
              <a:rPr lang="en-US" altLang="ko-KR"/>
              <a:t>parent-child </a:t>
            </a:r>
            <a:r>
              <a:rPr lang="ko-KR" altLang="en-US"/>
              <a:t>관계를 통해 서로서로에게 연결된다. 애트리뷰트 구성요소 또느 애트리뷰트의 실제적 데이터 값이 애트리뷰트 관계성을 정의한다.</a:t>
            </a:r>
            <a:r>
              <a:rPr lang="en-US" altLang="ko-KR"/>
              <a:t> </a:t>
            </a:r>
          </a:p>
          <a:p>
            <a:pPr lvl="1">
              <a:defRPr/>
            </a:pPr>
            <a:endParaRPr lang="en-US" altLang="ko-KR"/>
          </a:p>
          <a:p>
            <a:pPr lvl="2">
              <a:defRPr/>
            </a:pPr>
            <a:r>
              <a:rPr lang="ko-KR" altLang="en-US"/>
              <a:t>비즈니스 관점에서 계층이나 논리적 그룹에 있는 애트리뷰트를 고려하는 것은 종종 유용하다.그러나 그 관계는 스키마에 정의된 </a:t>
            </a:r>
            <a:r>
              <a:rPr lang="en-US" altLang="ko-KR"/>
              <a:t>parent-child </a:t>
            </a:r>
            <a:r>
              <a:rPr lang="ko-KR" altLang="en-US"/>
              <a:t>관계를 통해서만 존재해야 한다.</a:t>
            </a:r>
            <a:r>
              <a:rPr lang="en-US" altLang="ko-KR"/>
              <a:t> </a:t>
            </a:r>
          </a:p>
          <a:p>
            <a:pPr lvl="2">
              <a:defRPr/>
            </a:pPr>
            <a:endParaRPr lang="en-US" altLang="ko-KR" sz="1200"/>
          </a:p>
          <a:p>
            <a:pPr lvl="1">
              <a:defRPr/>
            </a:pPr>
            <a:r>
              <a:rPr lang="en-US" altLang="ko-KR" b="1" i="0"/>
              <a:t>Relationship types</a:t>
            </a:r>
          </a:p>
          <a:p>
            <a:pPr lvl="2">
              <a:defRPr/>
            </a:pPr>
            <a:r>
              <a:rPr lang="en-US" altLang="ko-KR" i="1"/>
              <a:t>One-to-one</a:t>
            </a:r>
          </a:p>
          <a:p>
            <a:pPr lvl="3">
              <a:buFont typeface="mn-ea"/>
              <a:buNone/>
              <a:defRPr/>
            </a:pPr>
            <a:r>
              <a:rPr lang="en-US" altLang="ko-KR"/>
              <a:t>One parent element</a:t>
            </a:r>
            <a:r>
              <a:rPr lang="ko-KR" altLang="en-US"/>
              <a:t>는 </a:t>
            </a:r>
            <a:r>
              <a:rPr lang="en-US" altLang="ko-KR"/>
              <a:t>one child element</a:t>
            </a:r>
            <a:r>
              <a:rPr lang="ko-KR" altLang="en-US"/>
              <a:t>를 가진다.</a:t>
            </a:r>
          </a:p>
          <a:p>
            <a:pPr lvl="2">
              <a:defRPr/>
            </a:pPr>
            <a:r>
              <a:rPr lang="en-US" altLang="ko-KR" i="1"/>
              <a:t>One-to-many</a:t>
            </a:r>
          </a:p>
          <a:p>
            <a:pPr lvl="3">
              <a:buFont typeface="mn-ea"/>
              <a:buNone/>
              <a:defRPr/>
            </a:pPr>
            <a:r>
              <a:rPr lang="en-US" altLang="ko-KR"/>
              <a:t>One parent element</a:t>
            </a:r>
            <a:r>
              <a:rPr lang="ko-KR" altLang="en-US"/>
              <a:t>는 2개 이상의</a:t>
            </a:r>
            <a:r>
              <a:rPr lang="en-US" altLang="ko-KR"/>
              <a:t> child elements</a:t>
            </a:r>
            <a:r>
              <a:rPr lang="ko-KR" altLang="en-US"/>
              <a:t>를 가진다.</a:t>
            </a:r>
          </a:p>
          <a:p>
            <a:pPr lvl="2">
              <a:defRPr/>
            </a:pPr>
            <a:r>
              <a:rPr lang="en-US" altLang="ko-KR" i="1"/>
              <a:t>Many-to-one</a:t>
            </a:r>
          </a:p>
          <a:p>
            <a:pPr lvl="3">
              <a:buFont typeface="mn-ea"/>
              <a:buNone/>
              <a:defRPr/>
            </a:pPr>
            <a:r>
              <a:rPr lang="en-US" altLang="ko-KR"/>
              <a:t>2</a:t>
            </a:r>
            <a:r>
              <a:rPr lang="ko-KR" altLang="en-US"/>
              <a:t>개 이상의 </a:t>
            </a:r>
            <a:r>
              <a:rPr lang="en-US" altLang="ko-KR"/>
              <a:t>parent elements</a:t>
            </a:r>
            <a:r>
              <a:rPr lang="ko-KR" altLang="en-US"/>
              <a:t>는 </a:t>
            </a:r>
            <a:r>
              <a:rPr lang="en-US" altLang="ko-KR"/>
              <a:t>one child element</a:t>
            </a:r>
            <a:r>
              <a:rPr lang="ko-KR" altLang="en-US"/>
              <a:t>를 가진다.</a:t>
            </a:r>
          </a:p>
          <a:p>
            <a:pPr lvl="2">
              <a:defRPr/>
            </a:pPr>
            <a:r>
              <a:rPr lang="en-US" altLang="ko-KR" i="1"/>
              <a:t>Many-to-many</a:t>
            </a:r>
          </a:p>
          <a:p>
            <a:pPr lvl="3">
              <a:buFont typeface="mn-ea"/>
              <a:buNone/>
              <a:defRPr/>
            </a:pPr>
            <a:r>
              <a:rPr lang="en-US" altLang="ko-KR"/>
              <a:t>2</a:t>
            </a:r>
            <a:r>
              <a:rPr lang="ko-KR" altLang="en-US"/>
              <a:t>개 이상의 </a:t>
            </a:r>
            <a:r>
              <a:rPr lang="en-US" altLang="ko-KR"/>
              <a:t>parent elements</a:t>
            </a:r>
            <a:r>
              <a:rPr lang="ko-KR" altLang="en-US"/>
              <a:t>는 </a:t>
            </a:r>
            <a:r>
              <a:rPr lang="en-US" altLang="ko-KR"/>
              <a:t>one child element</a:t>
            </a:r>
            <a:r>
              <a:rPr lang="ko-KR" altLang="en-US"/>
              <a:t>를 가진다.</a:t>
            </a:r>
          </a:p>
          <a:p>
            <a:pPr lvl="3">
              <a:buFont typeface="mn-ea"/>
              <a:buNone/>
              <a:defRPr/>
            </a:pPr>
            <a:endParaRPr lang="en-US" altLang="ko-KR" sz="900"/>
          </a:p>
          <a:p>
            <a:pPr lvl="1">
              <a:defRPr/>
            </a:pPr>
            <a:r>
              <a:rPr lang="en-US" altLang="ko-KR" b="1" i="0"/>
              <a:t>Further Navigation</a:t>
            </a:r>
          </a:p>
          <a:p>
            <a:pPr lvl="2">
              <a:defRPr/>
            </a:pPr>
            <a:r>
              <a:rPr lang="en-US" altLang="ko-KR" i="1"/>
              <a:t>The parent-child </a:t>
            </a:r>
            <a:r>
              <a:rPr lang="ko-KR" altLang="en-US" i="1"/>
              <a:t>관계는 데이터의 드릴 방향을 정의한다.</a:t>
            </a:r>
            <a:endParaRPr lang="en-US" altLang="ko-KR"/>
          </a:p>
        </p:txBody>
      </p:sp>
    </p:spTree>
    <p:extLst>
      <p:ext uri="{BB962C8B-B14F-4D97-AF65-F5344CB8AC3E}">
        <p14:creationId xmlns:p14="http://schemas.microsoft.com/office/powerpoint/2010/main" val="1346087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121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FC40D70B-6079-4E39-A8AD-FD76BEC46EB2}" type="slidenum">
              <a:rPr lang="en-US" altLang="en-US" b="0">
                <a:latin typeface="Times New Roman"/>
                <a:ea typeface="굴림"/>
              </a:rPr>
              <a:pPr lvl="0">
                <a:defRPr/>
              </a:pPr>
              <a:t>24</a:t>
            </a:fld>
            <a:endParaRPr lang="en-US" altLang="en-US" b="0">
              <a:latin typeface="Times New Roman"/>
              <a:ea typeface="굴림"/>
            </a:endParaRPr>
          </a:p>
        </p:txBody>
      </p:sp>
      <p:sp>
        <p:nvSpPr>
          <p:cNvPr id="521220" name="Rectangle 2"/>
          <p:cNvSpPr>
            <a:spLocks noGrp="1" noRot="1" noChangeAspect="1" noChangeArrowheads="1" noTextEdit="1"/>
          </p:cNvSpPr>
          <p:nvPr>
            <p:ph type="sldImg"/>
          </p:nvPr>
        </p:nvSpPr>
        <p:spPr>
          <a:xfrm>
            <a:off x="2027238" y="695325"/>
            <a:ext cx="4635500" cy="3476625"/>
          </a:xfrm>
          <a:ln/>
        </p:spPr>
      </p:sp>
      <p:sp>
        <p:nvSpPr>
          <p:cNvPr id="52122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sz="1400">
                <a:latin typeface="Arial"/>
              </a:rPr>
              <a:t>하위 조인 관계성</a:t>
            </a:r>
          </a:p>
          <a:p>
            <a:pPr lvl="1">
              <a:defRPr/>
            </a:pPr>
            <a:r>
              <a:rPr lang="en-US" altLang="ko-KR"/>
              <a:t>	</a:t>
            </a:r>
            <a:r>
              <a:rPr lang="ko-KR" altLang="en-US"/>
              <a:t>하위 조인 관계는 하나의 애트리뷰트가 </a:t>
            </a:r>
            <a:r>
              <a:rPr lang="en-US" altLang="ko-KR"/>
              <a:t>child</a:t>
            </a:r>
            <a:r>
              <a:rPr lang="ko-KR" altLang="en-US"/>
              <a:t>애트리뷰트간의 결합에 대한 </a:t>
            </a:r>
            <a:r>
              <a:rPr lang="en-US" altLang="ko-KR"/>
              <a:t>parent</a:t>
            </a:r>
            <a:r>
              <a:rPr lang="ko-KR" altLang="en-US"/>
              <a:t>일때 발생한다.</a:t>
            </a:r>
          </a:p>
          <a:p>
            <a:pPr lvl="1">
              <a:defRPr/>
            </a:pPr>
            <a:endParaRPr lang="en-US" altLang="ko-KR"/>
          </a:p>
          <a:p>
            <a:pPr lvl="3">
              <a:defRPr/>
            </a:pPr>
            <a:r>
              <a:rPr lang="ko-KR" altLang="en-US"/>
              <a:t>예로 </a:t>
            </a:r>
            <a:r>
              <a:rPr lang="en-US" altLang="ko-KR"/>
              <a:t>Promotion </a:t>
            </a:r>
            <a:r>
              <a:rPr lang="ko-KR" altLang="en-US"/>
              <a:t>애트리뷰트는 </a:t>
            </a:r>
            <a:r>
              <a:rPr lang="en-US" altLang="ko-KR"/>
              <a:t>Item</a:t>
            </a:r>
            <a:r>
              <a:rPr lang="ko-KR" altLang="en-US"/>
              <a:t>과 </a:t>
            </a:r>
            <a:r>
              <a:rPr lang="en-US" altLang="ko-KR"/>
              <a:t>Quarter</a:t>
            </a:r>
            <a:r>
              <a:rPr lang="ko-KR" altLang="en-US"/>
              <a:t>의 결합에 대한 </a:t>
            </a:r>
            <a:r>
              <a:rPr lang="en-US" altLang="ko-KR"/>
              <a:t>parent</a:t>
            </a:r>
            <a:r>
              <a:rPr lang="ko-KR" altLang="en-US"/>
              <a:t>로서 존재한다. </a:t>
            </a:r>
            <a:r>
              <a:rPr lang="en-US" altLang="ko-KR"/>
              <a:t>Promotion</a:t>
            </a:r>
            <a:r>
              <a:rPr lang="ko-KR" altLang="en-US"/>
              <a:t>은 존재하기 위해 </a:t>
            </a:r>
            <a:r>
              <a:rPr lang="en-US" altLang="ko-KR"/>
              <a:t>item</a:t>
            </a:r>
            <a:r>
              <a:rPr lang="ko-KR" altLang="en-US"/>
              <a:t>과 </a:t>
            </a:r>
            <a:r>
              <a:rPr lang="en-US" altLang="ko-KR"/>
              <a:t>quarter</a:t>
            </a:r>
            <a:r>
              <a:rPr lang="ko-KR" altLang="en-US"/>
              <a:t>를 가져야 한다.</a:t>
            </a:r>
            <a:r>
              <a:rPr lang="en-US" altLang="ko-KR"/>
              <a:t>  </a:t>
            </a:r>
          </a:p>
          <a:p>
            <a:pPr lvl="3">
              <a:defRPr/>
            </a:pPr>
            <a:endParaRPr lang="en-US" altLang="ko-KR"/>
          </a:p>
          <a:p>
            <a:pPr lvl="3">
              <a:defRPr/>
            </a:pPr>
            <a:r>
              <a:rPr lang="en-US" altLang="ko-KR"/>
              <a:t>children</a:t>
            </a:r>
            <a:r>
              <a:rPr lang="ko-KR" altLang="en-US"/>
              <a:t>을 </a:t>
            </a:r>
            <a:r>
              <a:rPr lang="en-US" altLang="ko-KR"/>
              <a:t>Attribute</a:t>
            </a:r>
            <a:r>
              <a:rPr lang="ko-KR" altLang="en-US"/>
              <a:t>에 더할 때, 하위 조인 관계를 지정해야 한다.</a:t>
            </a:r>
            <a:r>
              <a:rPr lang="en-US" altLang="ko-KR"/>
              <a:t> </a:t>
            </a:r>
          </a:p>
        </p:txBody>
      </p:sp>
    </p:spTree>
    <p:extLst>
      <p:ext uri="{BB962C8B-B14F-4D97-AF65-F5344CB8AC3E}">
        <p14:creationId xmlns:p14="http://schemas.microsoft.com/office/powerpoint/2010/main" val="164381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224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00A70666-D894-4054-9E34-F4B812935031}" type="slidenum">
              <a:rPr lang="en-US" altLang="en-US" b="0">
                <a:latin typeface="Times New Roman"/>
                <a:ea typeface="굴림"/>
              </a:rPr>
              <a:pPr lvl="0">
                <a:defRPr/>
              </a:pPr>
              <a:t>25</a:t>
            </a:fld>
            <a:endParaRPr lang="en-US" altLang="en-US" b="0">
              <a:latin typeface="Times New Roman"/>
              <a:ea typeface="굴림"/>
            </a:endParaRPr>
          </a:p>
        </p:txBody>
      </p:sp>
      <p:sp>
        <p:nvSpPr>
          <p:cNvPr id="522244" name="Rectangle 2"/>
          <p:cNvSpPr>
            <a:spLocks noGrp="1" noRot="1" noChangeAspect="1" noChangeArrowheads="1" noTextEdit="1"/>
          </p:cNvSpPr>
          <p:nvPr>
            <p:ph type="sldImg"/>
          </p:nvPr>
        </p:nvSpPr>
        <p:spPr>
          <a:xfrm>
            <a:off x="2027238" y="695325"/>
            <a:ext cx="4635500" cy="3476625"/>
          </a:xfrm>
          <a:ln/>
        </p:spPr>
      </p:sp>
      <p:sp>
        <p:nvSpPr>
          <p:cNvPr id="52224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b="1">
                <a:latin typeface="Arial"/>
              </a:rPr>
              <a:t>애트리뷰트 생성</a:t>
            </a:r>
          </a:p>
          <a:p>
            <a:pPr lvl="1">
              <a:defRPr/>
            </a:pPr>
            <a:r>
              <a:rPr lang="ko-KR" altLang="en-US"/>
              <a:t>애트리뷰트는 애트리뷰트 생성 마법사나 애트리뷰트 편집기를 사용해 만들어진다. </a:t>
            </a:r>
          </a:p>
          <a:p>
            <a:pPr lvl="1">
              <a:defRPr/>
            </a:pPr>
            <a:endParaRPr lang="en-US" altLang="ko-KR"/>
          </a:p>
          <a:p>
            <a:pPr lvl="1">
              <a:defRPr/>
            </a:pPr>
            <a:r>
              <a:rPr lang="ko-KR" altLang="en-US" b="1" i="0"/>
              <a:t>애트리뷰트 생성 마법사</a:t>
            </a:r>
          </a:p>
          <a:p>
            <a:pPr lvl="2">
              <a:defRPr/>
            </a:pPr>
            <a:r>
              <a:rPr lang="ko-KR" altLang="en-US"/>
              <a:t>애트리뷰트 생성 마법사는 스키마 메뉴로부터 직접 새로운 프로젝트 인터페이스를 통해 단계적으로 접근될 수 있다.</a:t>
            </a:r>
            <a:r>
              <a:rPr lang="en-US" altLang="ko-KR"/>
              <a:t> </a:t>
            </a:r>
          </a:p>
          <a:p>
            <a:pPr lvl="2">
              <a:defRPr/>
            </a:pPr>
            <a:r>
              <a:rPr lang="ko-KR" altLang="en-US"/>
              <a:t>애트리뷰트 생성 마법사는 애트리뷰트가 </a:t>
            </a:r>
            <a:r>
              <a:rPr lang="en-US" altLang="ko-KR"/>
              <a:t>ID</a:t>
            </a:r>
            <a:r>
              <a:rPr lang="ko-KR" altLang="en-US"/>
              <a:t>와 설명 칼럼, 테이블, </a:t>
            </a:r>
            <a:r>
              <a:rPr lang="en-US" altLang="ko-KR"/>
              <a:t>parent-child</a:t>
            </a:r>
            <a:r>
              <a:rPr lang="ko-KR" altLang="en-US"/>
              <a:t>관계로 정의하도록 한다.</a:t>
            </a:r>
            <a:r>
              <a:rPr lang="en-US" altLang="ko-KR"/>
              <a:t> </a:t>
            </a:r>
          </a:p>
          <a:p>
            <a:pPr lvl="2">
              <a:defRPr/>
            </a:pPr>
            <a:r>
              <a:rPr lang="ko-KR" altLang="en-US"/>
              <a:t>애트리뷰트 생성 마법사는 프로젝트를 초기화할 때 많은 애트리뷰트를 한꺼번에 생성하는 것을 가능하게 한다. 애트리뷰트 편집기를 통해 모든 제한이나 추가는 나중에 애트리뷰트에 행해질 수 있다.</a:t>
            </a:r>
            <a:r>
              <a:rPr lang="en-US" altLang="ko-KR"/>
              <a:t> </a:t>
            </a:r>
          </a:p>
        </p:txBody>
      </p:sp>
    </p:spTree>
    <p:extLst>
      <p:ext uri="{BB962C8B-B14F-4D97-AF65-F5344CB8AC3E}">
        <p14:creationId xmlns:p14="http://schemas.microsoft.com/office/powerpoint/2010/main" val="1404438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326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애트리뷰트 - </a:t>
            </a:r>
            <a:fld id="{06D29616-3AA0-4FC9-B60A-55B39EECF439}" type="slidenum">
              <a:rPr lang="en-US" altLang="en-US" b="0">
                <a:latin typeface="Times New Roman"/>
                <a:ea typeface="굴림"/>
              </a:rPr>
              <a:pPr lvl="0">
                <a:defRPr/>
              </a:pPr>
              <a:t>26</a:t>
            </a:fld>
            <a:endParaRPr lang="en-US" altLang="en-US" b="0">
              <a:latin typeface="Times New Roman"/>
              <a:ea typeface="굴림"/>
            </a:endParaRPr>
          </a:p>
        </p:txBody>
      </p:sp>
      <p:sp>
        <p:nvSpPr>
          <p:cNvPr id="523268" name="Rectangle 2"/>
          <p:cNvSpPr>
            <a:spLocks noGrp="1" noRot="1" noChangeAspect="1" noChangeArrowheads="1" noTextEdit="1"/>
          </p:cNvSpPr>
          <p:nvPr>
            <p:ph type="sldImg"/>
          </p:nvPr>
        </p:nvSpPr>
        <p:spPr>
          <a:xfrm>
            <a:off x="2027238" y="695325"/>
            <a:ext cx="4635500" cy="3476625"/>
          </a:xfrm>
          <a:ln/>
        </p:spPr>
      </p:sp>
      <p:sp>
        <p:nvSpPr>
          <p:cNvPr id="52326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b="1">
                <a:latin typeface="Arial"/>
              </a:rPr>
              <a:t>애트리뷰트 편집기</a:t>
            </a:r>
          </a:p>
          <a:p>
            <a:pPr lvl="1">
              <a:defRPr/>
            </a:pPr>
            <a:r>
              <a:rPr lang="ko-KR" altLang="en-US"/>
              <a:t>애트리뷰트 편집기는 많은 폼이나 애트리뷰트 표현식을 정의하는데 이용된다.</a:t>
            </a:r>
            <a:r>
              <a:rPr lang="en-US" altLang="ko-KR"/>
              <a:t> </a:t>
            </a:r>
          </a:p>
          <a:p>
            <a:pPr lvl="1">
              <a:defRPr/>
            </a:pPr>
            <a:endParaRPr lang="en-US" altLang="ko-KR"/>
          </a:p>
          <a:p>
            <a:pPr lvl="2">
              <a:defRPr/>
            </a:pPr>
            <a:r>
              <a:rPr lang="ko-KR" altLang="en-US"/>
              <a:t>애트리뷰트 편집기는 애트리뷰트를 더블 클릭하거나 인터페이스상의 빈 영역에 오른쪽 마우스 클릭하여 새로운 애트리뷰트를 선택한다. 또는 파일 메뉴로부터 새로운 애트리뷰트를 선택할 수도 있다</a:t>
            </a:r>
            <a:r>
              <a:rPr lang="en-US" altLang="ko-KR"/>
              <a:t>. </a:t>
            </a:r>
          </a:p>
          <a:p>
            <a:pPr lvl="2">
              <a:defRPr/>
            </a:pPr>
            <a:r>
              <a:rPr lang="ko-KR" altLang="en-US"/>
              <a:t>애트리뷰트 편집기는 새로운 애트리뷰트를 생성하거나 존재하는 폼이나 표현식을 수정하는데 이용된다.</a:t>
            </a:r>
            <a:r>
              <a:rPr lang="en-US" altLang="ko-KR"/>
              <a:t> </a:t>
            </a:r>
          </a:p>
          <a:p>
            <a:pPr lvl="2">
              <a:defRPr/>
            </a:pPr>
            <a:endParaRPr lang="en-US" altLang="ko-KR"/>
          </a:p>
        </p:txBody>
      </p:sp>
    </p:spTree>
    <p:extLst>
      <p:ext uri="{BB962C8B-B14F-4D97-AF65-F5344CB8AC3E}">
        <p14:creationId xmlns:p14="http://schemas.microsoft.com/office/powerpoint/2010/main" val="2107165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27</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811575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429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161C1287-729F-4841-A8D1-8A63F16B5982}" type="slidenum">
              <a:rPr lang="en-US" altLang="en-US" b="0">
                <a:latin typeface="Times New Roman"/>
                <a:ea typeface="굴림"/>
              </a:rPr>
              <a:pPr lvl="0">
                <a:defRPr/>
              </a:pPr>
              <a:t>28</a:t>
            </a:fld>
            <a:endParaRPr lang="en-US" altLang="en-US" b="0">
              <a:latin typeface="Times New Roman"/>
              <a:ea typeface="굴림"/>
            </a:endParaRPr>
          </a:p>
        </p:txBody>
      </p:sp>
      <p:sp>
        <p:nvSpPr>
          <p:cNvPr id="524292" name="Rectangle 2"/>
          <p:cNvSpPr>
            <a:spLocks noGrp="1" noRot="1" noChangeAspect="1" noChangeArrowheads="1" noTextEdit="1"/>
          </p:cNvSpPr>
          <p:nvPr>
            <p:ph type="sldImg"/>
          </p:nvPr>
        </p:nvSpPr>
        <p:spPr>
          <a:xfrm>
            <a:off x="2027238" y="695325"/>
            <a:ext cx="4635500" cy="3476625"/>
          </a:xfrm>
          <a:ln/>
        </p:spPr>
      </p:sp>
      <p:sp>
        <p:nvSpPr>
          <p:cNvPr id="52429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1568373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531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4ECDB11B-902A-450F-9F25-534AB22925E9}" type="slidenum">
              <a:rPr lang="en-US" altLang="en-US" b="0">
                <a:latin typeface="Times New Roman"/>
                <a:ea typeface="굴림"/>
              </a:rPr>
              <a:pPr lvl="0">
                <a:defRPr/>
              </a:pPr>
              <a:t>29</a:t>
            </a:fld>
            <a:endParaRPr lang="en-US" altLang="en-US" b="0">
              <a:latin typeface="Times New Roman"/>
              <a:ea typeface="굴림"/>
            </a:endParaRPr>
          </a:p>
        </p:txBody>
      </p:sp>
      <p:sp>
        <p:nvSpPr>
          <p:cNvPr id="525316" name="Rectangle 2"/>
          <p:cNvSpPr>
            <a:spLocks noGrp="1" noRot="1" noChangeAspect="1" noChangeArrowheads="1" noTextEdit="1"/>
          </p:cNvSpPr>
          <p:nvPr>
            <p:ph type="sldImg"/>
          </p:nvPr>
        </p:nvSpPr>
        <p:spPr>
          <a:xfrm>
            <a:off x="2027238" y="695325"/>
            <a:ext cx="4635500" cy="3476625"/>
          </a:xfrm>
          <a:ln/>
        </p:spPr>
      </p:sp>
      <p:sp>
        <p:nvSpPr>
          <p:cNvPr id="52531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2188408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633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F8522B21-EA38-4061-8879-349ECD397B60}" type="slidenum">
              <a:rPr lang="en-US" altLang="en-US" b="0">
                <a:latin typeface="Times New Roman"/>
                <a:ea typeface="굴림"/>
              </a:rPr>
              <a:pPr lvl="0">
                <a:defRPr/>
              </a:pPr>
              <a:t>30</a:t>
            </a:fld>
            <a:endParaRPr lang="en-US" altLang="en-US" b="0">
              <a:latin typeface="Times New Roman"/>
              <a:ea typeface="굴림"/>
            </a:endParaRPr>
          </a:p>
        </p:txBody>
      </p:sp>
      <p:sp>
        <p:nvSpPr>
          <p:cNvPr id="526340" name="Rectangle 2"/>
          <p:cNvSpPr>
            <a:spLocks noGrp="1" noRot="1" noChangeAspect="1" noChangeArrowheads="1" noTextEdit="1"/>
          </p:cNvSpPr>
          <p:nvPr>
            <p:ph type="sldImg"/>
          </p:nvPr>
        </p:nvSpPr>
        <p:spPr>
          <a:xfrm>
            <a:off x="2027238" y="695325"/>
            <a:ext cx="4635500" cy="3476625"/>
          </a:xfrm>
          <a:ln/>
        </p:spPr>
      </p:sp>
      <p:sp>
        <p:nvSpPr>
          <p:cNvPr id="52634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계층이란?</a:t>
            </a:r>
          </a:p>
          <a:p>
            <a:pPr lvl="1">
              <a:defRPr/>
            </a:pPr>
            <a:r>
              <a:rPr lang="ko-KR" altLang="en-US"/>
              <a:t>계층은 디스플레이 목적으로 애트리뷰트의 그룹을 논리적으로 순차적으로 정의하는데 이용된다. 특별한 계층으로 직관적으로 이동하기 위해 프로젝트에 있는 애트리뷰트를 조직할 수 있다. 계층은 애트리뷰트간의 관계성을 바탕으로 한다.</a:t>
            </a:r>
          </a:p>
          <a:p>
            <a:pPr lvl="1">
              <a:defRPr/>
            </a:pPr>
            <a:endParaRPr lang="en-US" altLang="ko-KR"/>
          </a:p>
          <a:p>
            <a:pPr lvl="1">
              <a:defRPr/>
            </a:pPr>
            <a:r>
              <a:rPr lang="ko-KR" altLang="en-US" b="1" i="0"/>
              <a:t>디폴트 계층</a:t>
            </a:r>
          </a:p>
          <a:p>
            <a:pPr lvl="2">
              <a:defRPr/>
            </a:pPr>
            <a:r>
              <a:rPr lang="ko-KR" altLang="en-US"/>
              <a:t>최종 사용자는 각 계층에 대해 디폴트 케스케이드를 설정할 수 있다. 이 디폴트 옵션을 설정하는 것은 계층으로 하여금 미리 정의된 애트리뷰트 구성요소를 즉각적으로 확장하도록 해준다.각 계층에 대해 하나의 디폴트만이 설정될 수 있다.</a:t>
            </a:r>
          </a:p>
          <a:p>
            <a:pPr lvl="1">
              <a:defRPr/>
            </a:pPr>
            <a:endParaRPr lang="en-US" altLang="ko-KR"/>
          </a:p>
        </p:txBody>
      </p:sp>
    </p:spTree>
    <p:extLst>
      <p:ext uri="{BB962C8B-B14F-4D97-AF65-F5344CB8AC3E}">
        <p14:creationId xmlns:p14="http://schemas.microsoft.com/office/powerpoint/2010/main" val="1542804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29798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1.MicroStrategy7i </a:t>
            </a:r>
            <a:r>
              <a:rPr lang="ko-KR" altLang="en-US" b="0">
                <a:latin typeface="Times New Roman"/>
                <a:ea typeface="굴림"/>
              </a:rPr>
              <a:t>소개 - </a:t>
            </a:r>
            <a:fld id="{8E422F7E-D210-471E-AC59-D6AAFA6BB6FD}" type="slidenum">
              <a:rPr lang="en-US" altLang="en-US" b="0">
                <a:latin typeface="Times New Roman"/>
                <a:ea typeface="굴림"/>
              </a:rPr>
              <a:pPr lvl="0">
                <a:defRPr/>
              </a:pPr>
              <a:t>3</a:t>
            </a:fld>
            <a:endParaRPr lang="en-US" altLang="en-US" b="0">
              <a:latin typeface="Times New Roman"/>
              <a:ea typeface="굴림"/>
            </a:endParaRPr>
          </a:p>
        </p:txBody>
      </p:sp>
      <p:sp>
        <p:nvSpPr>
          <p:cNvPr id="297988" name="Rectangle 1026"/>
          <p:cNvSpPr>
            <a:spLocks noGrp="1" noRot="1" noChangeAspect="1" noChangeArrowheads="1" noTextEdit="1"/>
          </p:cNvSpPr>
          <p:nvPr>
            <p:ph type="sldImg"/>
          </p:nvPr>
        </p:nvSpPr>
        <p:spPr>
          <a:ln/>
        </p:spPr>
      </p:sp>
      <p:sp>
        <p:nvSpPr>
          <p:cNvPr id="297989" name="Rectangle 1027"/>
          <p:cNvSpPr>
            <a:spLocks noGrp="1" noChangeArrowheads="1"/>
          </p:cNvSpPr>
          <p:nvPr>
            <p:ph type="body" idx="1"/>
          </p:nvPr>
        </p:nvSpPr>
        <p:spPr>
          <a:noFill/>
          <a:ln/>
        </p:spPr>
        <p:txBody>
          <a:bodyPr/>
          <a:lstStyle/>
          <a:p>
            <a:pPr eaLnBrk="1" hangingPunct="1">
              <a:defRPr/>
            </a:pPr>
            <a:endParaRPr lang="ko-KR" altLang="en-US">
              <a:latin typeface="Arial"/>
              <a:ea typeface="굴림"/>
            </a:endParaRPr>
          </a:p>
        </p:txBody>
      </p:sp>
    </p:spTree>
    <p:extLst>
      <p:ext uri="{BB962C8B-B14F-4D97-AF65-F5344CB8AC3E}">
        <p14:creationId xmlns:p14="http://schemas.microsoft.com/office/powerpoint/2010/main" val="408554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736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17557292-5953-4681-ACCB-5514AB1054B9}" type="slidenum">
              <a:rPr lang="en-US" altLang="en-US" b="0">
                <a:latin typeface="Times New Roman"/>
                <a:ea typeface="굴림"/>
              </a:rPr>
              <a:pPr lvl="0">
                <a:defRPr/>
              </a:pPr>
              <a:t>31</a:t>
            </a:fld>
            <a:endParaRPr lang="en-US" altLang="en-US" b="0">
              <a:latin typeface="Times New Roman"/>
              <a:ea typeface="굴림"/>
            </a:endParaRPr>
          </a:p>
        </p:txBody>
      </p:sp>
      <p:sp>
        <p:nvSpPr>
          <p:cNvPr id="527364" name="Rectangle 2"/>
          <p:cNvSpPr>
            <a:spLocks noGrp="1" noRot="1" noChangeAspect="1" noChangeArrowheads="1" noTextEdit="1"/>
          </p:cNvSpPr>
          <p:nvPr>
            <p:ph type="sldImg"/>
          </p:nvPr>
        </p:nvSpPr>
        <p:spPr>
          <a:xfrm>
            <a:off x="2027238" y="695325"/>
            <a:ext cx="4635500" cy="3476625"/>
          </a:xfrm>
          <a:ln/>
        </p:spPr>
      </p:sp>
      <p:sp>
        <p:nvSpPr>
          <p:cNvPr id="52736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계층의 형태</a:t>
            </a:r>
          </a:p>
          <a:p>
            <a:pPr lvl="1">
              <a:defRPr/>
            </a:pPr>
            <a:r>
              <a:rPr lang="ko-KR" altLang="en-US"/>
              <a:t>두가지 종류의 계층이 있다.</a:t>
            </a:r>
            <a:r>
              <a:rPr lang="en-US" altLang="ko-KR"/>
              <a:t> : System </a:t>
            </a:r>
            <a:r>
              <a:rPr lang="ko-KR" altLang="en-US"/>
              <a:t>계층과 </a:t>
            </a:r>
            <a:r>
              <a:rPr lang="en-US" altLang="ko-KR"/>
              <a:t>User </a:t>
            </a:r>
            <a:r>
              <a:rPr lang="ko-KR" altLang="en-US"/>
              <a:t>계층. </a:t>
            </a:r>
          </a:p>
          <a:p>
            <a:pPr lvl="1">
              <a:defRPr/>
            </a:pPr>
            <a:r>
              <a:rPr lang="en-US" altLang="ko-KR"/>
              <a:t>System Hierarchy</a:t>
            </a:r>
            <a:r>
              <a:rPr lang="ko-KR" altLang="en-US"/>
              <a:t>는  </a:t>
            </a:r>
            <a:r>
              <a:rPr lang="en-US" altLang="ko-KR"/>
              <a:t>“</a:t>
            </a:r>
            <a:r>
              <a:rPr lang="ko-KR" altLang="en-US"/>
              <a:t>스키마 레벨”로 간주되고,</a:t>
            </a:r>
            <a:r>
              <a:rPr lang="en-US" altLang="ko-KR"/>
              <a:t> User Hierarchy</a:t>
            </a:r>
            <a:r>
              <a:rPr lang="ko-KR" altLang="en-US"/>
              <a:t>은</a:t>
            </a:r>
            <a:r>
              <a:rPr lang="en-US" altLang="ko-KR"/>
              <a:t> “GUI </a:t>
            </a:r>
            <a:r>
              <a:rPr lang="ko-KR" altLang="en-US"/>
              <a:t>레벨”로 간주된다. 즉 </a:t>
            </a:r>
            <a:r>
              <a:rPr lang="en-US" altLang="ko-KR"/>
              <a:t>System Hierarchy</a:t>
            </a:r>
            <a:r>
              <a:rPr lang="ko-KR" altLang="en-US"/>
              <a:t>는 데이터 모델에 있는 애트리뷰트간의 관계에 대한 정보를 포함한다.  반면에 </a:t>
            </a:r>
            <a:r>
              <a:rPr lang="en-US" altLang="ko-KR"/>
              <a:t>User Hierarchy</a:t>
            </a:r>
            <a:r>
              <a:rPr lang="ko-KR" altLang="en-US"/>
              <a:t>는 </a:t>
            </a:r>
            <a:r>
              <a:rPr lang="en-US" altLang="ko-KR"/>
              <a:t>MicroStrategy Desktop</a:t>
            </a:r>
            <a:r>
              <a:rPr lang="ko-KR" altLang="en-US"/>
              <a:t>을 사용해 애트리뷰트에 대한 브라우징 방향을 정의하기 위해 계층 편집기를 통해 생성된다.</a:t>
            </a:r>
          </a:p>
          <a:p>
            <a:pPr lvl="0">
              <a:defRPr/>
            </a:pPr>
            <a:endParaRPr lang="en-US" altLang="ko-KR">
              <a:latin typeface="Times New Roman"/>
            </a:endParaRPr>
          </a:p>
          <a:p>
            <a:pPr lvl="1">
              <a:defRPr/>
            </a:pPr>
            <a:r>
              <a:rPr lang="en-US" altLang="ko-KR" b="1" i="0"/>
              <a:t>System Hierarchy(</a:t>
            </a:r>
            <a:r>
              <a:rPr lang="ko-KR" altLang="en-US" b="1" i="0"/>
              <a:t>시스템 계층)</a:t>
            </a:r>
          </a:p>
          <a:p>
            <a:pPr lvl="2">
              <a:defRPr/>
            </a:pPr>
            <a:r>
              <a:rPr lang="en-US" altLang="ko-KR"/>
              <a:t>System Hierarchy</a:t>
            </a:r>
            <a:r>
              <a:rPr lang="ko-KR" altLang="en-US"/>
              <a:t>은 프로젝트에 있는 애트리뷰트간의 관계에 대한 정보를 포함한다.</a:t>
            </a:r>
            <a:r>
              <a:rPr lang="en-US" altLang="ko-KR"/>
              <a:t> </a:t>
            </a:r>
          </a:p>
          <a:p>
            <a:pPr lvl="2">
              <a:defRPr/>
            </a:pPr>
            <a:r>
              <a:rPr lang="en-US" altLang="ko-KR"/>
              <a:t>System Hierarchy</a:t>
            </a:r>
            <a:r>
              <a:rPr lang="ko-KR" altLang="en-US"/>
              <a:t>은 편집될 수는 없지만 프로젝트 생성 마법사나 애트리뷰트 편집기를 통해 </a:t>
            </a:r>
            <a:r>
              <a:rPr lang="en-US" altLang="ko-KR"/>
              <a:t>parent-child </a:t>
            </a:r>
            <a:r>
              <a:rPr lang="ko-KR" altLang="en-US"/>
              <a:t>관계를 정의및 편집함으로써 수정된다. </a:t>
            </a:r>
          </a:p>
          <a:p>
            <a:pPr lvl="2">
              <a:defRPr/>
            </a:pPr>
            <a:r>
              <a:rPr lang="ko-KR" altLang="en-US"/>
              <a:t>개체간의 관계를 결정하기 위해 데이터 탐색기에 있는 </a:t>
            </a:r>
            <a:r>
              <a:rPr lang="en-US" altLang="ko-KR"/>
              <a:t>System Hierarchy</a:t>
            </a:r>
            <a:r>
              <a:rPr lang="ko-KR" altLang="en-US"/>
              <a:t>을 볼 수 있다. </a:t>
            </a:r>
          </a:p>
          <a:p>
            <a:pPr lvl="2">
              <a:defRPr/>
            </a:pPr>
            <a:r>
              <a:rPr lang="en-US" altLang="ko-KR"/>
              <a:t>System Hierarchy</a:t>
            </a:r>
            <a:r>
              <a:rPr lang="ko-KR" altLang="en-US"/>
              <a:t>에 있는 애트리뷰트는 특별히 정의된 </a:t>
            </a:r>
            <a:r>
              <a:rPr lang="en-US" altLang="ko-KR"/>
              <a:t>User Hierarchy</a:t>
            </a:r>
            <a:r>
              <a:rPr lang="ko-KR" altLang="en-US"/>
              <a:t>의 일부분일 필요는 없다. 지정되지 않은 애트리뷰트는 레포트 개체,필터 조건,콘솔리데이션 구성요소에서 사용되기 위해 </a:t>
            </a:r>
            <a:r>
              <a:rPr lang="en-US" altLang="ko-KR"/>
              <a:t>System Hierarchy</a:t>
            </a:r>
            <a:r>
              <a:rPr lang="ko-KR" altLang="en-US"/>
              <a:t>을 여전히 이용할 수 있다. </a:t>
            </a:r>
          </a:p>
        </p:txBody>
      </p:sp>
    </p:spTree>
    <p:extLst>
      <p:ext uri="{BB962C8B-B14F-4D97-AF65-F5344CB8AC3E}">
        <p14:creationId xmlns:p14="http://schemas.microsoft.com/office/powerpoint/2010/main" val="2084537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838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71E23A19-6FE6-4D7B-B146-6275714431CD}" type="slidenum">
              <a:rPr lang="en-US" altLang="en-US" b="0">
                <a:latin typeface="Times New Roman"/>
                <a:ea typeface="굴림"/>
              </a:rPr>
              <a:pPr lvl="0">
                <a:defRPr/>
              </a:pPr>
              <a:t>32</a:t>
            </a:fld>
            <a:endParaRPr lang="en-US" altLang="en-US" b="0">
              <a:latin typeface="Times New Roman"/>
              <a:ea typeface="굴림"/>
            </a:endParaRPr>
          </a:p>
        </p:txBody>
      </p:sp>
      <p:sp>
        <p:nvSpPr>
          <p:cNvPr id="528388" name="Rectangle 2"/>
          <p:cNvSpPr>
            <a:spLocks noGrp="1" noRot="1" noChangeAspect="1" noChangeArrowheads="1" noTextEdit="1"/>
          </p:cNvSpPr>
          <p:nvPr>
            <p:ph type="sldImg"/>
          </p:nvPr>
        </p:nvSpPr>
        <p:spPr>
          <a:xfrm>
            <a:off x="2027238" y="695325"/>
            <a:ext cx="4635500" cy="3476625"/>
          </a:xfrm>
          <a:ln/>
        </p:spPr>
      </p:sp>
      <p:sp>
        <p:nvSpPr>
          <p:cNvPr id="528389" name="Rectangle 3"/>
          <p:cNvSpPr>
            <a:spLocks noGrp="1" noChangeArrowheads="1"/>
          </p:cNvSpPr>
          <p:nvPr>
            <p:ph type="body" idx="1"/>
          </p:nvPr>
        </p:nvSpPr>
        <p:spPr>
          <a:xfrm>
            <a:off x="1708150" y="4403725"/>
            <a:ext cx="5121275" cy="4249738"/>
          </a:xfrm>
          <a:noFill/>
          <a:ln/>
        </p:spPr>
        <p:txBody>
          <a:bodyPr lIns="92885" tIns="46442" rIns="92885" bIns="46442"/>
          <a:lstStyle/>
          <a:p>
            <a:pPr lvl="1">
              <a:defRPr/>
            </a:pPr>
            <a:endParaRPr lang="ko-KR" altLang="en-US" b="1" i="0"/>
          </a:p>
          <a:p>
            <a:pPr lvl="1">
              <a:defRPr/>
            </a:pPr>
            <a:r>
              <a:rPr lang="en-US" altLang="ko-KR" b="1" i="0"/>
              <a:t>User Hierarchy(</a:t>
            </a:r>
            <a:r>
              <a:rPr lang="ko-KR" altLang="en-US" b="1" i="0"/>
              <a:t>사용자 계층)</a:t>
            </a:r>
          </a:p>
          <a:p>
            <a:pPr lvl="2">
              <a:defRPr/>
            </a:pPr>
            <a:r>
              <a:rPr lang="en-US" altLang="ko-KR"/>
              <a:t>User Hierarchy</a:t>
            </a:r>
            <a:r>
              <a:rPr lang="ko-KR" altLang="en-US"/>
              <a:t>은 애트리뷰트간의 브라우징 관계를 정의한다.</a:t>
            </a:r>
          </a:p>
          <a:p>
            <a:pPr lvl="2">
              <a:defRPr/>
            </a:pPr>
            <a:r>
              <a:rPr lang="en-US" altLang="ko-KR"/>
              <a:t> System Hierarchy</a:t>
            </a:r>
            <a:r>
              <a:rPr lang="ko-KR" altLang="en-US"/>
              <a:t>에 있는 하나 이상의 애트리뷰트를 이용해 계층 편집기에서 사용자 계층을 만들 수 있다.</a:t>
            </a:r>
          </a:p>
          <a:p>
            <a:pPr lvl="2">
              <a:defRPr/>
            </a:pPr>
            <a:r>
              <a:rPr lang="ko-KR" altLang="en-US"/>
              <a:t>회사의 업무 모델과 데이터 웨어하우스 스키마의 특별 부분에 해당하는 </a:t>
            </a:r>
            <a:r>
              <a:rPr lang="en-US" altLang="ko-KR"/>
              <a:t>User Hierarchy</a:t>
            </a:r>
            <a:r>
              <a:rPr lang="ko-KR" altLang="en-US"/>
              <a:t>를 정의해야 한다.</a:t>
            </a:r>
            <a:r>
              <a:rPr lang="en-US" altLang="ko-KR"/>
              <a:t> </a:t>
            </a:r>
          </a:p>
          <a:p>
            <a:pPr lvl="2">
              <a:defRPr/>
            </a:pPr>
            <a:r>
              <a:rPr lang="en-US" altLang="ko-KR"/>
              <a:t>Desktop </a:t>
            </a:r>
            <a:r>
              <a:rPr lang="ko-KR" altLang="en-US"/>
              <a:t>인터페이스에 있는 부가적인 폴더를 만듦으로써 사용 폴더에 계층을 저장할 수 있다. 예로 시간,고객,상품 계층은 각각의 분리된 폴더에 만들거나 저장할 수 있다.</a:t>
            </a:r>
          </a:p>
          <a:p>
            <a:pPr lvl="2">
              <a:defRPr/>
            </a:pPr>
            <a:r>
              <a:rPr lang="ko-KR" altLang="en-US"/>
              <a:t>사용자계층의 경우 브라우징 계층과 드릴링 계층을 각각 분리하여 만들수가 있으며 데이터 탐색기에 보여지는 브라우징 계층의 경우는 계층 생성시에 반드시  </a:t>
            </a:r>
          </a:p>
          <a:p>
            <a:pPr lvl="2">
              <a:buFont typeface="mn-ea"/>
              <a:buNone/>
              <a:defRPr/>
            </a:pPr>
            <a:r>
              <a:rPr lang="ko-KR" altLang="en-US"/>
              <a:t>   </a:t>
            </a:r>
            <a:r>
              <a:rPr lang="ko-KR" altLang="en-US" b="1"/>
              <a:t>프로젝트</a:t>
            </a:r>
            <a:r>
              <a:rPr lang="ko-KR" altLang="en-US" b="1">
                <a:sym typeface="Wingdings"/>
              </a:rPr>
              <a:t>스키마개체(</a:t>
            </a:r>
            <a:r>
              <a:rPr lang="en-US" altLang="ko-KR" b="1">
                <a:sym typeface="Wingdings"/>
              </a:rPr>
              <a:t>Schema Objects)</a:t>
            </a:r>
            <a:r>
              <a:rPr lang="ko-KR" altLang="en-US" b="1">
                <a:sym typeface="Wingdings"/>
              </a:rPr>
              <a:t>계층(</a:t>
            </a:r>
            <a:r>
              <a:rPr lang="en-US" altLang="ko-KR" b="1">
                <a:sym typeface="Wingdings"/>
              </a:rPr>
              <a:t>Hierarchies)</a:t>
            </a:r>
            <a:r>
              <a:rPr lang="ko-KR" altLang="en-US" b="1">
                <a:sym typeface="Wingdings"/>
              </a:rPr>
              <a:t>데이터탐색기(</a:t>
            </a:r>
            <a:r>
              <a:rPr lang="en-US" altLang="ko-KR" b="1">
                <a:sym typeface="Wingdings"/>
              </a:rPr>
              <a:t>Data Explorer)</a:t>
            </a:r>
          </a:p>
          <a:p>
            <a:pPr lvl="2">
              <a:buFont typeface="mn-ea"/>
              <a:buNone/>
              <a:defRPr/>
            </a:pPr>
            <a:r>
              <a:rPr lang="ko-KR" altLang="en-US">
                <a:sym typeface="Wingdings"/>
              </a:rPr>
              <a:t>    폴더에 생성해야만 나타난다.</a:t>
            </a:r>
          </a:p>
          <a:p>
            <a:pPr lvl="2">
              <a:defRPr/>
            </a:pPr>
            <a:r>
              <a:rPr lang="ko-KR" altLang="en-US">
                <a:sym typeface="Wingdings"/>
              </a:rPr>
              <a:t>데이터탐색기에 나타난 각 계층을 브라우징하여 레포트 작성시에 템플릿 작성을 위한 애트리뷰트를 선택할 수 있으며 또한 구성요소(</a:t>
            </a:r>
            <a:r>
              <a:rPr lang="en-US" altLang="ko-KR">
                <a:sym typeface="Wingdings"/>
              </a:rPr>
              <a:t>element : </a:t>
            </a:r>
            <a:r>
              <a:rPr lang="ko-KR" altLang="en-US">
                <a:sym typeface="Wingdings"/>
              </a:rPr>
              <a:t>코드값) 브라우징을 통해 필터 항목으로 추가할 수 있다.</a:t>
            </a:r>
          </a:p>
        </p:txBody>
      </p:sp>
    </p:spTree>
    <p:extLst>
      <p:ext uri="{BB962C8B-B14F-4D97-AF65-F5344CB8AC3E}">
        <p14:creationId xmlns:p14="http://schemas.microsoft.com/office/powerpoint/2010/main" val="3531710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2941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DB1034CF-0C36-479F-A0AC-A2FE47A8F886}" type="slidenum">
              <a:rPr lang="en-US" altLang="en-US" b="0">
                <a:latin typeface="Times New Roman"/>
                <a:ea typeface="굴림"/>
              </a:rPr>
              <a:pPr lvl="0">
                <a:defRPr/>
              </a:pPr>
              <a:t>33</a:t>
            </a:fld>
            <a:endParaRPr lang="en-US" altLang="en-US" b="0">
              <a:latin typeface="Times New Roman"/>
              <a:ea typeface="굴림"/>
            </a:endParaRPr>
          </a:p>
        </p:txBody>
      </p:sp>
      <p:sp>
        <p:nvSpPr>
          <p:cNvPr id="529412" name="Rectangle 2"/>
          <p:cNvSpPr>
            <a:spLocks noGrp="1" noRot="1" noChangeAspect="1" noChangeArrowheads="1" noTextEdit="1"/>
          </p:cNvSpPr>
          <p:nvPr>
            <p:ph type="sldImg"/>
          </p:nvPr>
        </p:nvSpPr>
        <p:spPr>
          <a:xfrm>
            <a:off x="2027238" y="695325"/>
            <a:ext cx="4635500" cy="3476625"/>
          </a:xfrm>
          <a:ln/>
        </p:spPr>
      </p:sp>
      <p:sp>
        <p:nvSpPr>
          <p:cNvPr id="52941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계층 보기</a:t>
            </a:r>
          </a:p>
          <a:p>
            <a:pPr lvl="1">
              <a:defRPr/>
            </a:pPr>
            <a:r>
              <a:rPr lang="ko-KR" altLang="en-US"/>
              <a:t>생성된 </a:t>
            </a:r>
            <a:r>
              <a:rPr lang="en-US" altLang="ko-KR"/>
              <a:t>User Hierarchies</a:t>
            </a:r>
            <a:r>
              <a:rPr lang="ko-KR" altLang="en-US"/>
              <a:t>은 어떠한 폴더에서도 저장될 수 있다. 그러나 계층 폴더에 이들을 보관하는 것이 제안하는 방법이다. 데이터 탐색기에 </a:t>
            </a:r>
            <a:r>
              <a:rPr lang="en-US" altLang="ko-KR"/>
              <a:t>User Hierarchy</a:t>
            </a:r>
            <a:r>
              <a:rPr lang="ko-KR" altLang="en-US"/>
              <a:t>를 저장할 수 있는데 이는 개체 생성과정 동안 브라우징에서 이용 가능하게 된다.</a:t>
            </a:r>
          </a:p>
          <a:p>
            <a:pPr lvl="1">
              <a:defRPr/>
            </a:pPr>
            <a:endParaRPr lang="en-US" altLang="ko-KR" b="1" i="0"/>
          </a:p>
          <a:p>
            <a:pPr lvl="1">
              <a:defRPr/>
            </a:pPr>
            <a:r>
              <a:rPr lang="ko-KR" altLang="en-US" b="1" i="0"/>
              <a:t>데이터 탐색기</a:t>
            </a:r>
          </a:p>
          <a:p>
            <a:pPr lvl="2">
              <a:defRPr/>
            </a:pPr>
            <a:r>
              <a:rPr lang="ko-KR" altLang="en-US"/>
              <a:t>데이터 탐색기는 </a:t>
            </a:r>
            <a:r>
              <a:rPr lang="en-US" altLang="ko-KR"/>
              <a:t>System Hierarchy</a:t>
            </a:r>
            <a:r>
              <a:rPr lang="ko-KR" altLang="en-US"/>
              <a:t>과  다른</a:t>
            </a:r>
            <a:r>
              <a:rPr lang="en-US" altLang="ko-KR"/>
              <a:t> User Hierarchies</a:t>
            </a:r>
            <a:r>
              <a:rPr lang="ko-KR" altLang="en-US"/>
              <a:t>을 포함하는 폴더 </a:t>
            </a:r>
            <a:r>
              <a:rPr lang="en-US" altLang="ko-KR"/>
              <a:t>list</a:t>
            </a:r>
            <a:r>
              <a:rPr lang="ko-KR" altLang="en-US"/>
              <a:t>내에 있는 도구이다. 도구이므로 레포트를 만드는 중에 사용가능하다. </a:t>
            </a:r>
            <a:r>
              <a:rPr lang="en-US" altLang="ko-KR"/>
              <a:t>System Hierarchy</a:t>
            </a:r>
            <a:r>
              <a:rPr lang="ko-KR" altLang="en-US"/>
              <a:t>은 자동적으로 프로젝트 생성동안 데이터 탐색기에 위치한다.</a:t>
            </a:r>
            <a:r>
              <a:rPr lang="en-US" altLang="ko-KR"/>
              <a:t> </a:t>
            </a:r>
          </a:p>
          <a:p>
            <a:pPr lvl="2">
              <a:defRPr/>
            </a:pPr>
            <a:r>
              <a:rPr lang="ko-KR" altLang="en-US"/>
              <a:t>데이터 탐색기에 위치한 </a:t>
            </a:r>
            <a:r>
              <a:rPr lang="en-US" altLang="ko-KR"/>
              <a:t>User Hierarchies</a:t>
            </a:r>
            <a:r>
              <a:rPr lang="ko-KR" altLang="en-US"/>
              <a:t>은 레포트를 생성하는 동안 브라우징을 위해 보여진다.</a:t>
            </a:r>
          </a:p>
          <a:p>
            <a:pPr lvl="2">
              <a:defRPr/>
            </a:pPr>
            <a:r>
              <a:rPr lang="ko-KR" altLang="en-US"/>
              <a:t>데이터 탐색기에 </a:t>
            </a:r>
            <a:r>
              <a:rPr lang="en-US" altLang="ko-KR"/>
              <a:t>User Hierarchy</a:t>
            </a:r>
            <a:r>
              <a:rPr lang="ko-KR" altLang="en-US"/>
              <a:t>을 놓기 위해서는 계층 폴더의 하위 폴더로 되어 있는 데이터 탐색기 폴더로 이들을 복사하거나 옮겨놓아라.</a:t>
            </a:r>
            <a:r>
              <a:rPr lang="en-US" altLang="ko-KR"/>
              <a:t> </a:t>
            </a:r>
          </a:p>
          <a:p>
            <a:pPr lvl="2">
              <a:defRPr/>
            </a:pPr>
            <a:endParaRPr lang="en-US" altLang="ko-KR"/>
          </a:p>
          <a:p>
            <a:pPr lvl="1">
              <a:defRPr/>
            </a:pPr>
            <a:r>
              <a:rPr lang="ko-KR" altLang="en-US" b="1" i="0"/>
              <a:t>항목점</a:t>
            </a:r>
          </a:p>
          <a:p>
            <a:pPr lvl="2">
              <a:defRPr/>
            </a:pPr>
            <a:r>
              <a:rPr lang="ko-KR" altLang="en-US"/>
              <a:t>계층을 더블 클릭할 때 표시되는 애트리뷰트 리스트는 이 계층에 대해 항목점으로 정의된 애트리뷰트들이다. 이 항목점을 더블 클릭하면 </a:t>
            </a:r>
            <a:r>
              <a:rPr lang="en-US" altLang="ko-KR"/>
              <a:t>child</a:t>
            </a:r>
            <a:r>
              <a:rPr lang="ko-KR" altLang="en-US"/>
              <a:t>애트리뷰트에 대한 브라우징 패스를 확장할 것이다.</a:t>
            </a:r>
          </a:p>
          <a:p>
            <a:pPr lvl="2">
              <a:defRPr/>
            </a:pPr>
            <a:r>
              <a:rPr lang="ko-KR" altLang="en-US"/>
              <a:t>항목점은 데이터 탐색기에 있는 애트리뷰트와 구성요소에 대한 바로가기이다.이는 계층에 있는 다른 레벨에 접근하기 위해 많은 애트리뷰트로 확장할 필요없이 좀더 직접적이고 빠른 접근을 허용한다.</a:t>
            </a:r>
          </a:p>
          <a:p>
            <a:pPr lvl="2">
              <a:defRPr/>
            </a:pPr>
            <a:r>
              <a:rPr lang="ko-KR" altLang="en-US"/>
              <a:t>애트리뷰트가 항목점으로 지정될때 바로가기 경로는 액세스를 위해 생성되었다.</a:t>
            </a:r>
          </a:p>
          <a:p>
            <a:pPr lvl="2">
              <a:defRPr/>
            </a:pPr>
            <a:endParaRPr lang="en-US" altLang="ko-KR"/>
          </a:p>
        </p:txBody>
      </p:sp>
    </p:spTree>
    <p:extLst>
      <p:ext uri="{BB962C8B-B14F-4D97-AF65-F5344CB8AC3E}">
        <p14:creationId xmlns:p14="http://schemas.microsoft.com/office/powerpoint/2010/main" val="2785789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043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9ED9D08F-3C79-4A52-BC25-88DDDEE8B9E3}" type="slidenum">
              <a:rPr lang="en-US" altLang="en-US" b="0">
                <a:latin typeface="Times New Roman"/>
                <a:ea typeface="굴림"/>
              </a:rPr>
              <a:pPr lvl="0">
                <a:defRPr/>
              </a:pPr>
              <a:t>34</a:t>
            </a:fld>
            <a:endParaRPr lang="en-US" altLang="en-US" b="0">
              <a:latin typeface="Times New Roman"/>
              <a:ea typeface="굴림"/>
            </a:endParaRPr>
          </a:p>
        </p:txBody>
      </p:sp>
      <p:sp>
        <p:nvSpPr>
          <p:cNvPr id="530436" name="Rectangle 2"/>
          <p:cNvSpPr>
            <a:spLocks noGrp="1" noRot="1" noChangeAspect="1" noChangeArrowheads="1" noTextEdit="1"/>
          </p:cNvSpPr>
          <p:nvPr>
            <p:ph type="sldImg"/>
          </p:nvPr>
        </p:nvSpPr>
        <p:spPr>
          <a:xfrm>
            <a:off x="2027238" y="695325"/>
            <a:ext cx="4635500" cy="3476625"/>
          </a:xfrm>
          <a:ln/>
        </p:spPr>
      </p:sp>
      <p:sp>
        <p:nvSpPr>
          <p:cNvPr id="53043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계층의 생성과 수정</a:t>
            </a:r>
          </a:p>
          <a:p>
            <a:pPr lvl="1">
              <a:defRPr/>
            </a:pPr>
            <a:r>
              <a:rPr lang="ko-KR" altLang="en-US"/>
              <a:t>계층은 계층편집기에서 추가,수정및 삭제된다.</a:t>
            </a:r>
          </a:p>
          <a:p>
            <a:pPr lvl="2">
              <a:defRPr/>
            </a:pPr>
            <a:endParaRPr lang="en-US" altLang="ko-KR"/>
          </a:p>
          <a:p>
            <a:pPr lvl="2">
              <a:defRPr/>
            </a:pPr>
            <a:r>
              <a:rPr lang="ko-KR" altLang="en-US"/>
              <a:t>계층 편집기는 오른쪽 마우스 클릭하거나 파일메뉴를 선택하여 새로운 계층을 선택한다. 계층 편집기는 기존의 계층을 더블 클릭함으로써 이용할 수 있다.</a:t>
            </a:r>
            <a:endParaRPr lang="en-US" altLang="ko-KR"/>
          </a:p>
        </p:txBody>
      </p:sp>
    </p:spTree>
    <p:extLst>
      <p:ext uri="{BB962C8B-B14F-4D97-AF65-F5344CB8AC3E}">
        <p14:creationId xmlns:p14="http://schemas.microsoft.com/office/powerpoint/2010/main" val="2639728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145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391DB51C-2CA2-49D5-9ECA-784AF530F386}" type="slidenum">
              <a:rPr lang="en-US" altLang="en-US" b="0">
                <a:latin typeface="Times New Roman"/>
                <a:ea typeface="굴림"/>
              </a:rPr>
              <a:pPr lvl="0">
                <a:defRPr/>
              </a:pPr>
              <a:t>35</a:t>
            </a:fld>
            <a:endParaRPr lang="en-US" altLang="en-US" b="0">
              <a:latin typeface="Times New Roman"/>
              <a:ea typeface="굴림"/>
            </a:endParaRPr>
          </a:p>
        </p:txBody>
      </p:sp>
      <p:sp>
        <p:nvSpPr>
          <p:cNvPr id="531460" name="Rectangle 2"/>
          <p:cNvSpPr>
            <a:spLocks noGrp="1" noRot="1" noChangeAspect="1" noChangeArrowheads="1" noTextEdit="1"/>
          </p:cNvSpPr>
          <p:nvPr>
            <p:ph type="sldImg"/>
          </p:nvPr>
        </p:nvSpPr>
        <p:spPr>
          <a:xfrm>
            <a:off x="2027238" y="695325"/>
            <a:ext cx="4635500" cy="3476625"/>
          </a:xfrm>
          <a:ln/>
        </p:spPr>
      </p:sp>
      <p:sp>
        <p:nvSpPr>
          <p:cNvPr id="53146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a:latin typeface="Arial"/>
              </a:rPr>
              <a:t>User Hierarchy</a:t>
            </a:r>
            <a:r>
              <a:rPr lang="ko-KR" altLang="en-US">
                <a:latin typeface="Arial"/>
              </a:rPr>
              <a:t>의 </a:t>
            </a:r>
            <a:r>
              <a:rPr lang="en-US" altLang="ko-KR">
                <a:latin typeface="Arial"/>
              </a:rPr>
              <a:t>Browsing Paths</a:t>
            </a:r>
          </a:p>
          <a:p>
            <a:pPr lvl="1">
              <a:defRPr/>
            </a:pPr>
            <a:r>
              <a:rPr lang="ko-KR" altLang="en-US"/>
              <a:t>사용자는 계층 내에서 곧바로 </a:t>
            </a:r>
            <a:r>
              <a:rPr lang="en-US" altLang="ko-KR"/>
              <a:t>browse</a:t>
            </a:r>
            <a:r>
              <a:rPr lang="ko-KR" altLang="en-US"/>
              <a:t>할 수 있는 애트리뷰트를 명시해줄 수 있다</a:t>
            </a:r>
            <a:r>
              <a:rPr lang="en-US" altLang="ko-KR"/>
              <a:t>. </a:t>
            </a:r>
          </a:p>
          <a:p>
            <a:pPr lvl="0">
              <a:defRPr/>
            </a:pPr>
            <a:endParaRPr lang="en-US" altLang="ko-KR">
              <a:latin typeface="Times New Roman"/>
            </a:endParaRPr>
          </a:p>
          <a:p>
            <a:pPr lvl="2">
              <a:defRPr/>
            </a:pPr>
            <a:r>
              <a:rPr lang="ko-KR" altLang="en-US"/>
              <a:t>시간 계층을 예로 들어보자</a:t>
            </a:r>
            <a:r>
              <a:rPr lang="en-US" altLang="ko-KR"/>
              <a:t>. </a:t>
            </a:r>
            <a:r>
              <a:rPr lang="ko-KR" altLang="en-US"/>
              <a:t>논리적 브라우징 패스는 년,월,주,일이다. 월과 주가 년도 애트리뷰트에 대한 브라우즈 애트리뷰트로 정의되어 있다면 둘 다 즉시 년 애트리뷰트의 확장시에 사용자에게 이용 가능할 것이다.</a:t>
            </a:r>
          </a:p>
        </p:txBody>
      </p:sp>
    </p:spTree>
    <p:extLst>
      <p:ext uri="{BB962C8B-B14F-4D97-AF65-F5344CB8AC3E}">
        <p14:creationId xmlns:p14="http://schemas.microsoft.com/office/powerpoint/2010/main" val="686500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248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6687A567-D5B0-4EDD-8E4D-F8571F4A0F33}" type="slidenum">
              <a:rPr lang="en-US" altLang="en-US" b="0">
                <a:latin typeface="Times New Roman"/>
                <a:ea typeface="굴림"/>
              </a:rPr>
              <a:pPr lvl="0">
                <a:defRPr/>
              </a:pPr>
              <a:t>36</a:t>
            </a:fld>
            <a:endParaRPr lang="en-US" altLang="en-US" b="0">
              <a:latin typeface="Times New Roman"/>
              <a:ea typeface="굴림"/>
            </a:endParaRPr>
          </a:p>
        </p:txBody>
      </p:sp>
      <p:sp>
        <p:nvSpPr>
          <p:cNvPr id="532484" name="Rectangle 2"/>
          <p:cNvSpPr>
            <a:spLocks noGrp="1" noRot="1" noChangeAspect="1" noChangeArrowheads="1" noTextEdit="1"/>
          </p:cNvSpPr>
          <p:nvPr>
            <p:ph type="sldImg"/>
          </p:nvPr>
        </p:nvSpPr>
        <p:spPr>
          <a:xfrm>
            <a:off x="2027238" y="695325"/>
            <a:ext cx="4635500" cy="3476625"/>
          </a:xfrm>
          <a:ln/>
        </p:spPr>
      </p:sp>
      <p:sp>
        <p:nvSpPr>
          <p:cNvPr id="53248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a:latin typeface="Arial"/>
              </a:rPr>
              <a:t>Locked Hierarchy</a:t>
            </a:r>
          </a:p>
          <a:p>
            <a:pPr lvl="1">
              <a:defRPr/>
            </a:pPr>
            <a:r>
              <a:rPr lang="ko-KR" altLang="en-US"/>
              <a:t>계층은 보안상의 이유로 구성요소를 보여주는 것을 제한하기 위해 잠그거나 또는 많은 구성요소를 가져오는 경우에 시스템 리소스를  보호하기 위해 잠글 수 있다.</a:t>
            </a:r>
          </a:p>
          <a:p>
            <a:pPr lvl="1">
              <a:defRPr/>
            </a:pPr>
            <a:endParaRPr lang="en-US" altLang="ko-KR"/>
          </a:p>
          <a:p>
            <a:pPr lvl="2">
              <a:defRPr/>
            </a:pPr>
            <a:r>
              <a:rPr lang="ko-KR" altLang="en-US"/>
              <a:t>애트리뷰트는 어떤 계층에서는 잠기나 다른 계층에서는 잠금을 해제할 수 있다.</a:t>
            </a:r>
          </a:p>
          <a:p>
            <a:pPr lvl="2">
              <a:defRPr/>
            </a:pPr>
            <a:r>
              <a:rPr lang="ko-KR" altLang="en-US"/>
              <a:t>계층에서 잠금을 한다는 것은 그 특별한 애트리뷰트의 구성요소 및 그 계층의 하위에 있는 애트리뷰트의 구성요소를 보지 못하게 한다. 물론 그 계층의 상위에 있는 애트리뷰트는 여전히 볼 수 있다.</a:t>
            </a:r>
          </a:p>
          <a:p>
            <a:pPr lvl="2">
              <a:defRPr/>
            </a:pPr>
            <a:r>
              <a:rPr lang="ko-KR" altLang="en-US"/>
              <a:t>애트리뷰트를 잠글 때는 그 애트리뷰트 이름 옆에 자물쇠 아이콘의 표시된다.</a:t>
            </a:r>
          </a:p>
          <a:p>
            <a:pPr lvl="2">
              <a:defRPr/>
            </a:pPr>
            <a:r>
              <a:rPr lang="ko-KR" altLang="en-US"/>
              <a:t>애트리뷰트는 계층 편집기의 구성요소 표시 메뉴에서 잠겨진다.</a:t>
            </a:r>
            <a:endParaRPr lang="en-US" altLang="ko-KR"/>
          </a:p>
        </p:txBody>
      </p:sp>
    </p:spTree>
    <p:extLst>
      <p:ext uri="{BB962C8B-B14F-4D97-AF65-F5344CB8AC3E}">
        <p14:creationId xmlns:p14="http://schemas.microsoft.com/office/powerpoint/2010/main" val="3598646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3350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계층 - </a:t>
            </a:r>
            <a:fld id="{5694921C-A2DC-47BD-B480-FE61B23D23FF}" type="slidenum">
              <a:rPr lang="en-US" altLang="en-US" b="0">
                <a:latin typeface="Times New Roman"/>
                <a:ea typeface="굴림"/>
              </a:rPr>
              <a:pPr lvl="0">
                <a:defRPr/>
              </a:pPr>
              <a:t>37</a:t>
            </a:fld>
            <a:endParaRPr lang="en-US" altLang="en-US" b="0">
              <a:latin typeface="Times New Roman"/>
              <a:ea typeface="굴림"/>
            </a:endParaRPr>
          </a:p>
        </p:txBody>
      </p:sp>
      <p:sp>
        <p:nvSpPr>
          <p:cNvPr id="533508" name="Rectangle 2"/>
          <p:cNvSpPr>
            <a:spLocks noGrp="1" noRot="1" noChangeAspect="1" noChangeArrowheads="1" noTextEdit="1"/>
          </p:cNvSpPr>
          <p:nvPr>
            <p:ph type="sldImg"/>
          </p:nvPr>
        </p:nvSpPr>
        <p:spPr>
          <a:xfrm>
            <a:off x="2027238" y="695325"/>
            <a:ext cx="4635500" cy="3476625"/>
          </a:xfrm>
          <a:ln/>
        </p:spPr>
      </p:sp>
      <p:sp>
        <p:nvSpPr>
          <p:cNvPr id="53350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a:latin typeface="Arial"/>
              </a:rPr>
              <a:t>Limited Hierarchy</a:t>
            </a:r>
          </a:p>
          <a:p>
            <a:pPr lvl="1">
              <a:defRPr/>
            </a:pPr>
            <a:r>
              <a:rPr lang="ko-KR" altLang="en-US"/>
              <a:t>데이터 탐색기에 있는 구성요소를 보는 것을 제한하는 다른 방법은 한번에 볼 수 있는 구성요소의 수를 제한 하는 것이다.</a:t>
            </a:r>
            <a:r>
              <a:rPr lang="en-US" altLang="ko-KR"/>
              <a:t> </a:t>
            </a:r>
          </a:p>
          <a:p>
            <a:pPr lvl="1">
              <a:defRPr/>
            </a:pPr>
            <a:endParaRPr lang="en-US" altLang="ko-KR"/>
          </a:p>
          <a:p>
            <a:pPr lvl="2">
              <a:defRPr/>
            </a:pPr>
            <a:r>
              <a:rPr lang="ko-KR" altLang="en-US"/>
              <a:t>이 방식은 계층에 많은 애트리뷰트 구성요소가 있을 때 유용하다. 한번에 모든 애트리뷰트 구성요소를 로드하는 대신에 한번에 50내지 100개로 로드 하도록 제한할 수 있다. 화살표키를 클릭하면 다음에 있는 구성요소를 같은 개수로 보여준다.</a:t>
            </a:r>
          </a:p>
          <a:p>
            <a:pPr lvl="2">
              <a:defRPr/>
            </a:pPr>
            <a:r>
              <a:rPr lang="ko-KR" altLang="en-US"/>
              <a:t>제한된 계층을 설정하기 위해서는 계층 편집기에서 해당 어트리뷰트 오른쪽마우스 클릭 후에 구성요소 표시 메뉴에서 1개 이상의 제한 수를 입력하라.</a:t>
            </a:r>
          </a:p>
          <a:p>
            <a:pPr lvl="2">
              <a:defRPr/>
            </a:pPr>
            <a:r>
              <a:rPr lang="ko-KR" altLang="en-US"/>
              <a:t>계층 구성요소 브라우징시에  </a:t>
            </a:r>
            <a:r>
              <a:rPr lang="ko-KR" altLang="en-US" b="1" i="1" smtClean="0"/>
              <a:t>속성필터정의</a:t>
            </a:r>
            <a:r>
              <a:rPr lang="ko-KR" altLang="en-US" smtClean="0"/>
              <a:t> </a:t>
            </a:r>
            <a:r>
              <a:rPr lang="ko-KR" altLang="en-US"/>
              <a:t>기능을 통해 특정 필터링을 매핑할 경우 전체 구성요소(</a:t>
            </a:r>
            <a:r>
              <a:rPr lang="en-US" altLang="ko-KR"/>
              <a:t>element : </a:t>
            </a:r>
            <a:r>
              <a:rPr lang="ko-KR" altLang="en-US"/>
              <a:t>코드값)이 브라우징되지 않고 필터링 되어 나오게 설정할 수 도 있다.</a:t>
            </a:r>
          </a:p>
        </p:txBody>
      </p:sp>
    </p:spTree>
    <p:extLst>
      <p:ext uri="{BB962C8B-B14F-4D97-AF65-F5344CB8AC3E}">
        <p14:creationId xmlns:p14="http://schemas.microsoft.com/office/powerpoint/2010/main" val="1885629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38</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443928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864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9D20DD26-3671-47EE-A01C-1AF728C210DD}" type="slidenum">
              <a:rPr lang="en-US" altLang="en-US" b="0">
                <a:latin typeface="Times New Roman"/>
                <a:ea typeface="굴림"/>
              </a:rPr>
              <a:pPr lvl="0">
                <a:defRPr/>
              </a:pPr>
              <a:t>39</a:t>
            </a:fld>
            <a:endParaRPr lang="en-US" altLang="en-US" b="0">
              <a:latin typeface="Times New Roman"/>
              <a:ea typeface="굴림"/>
            </a:endParaRPr>
          </a:p>
        </p:txBody>
      </p:sp>
      <p:sp>
        <p:nvSpPr>
          <p:cNvPr id="368644" name="Rectangle 1026"/>
          <p:cNvSpPr>
            <a:spLocks noGrp="1" noRot="1" noChangeAspect="1" noChangeArrowheads="1" noTextEdit="1"/>
          </p:cNvSpPr>
          <p:nvPr>
            <p:ph type="sldImg"/>
          </p:nvPr>
        </p:nvSpPr>
        <p:spPr>
          <a:ln/>
        </p:spPr>
      </p:sp>
      <p:sp>
        <p:nvSpPr>
          <p:cNvPr id="368645" name="Rectangle 1027"/>
          <p:cNvSpPr>
            <a:spLocks noGrp="1" noChangeArrowheads="1"/>
          </p:cNvSpPr>
          <p:nvPr>
            <p:ph type="body" idx="1"/>
          </p:nvPr>
        </p:nvSpPr>
        <p:spPr>
          <a:noFill/>
          <a:ln/>
        </p:spPr>
        <p:txBody>
          <a:bodyPr/>
          <a:lstStyle/>
          <a:p>
            <a:pPr eaLnBrk="1" hangingPunct="1">
              <a:defRPr/>
            </a:pPr>
            <a:endParaRPr lang="ko-KR" altLang="en-US">
              <a:latin typeface="Arial"/>
            </a:endParaRPr>
          </a:p>
        </p:txBody>
      </p:sp>
    </p:spTree>
    <p:extLst>
      <p:ext uri="{BB962C8B-B14F-4D97-AF65-F5344CB8AC3E}">
        <p14:creationId xmlns:p14="http://schemas.microsoft.com/office/powerpoint/2010/main" val="14465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966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C9743766-A0C8-48BB-B40B-B62F796C5FB4}" type="slidenum">
              <a:rPr lang="en-US" altLang="en-US" b="0">
                <a:latin typeface="Times New Roman"/>
                <a:ea typeface="굴림"/>
              </a:rPr>
              <a:pPr lvl="0">
                <a:defRPr/>
              </a:pPr>
              <a:t>40</a:t>
            </a:fld>
            <a:endParaRPr lang="en-US" altLang="en-US" b="0">
              <a:latin typeface="Times New Roman"/>
              <a:ea typeface="굴림"/>
            </a:endParaRPr>
          </a:p>
        </p:txBody>
      </p:sp>
      <p:sp>
        <p:nvSpPr>
          <p:cNvPr id="369668" name="Rectangle 2"/>
          <p:cNvSpPr>
            <a:spLocks noGrp="1" noRot="1" noChangeAspect="1" noChangeArrowheads="1" noTextEdit="1"/>
          </p:cNvSpPr>
          <p:nvPr>
            <p:ph type="sldImg"/>
          </p:nvPr>
        </p:nvSpPr>
        <p:spPr>
          <a:ln/>
        </p:spPr>
      </p:sp>
      <p:sp>
        <p:nvSpPr>
          <p:cNvPr id="369669" name="Rectangle 3"/>
          <p:cNvSpPr>
            <a:spLocks noGrp="1" noChangeArrowheads="1"/>
          </p:cNvSpPr>
          <p:nvPr>
            <p:ph type="body" idx="1"/>
          </p:nvPr>
        </p:nvSpPr>
        <p:spPr>
          <a:noFill/>
          <a:ln/>
        </p:spPr>
        <p:txBody>
          <a:bodyPr/>
          <a:lstStyle/>
          <a:p>
            <a:pPr lvl="2" eaLnBrk="1" hangingPunct="1">
              <a:defRPr/>
            </a:pPr>
            <a:endParaRPr lang="ko-KR" altLang="en-US"/>
          </a:p>
        </p:txBody>
      </p:sp>
    </p:spTree>
    <p:extLst>
      <p:ext uri="{BB962C8B-B14F-4D97-AF65-F5344CB8AC3E}">
        <p14:creationId xmlns:p14="http://schemas.microsoft.com/office/powerpoint/2010/main" val="143906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051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1.MicroStrategy7i </a:t>
            </a:r>
            <a:r>
              <a:rPr lang="ko-KR" altLang="en-US" b="0">
                <a:latin typeface="Times New Roman"/>
                <a:ea typeface="굴림"/>
              </a:rPr>
              <a:t>소개 - </a:t>
            </a:r>
            <a:fld id="{6370FD22-3F82-4C4F-8C1D-7C8211589B38}" type="slidenum">
              <a:rPr lang="en-US" altLang="en-US" b="0">
                <a:latin typeface="Times New Roman"/>
                <a:ea typeface="굴림"/>
              </a:rPr>
              <a:pPr lvl="0">
                <a:defRPr/>
              </a:pPr>
              <a:t>4</a:t>
            </a:fld>
            <a:endParaRPr lang="en-US" altLang="en-US" b="0">
              <a:latin typeface="Times New Roman"/>
              <a:ea typeface="굴림"/>
            </a:endParaRPr>
          </a:p>
        </p:txBody>
      </p:sp>
      <p:sp>
        <p:nvSpPr>
          <p:cNvPr id="305156" name="Rectangle 2"/>
          <p:cNvSpPr>
            <a:spLocks noGrp="1" noRot="1" noChangeAspect="1" noChangeArrowheads="1" noTextEdit="1"/>
          </p:cNvSpPr>
          <p:nvPr>
            <p:ph type="sldImg"/>
          </p:nvPr>
        </p:nvSpPr>
        <p:spPr>
          <a:ln/>
        </p:spPr>
      </p:sp>
      <p:sp>
        <p:nvSpPr>
          <p:cNvPr id="305157" name="Rectangle 3"/>
          <p:cNvSpPr>
            <a:spLocks noGrp="1" noChangeArrowheads="1"/>
          </p:cNvSpPr>
          <p:nvPr>
            <p:ph type="body" idx="1"/>
          </p:nvPr>
        </p:nvSpPr>
        <p:spPr>
          <a:noFill/>
          <a:ln/>
        </p:spPr>
        <p:txBody>
          <a:bodyPr/>
          <a:lstStyle/>
          <a:p>
            <a:pPr eaLnBrk="1" hangingPunct="1">
              <a:defRPr/>
            </a:pPr>
            <a:endParaRPr lang="ko-KR" altLang="en-US">
              <a:latin typeface="Arial"/>
              <a:ea typeface="굴림"/>
            </a:endParaRPr>
          </a:p>
        </p:txBody>
      </p:sp>
    </p:spTree>
    <p:extLst>
      <p:ext uri="{BB962C8B-B14F-4D97-AF65-F5344CB8AC3E}">
        <p14:creationId xmlns:p14="http://schemas.microsoft.com/office/powerpoint/2010/main" val="1670786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069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9D60E966-F4E2-49FD-9095-459AFEC0FFA6}" type="slidenum">
              <a:rPr lang="en-US" altLang="en-US" b="0">
                <a:latin typeface="Times New Roman"/>
                <a:ea typeface="굴림"/>
              </a:rPr>
              <a:pPr lvl="0">
                <a:defRPr/>
              </a:pPr>
              <a:t>41</a:t>
            </a:fld>
            <a:endParaRPr lang="en-US" altLang="en-US" b="0">
              <a:latin typeface="Times New Roman"/>
              <a:ea typeface="굴림"/>
            </a:endParaRPr>
          </a:p>
        </p:txBody>
      </p:sp>
      <p:sp>
        <p:nvSpPr>
          <p:cNvPr id="370692" name="Rectangle 2"/>
          <p:cNvSpPr>
            <a:spLocks noGrp="1" noRot="1" noChangeAspect="1" noChangeArrowheads="1" noTextEdit="1"/>
          </p:cNvSpPr>
          <p:nvPr>
            <p:ph type="sldImg"/>
          </p:nvPr>
        </p:nvSpPr>
        <p:spPr>
          <a:xfrm>
            <a:off x="1905000" y="457200"/>
            <a:ext cx="4630738" cy="3473450"/>
          </a:xfrm>
          <a:ln/>
        </p:spPr>
      </p:sp>
      <p:sp>
        <p:nvSpPr>
          <p:cNvPr id="370693" name="Rectangle 3"/>
          <p:cNvSpPr>
            <a:spLocks noGrp="1" noChangeArrowheads="1"/>
          </p:cNvSpPr>
          <p:nvPr>
            <p:ph type="body" idx="1"/>
          </p:nvPr>
        </p:nvSpPr>
        <p:spPr>
          <a:noFill/>
          <a:ln/>
        </p:spPr>
        <p:txBody>
          <a:bodyPr/>
          <a:lstStyle/>
          <a:p>
            <a:pPr eaLnBrk="1" hangingPunct="1">
              <a:defRPr/>
            </a:pPr>
            <a:r>
              <a:rPr lang="en-US" altLang="ko-KR" b="1">
                <a:latin typeface="Arial"/>
              </a:rPr>
              <a:t>What is a Metric?</a:t>
            </a:r>
          </a:p>
          <a:p>
            <a:pPr lvl="1" eaLnBrk="1" hangingPunct="1">
              <a:defRPr/>
            </a:pPr>
            <a:r>
              <a:rPr lang="ko-KR" altLang="en-US"/>
              <a:t>메트릭은 툴의 강력한 분석의 도구이다. 팩트및 함수, 수학적 연산자 또는 다른 메트릭으로부터 만들어진 메트릭은  테이블에 저장된 데이터를 의미있는 비즈니스 값으로 변형하도록 해준다.</a:t>
            </a:r>
            <a:r>
              <a:rPr lang="en-US" altLang="ko-KR"/>
              <a:t> </a:t>
            </a:r>
          </a:p>
          <a:p>
            <a:pPr lvl="1" eaLnBrk="1" hangingPunct="1">
              <a:defRPr/>
            </a:pPr>
            <a:endParaRPr lang="en-US" altLang="ko-KR"/>
          </a:p>
          <a:p>
            <a:pPr lvl="1" eaLnBrk="1" hangingPunct="1">
              <a:defRPr/>
            </a:pPr>
            <a:r>
              <a:rPr lang="ko-KR" altLang="en-US" b="1" i="0"/>
              <a:t>메트릭 종류</a:t>
            </a:r>
          </a:p>
          <a:p>
            <a:pPr lvl="2" eaLnBrk="1" hangingPunct="1">
              <a:defRPr/>
            </a:pPr>
            <a:r>
              <a:rPr lang="ko-KR" altLang="en-US"/>
              <a:t>단순 메트릭</a:t>
            </a:r>
          </a:p>
          <a:p>
            <a:pPr lvl="2" eaLnBrk="1" hangingPunct="1">
              <a:defRPr/>
            </a:pPr>
            <a:r>
              <a:rPr lang="ko-KR" altLang="en-US"/>
              <a:t>복합 메트릭</a:t>
            </a:r>
          </a:p>
          <a:p>
            <a:pPr lvl="2" eaLnBrk="1" hangingPunct="1">
              <a:defRPr/>
            </a:pPr>
            <a:r>
              <a:rPr lang="ko-KR" altLang="en-US"/>
              <a:t>조건 메트릭</a:t>
            </a:r>
          </a:p>
          <a:p>
            <a:pPr lvl="2" eaLnBrk="1" hangingPunct="1">
              <a:defRPr/>
            </a:pPr>
            <a:r>
              <a:rPr lang="ko-KR" altLang="en-US"/>
              <a:t>디멘젼 메트릭</a:t>
            </a:r>
          </a:p>
          <a:p>
            <a:pPr lvl="2" eaLnBrk="1" hangingPunct="1">
              <a:defRPr/>
            </a:pPr>
            <a:r>
              <a:rPr lang="ko-KR" altLang="en-US"/>
              <a:t>변형 메트릭</a:t>
            </a:r>
          </a:p>
          <a:p>
            <a:pPr lvl="2" eaLnBrk="1" hangingPunct="1">
              <a:defRPr/>
            </a:pPr>
            <a:endParaRPr lang="en-US" altLang="ko-KR"/>
          </a:p>
        </p:txBody>
      </p:sp>
    </p:spTree>
    <p:extLst>
      <p:ext uri="{BB962C8B-B14F-4D97-AF65-F5344CB8AC3E}">
        <p14:creationId xmlns:p14="http://schemas.microsoft.com/office/powerpoint/2010/main" val="3229639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171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BE27C216-B170-464F-ABCA-EB264AC40A57}" type="slidenum">
              <a:rPr lang="en-US" altLang="en-US" b="0">
                <a:latin typeface="Times New Roman"/>
                <a:ea typeface="굴림"/>
              </a:rPr>
              <a:pPr lvl="0">
                <a:defRPr/>
              </a:pPr>
              <a:t>42</a:t>
            </a:fld>
            <a:endParaRPr lang="en-US" altLang="en-US" b="0">
              <a:latin typeface="Times New Roman"/>
              <a:ea typeface="굴림"/>
            </a:endParaRPr>
          </a:p>
        </p:txBody>
      </p:sp>
      <p:sp>
        <p:nvSpPr>
          <p:cNvPr id="371716" name="Rectangle 2"/>
          <p:cNvSpPr>
            <a:spLocks noGrp="1" noRot="1" noChangeAspect="1" noChangeArrowheads="1" noTextEdit="1"/>
          </p:cNvSpPr>
          <p:nvPr>
            <p:ph type="sldImg"/>
          </p:nvPr>
        </p:nvSpPr>
        <p:spPr>
          <a:ln/>
        </p:spPr>
      </p:sp>
      <p:sp>
        <p:nvSpPr>
          <p:cNvPr id="371717" name="Rectangle 3"/>
          <p:cNvSpPr>
            <a:spLocks noGrp="1" noChangeArrowheads="1"/>
          </p:cNvSpPr>
          <p:nvPr>
            <p:ph type="body" idx="1"/>
          </p:nvPr>
        </p:nvSpPr>
        <p:spPr>
          <a:noFill/>
          <a:ln/>
        </p:spPr>
        <p:txBody>
          <a:bodyPr/>
          <a:lstStyle/>
          <a:p>
            <a:pPr eaLnBrk="1" hangingPunct="1">
              <a:defRPr/>
            </a:pPr>
            <a:r>
              <a:rPr lang="ko-KR" altLang="en-US" b="1">
                <a:latin typeface="Arial"/>
              </a:rPr>
              <a:t>단순 메트릭</a:t>
            </a:r>
          </a:p>
          <a:p>
            <a:pPr lvl="1" eaLnBrk="1" hangingPunct="1">
              <a:defRPr/>
            </a:pPr>
            <a:r>
              <a:rPr lang="ko-KR" altLang="en-US"/>
              <a:t>단순 메트릭은 팩트, 함수 그리고 수학적 연산자로 부터 만들어진다.</a:t>
            </a:r>
            <a:r>
              <a:rPr lang="en-US" altLang="ko-KR"/>
              <a:t> </a:t>
            </a:r>
          </a:p>
          <a:p>
            <a:pPr lvl="1" eaLnBrk="1" hangingPunct="1">
              <a:defRPr/>
            </a:pPr>
            <a:endParaRPr lang="en-US" altLang="ko-KR"/>
          </a:p>
          <a:p>
            <a:pPr lvl="1" eaLnBrk="1" hangingPunct="1">
              <a:defRPr/>
            </a:pPr>
            <a:r>
              <a:rPr lang="ko-KR" altLang="en-US" b="1" i="0"/>
              <a:t>팩트</a:t>
            </a:r>
          </a:p>
          <a:p>
            <a:pPr lvl="2" eaLnBrk="1" hangingPunct="1">
              <a:defRPr/>
            </a:pPr>
            <a:r>
              <a:rPr lang="ko-KR" altLang="en-US"/>
              <a:t>팩트는 스키마 개체로 저장되어 있고 메트릭 편집기의 수식 창에 끌어 놓거나 수식창에 정확한 팩트 이름을 타이핑함으로써 이용된다.</a:t>
            </a:r>
          </a:p>
          <a:p>
            <a:pPr lvl="1" eaLnBrk="1" hangingPunct="1">
              <a:defRPr/>
            </a:pPr>
            <a:r>
              <a:rPr lang="ko-KR" altLang="en-US" b="1" i="0"/>
              <a:t>함수</a:t>
            </a:r>
          </a:p>
          <a:p>
            <a:pPr lvl="2" eaLnBrk="1" hangingPunct="1">
              <a:defRPr/>
            </a:pPr>
            <a:r>
              <a:rPr lang="ko-KR" altLang="en-US"/>
              <a:t>디폴트 함수는 </a:t>
            </a:r>
            <a:r>
              <a:rPr lang="en-US" altLang="ko-KR"/>
              <a:t>Sum</a:t>
            </a:r>
            <a:r>
              <a:rPr lang="ko-KR" altLang="en-US"/>
              <a:t>이다. 팩트가 수식창에 놓이면 </a:t>
            </a:r>
            <a:r>
              <a:rPr lang="en-US" altLang="ko-KR"/>
              <a:t>Sum</a:t>
            </a:r>
            <a:r>
              <a:rPr lang="ko-KR" altLang="en-US"/>
              <a:t>이 자동으로 붙여진다.</a:t>
            </a:r>
            <a:r>
              <a:rPr lang="en-US" altLang="ko-KR"/>
              <a:t> </a:t>
            </a:r>
          </a:p>
          <a:p>
            <a:pPr lvl="2" eaLnBrk="1" hangingPunct="1">
              <a:defRPr/>
            </a:pPr>
            <a:r>
              <a:rPr lang="en-US" altLang="ko-KR"/>
              <a:t>Max/Min</a:t>
            </a:r>
            <a:r>
              <a:rPr lang="ko-KR" altLang="en-US"/>
              <a:t>에서</a:t>
            </a:r>
            <a:r>
              <a:rPr lang="en-US" altLang="ko-KR"/>
              <a:t> RandBetween</a:t>
            </a:r>
            <a:r>
              <a:rPr lang="ko-KR" altLang="en-US"/>
              <a:t>까지의 다양한 함수는 스키마 개체의 함수와 연산자 폴더에서 이용가능하다.</a:t>
            </a:r>
            <a:r>
              <a:rPr lang="en-US" altLang="ko-KR"/>
              <a:t>  </a:t>
            </a:r>
          </a:p>
          <a:p>
            <a:pPr lvl="2" eaLnBrk="1" hangingPunct="1">
              <a:defRPr/>
            </a:pPr>
            <a:r>
              <a:rPr lang="ko-KR" altLang="en-US"/>
              <a:t>이런 함수들을 수식창에 끌어다 놓으면 메트릭의 정의에 흡수될 것이다.</a:t>
            </a:r>
            <a:r>
              <a:rPr lang="en-US" altLang="ko-KR"/>
              <a:t>  </a:t>
            </a:r>
          </a:p>
          <a:p>
            <a:pPr lvl="1" eaLnBrk="1" hangingPunct="1">
              <a:defRPr/>
            </a:pPr>
            <a:r>
              <a:rPr lang="ko-KR" altLang="en-US" b="1" i="0"/>
              <a:t>수학적 연산자</a:t>
            </a:r>
          </a:p>
          <a:p>
            <a:pPr lvl="2" eaLnBrk="1" hangingPunct="1">
              <a:defRPr/>
            </a:pPr>
            <a:r>
              <a:rPr lang="ko-KR" altLang="en-US"/>
              <a:t>표준은 수식창 위의 메트릭 편집기에 나열되어 있다. 이것들을 더블 클릭하면 메트릭 수식창에 끌어다 놓아 질것이다.</a:t>
            </a:r>
            <a:r>
              <a:rPr lang="en-US" altLang="ko-KR"/>
              <a:t>  </a:t>
            </a:r>
          </a:p>
          <a:p>
            <a:pPr lvl="2" eaLnBrk="1" hangingPunct="1">
              <a:defRPr/>
            </a:pPr>
            <a:r>
              <a:rPr lang="ko-KR" altLang="en-US"/>
              <a:t>여러 팩트나 메트릭을 결합하려면 반드시 그들 사이에는 수학적 연산자가 있어야 한다.</a:t>
            </a:r>
            <a:r>
              <a:rPr lang="en-US" altLang="ko-KR"/>
              <a:t> </a:t>
            </a:r>
          </a:p>
          <a:p>
            <a:pPr lvl="2" eaLnBrk="1" hangingPunct="1">
              <a:defRPr/>
            </a:pPr>
            <a:endParaRPr lang="en-US" altLang="ko-KR"/>
          </a:p>
          <a:p>
            <a:pPr lvl="1" eaLnBrk="1" hangingPunct="1">
              <a:defRPr/>
            </a:pPr>
            <a:r>
              <a:rPr lang="ko-KR" altLang="en-US" b="1" i="0"/>
              <a:t>부가적 기능</a:t>
            </a:r>
          </a:p>
          <a:p>
            <a:pPr lvl="2" eaLnBrk="1" hangingPunct="1">
              <a:defRPr/>
            </a:pPr>
            <a:r>
              <a:rPr lang="ko-KR" altLang="en-US"/>
              <a:t>단순 메트릭은 이에 적용될 수 있는 조건,디멘젼널러티,변형을 가질 수 있다.</a:t>
            </a:r>
            <a:r>
              <a:rPr lang="en-US" altLang="ko-KR"/>
              <a:t> </a:t>
            </a:r>
          </a:p>
        </p:txBody>
      </p:sp>
    </p:spTree>
    <p:extLst>
      <p:ext uri="{BB962C8B-B14F-4D97-AF65-F5344CB8AC3E}">
        <p14:creationId xmlns:p14="http://schemas.microsoft.com/office/powerpoint/2010/main" val="4282263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273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369D696E-FF5B-4690-AC9A-F79A005D3270}" type="slidenum">
              <a:rPr lang="en-US" altLang="en-US" b="0">
                <a:latin typeface="Times New Roman"/>
                <a:ea typeface="굴림"/>
              </a:rPr>
              <a:pPr lvl="0">
                <a:defRPr/>
              </a:pPr>
              <a:t>43</a:t>
            </a:fld>
            <a:endParaRPr lang="en-US" altLang="en-US" b="0">
              <a:latin typeface="Times New Roman"/>
              <a:ea typeface="굴림"/>
            </a:endParaRPr>
          </a:p>
        </p:txBody>
      </p:sp>
      <p:sp>
        <p:nvSpPr>
          <p:cNvPr id="372740" name="Rectangle 2"/>
          <p:cNvSpPr>
            <a:spLocks noGrp="1" noRot="1" noChangeAspect="1" noChangeArrowheads="1" noTextEdit="1"/>
          </p:cNvSpPr>
          <p:nvPr>
            <p:ph type="sldImg"/>
          </p:nvPr>
        </p:nvSpPr>
        <p:spPr>
          <a:ln/>
        </p:spPr>
      </p:sp>
      <p:sp>
        <p:nvSpPr>
          <p:cNvPr id="372741" name="Rectangle 3"/>
          <p:cNvSpPr>
            <a:spLocks noGrp="1" noChangeArrowheads="1"/>
          </p:cNvSpPr>
          <p:nvPr>
            <p:ph type="body" idx="1"/>
          </p:nvPr>
        </p:nvSpPr>
        <p:spPr>
          <a:noFill/>
          <a:ln/>
        </p:spPr>
        <p:txBody>
          <a:bodyPr/>
          <a:lstStyle/>
          <a:p>
            <a:pPr eaLnBrk="1" hangingPunct="1">
              <a:defRPr/>
            </a:pPr>
            <a:r>
              <a:rPr lang="ko-KR" altLang="en-US" b="1">
                <a:latin typeface="Arial"/>
              </a:rPr>
              <a:t>복합 메트릭</a:t>
            </a:r>
          </a:p>
          <a:p>
            <a:pPr lvl="1" eaLnBrk="1" hangingPunct="1">
              <a:defRPr/>
            </a:pPr>
            <a:r>
              <a:rPr lang="ko-KR" altLang="en-US"/>
              <a:t>복합 메트릭을 생성하기 위해 기존의 2개의 단순 메트릭은 수학적 연산자로 결합될 수 있다.</a:t>
            </a:r>
            <a:r>
              <a:rPr lang="en-US" altLang="ko-KR"/>
              <a:t> </a:t>
            </a:r>
          </a:p>
          <a:p>
            <a:pPr lvl="1" eaLnBrk="1" hangingPunct="1">
              <a:defRPr/>
            </a:pPr>
            <a:endParaRPr lang="en-US" altLang="ko-KR"/>
          </a:p>
          <a:p>
            <a:pPr lvl="1" eaLnBrk="1" hangingPunct="1">
              <a:defRPr/>
            </a:pPr>
            <a:r>
              <a:rPr lang="ko-KR" altLang="en-US" b="1" i="0"/>
              <a:t>함수</a:t>
            </a:r>
          </a:p>
          <a:p>
            <a:pPr lvl="2" eaLnBrk="1" hangingPunct="1">
              <a:defRPr/>
            </a:pPr>
            <a:r>
              <a:rPr lang="en-US" altLang="ko-KR"/>
              <a:t>Sum</a:t>
            </a:r>
            <a:r>
              <a:rPr lang="ko-KR" altLang="en-US"/>
              <a:t>같은 함수는 복합 메트릭 생성시에 사용될 수 없다.</a:t>
            </a:r>
            <a:r>
              <a:rPr lang="en-US" altLang="ko-KR"/>
              <a:t> </a:t>
            </a:r>
          </a:p>
          <a:p>
            <a:pPr lvl="2" eaLnBrk="1" hangingPunct="1">
              <a:defRPr/>
            </a:pPr>
            <a:endParaRPr lang="en-US" altLang="ko-KR"/>
          </a:p>
          <a:p>
            <a:pPr lvl="1" eaLnBrk="1" hangingPunct="1">
              <a:defRPr/>
            </a:pPr>
            <a:r>
              <a:rPr lang="ko-KR" altLang="en-US" b="1" i="0"/>
              <a:t>수학적 연산자</a:t>
            </a:r>
          </a:p>
          <a:p>
            <a:pPr lvl="2" eaLnBrk="1" hangingPunct="1">
              <a:defRPr/>
            </a:pPr>
            <a:r>
              <a:rPr lang="ko-KR" altLang="en-US"/>
              <a:t>수식창 위에 나열된 수학적 연산자는 복합 메트릭을 생성하기 위해 하나 이상의 단순 메트릭을 결합하는데 사용된다.</a:t>
            </a:r>
          </a:p>
          <a:p>
            <a:pPr lvl="2" eaLnBrk="1" hangingPunct="1">
              <a:defRPr/>
            </a:pPr>
            <a:r>
              <a:rPr lang="ko-KR" altLang="en-US"/>
              <a:t>예:  </a:t>
            </a:r>
            <a:r>
              <a:rPr lang="en-US" altLang="ko-KR"/>
              <a:t>Profit = Total Sales - Total Cost ; Total Sales </a:t>
            </a:r>
            <a:r>
              <a:rPr lang="ko-KR" altLang="en-US"/>
              <a:t>과</a:t>
            </a:r>
            <a:r>
              <a:rPr lang="en-US" altLang="ko-KR"/>
              <a:t> Total Cost </a:t>
            </a:r>
            <a:r>
              <a:rPr lang="ko-KR" altLang="en-US"/>
              <a:t>는 단순 메트릭이다</a:t>
            </a:r>
          </a:p>
          <a:p>
            <a:pPr lvl="2" eaLnBrk="1" hangingPunct="1">
              <a:defRPr/>
            </a:pPr>
            <a:endParaRPr lang="en-US" altLang="ko-KR"/>
          </a:p>
          <a:p>
            <a:pPr lvl="1" eaLnBrk="1" hangingPunct="1">
              <a:defRPr/>
            </a:pPr>
            <a:r>
              <a:rPr lang="ko-KR" altLang="en-US" b="1" i="0"/>
              <a:t>고급 기능</a:t>
            </a:r>
          </a:p>
          <a:p>
            <a:pPr lvl="2" eaLnBrk="1" hangingPunct="1">
              <a:defRPr/>
            </a:pPr>
            <a:r>
              <a:rPr lang="ko-KR" altLang="en-US"/>
              <a:t>조건,디멘젼널러티,변형은 곧바로 복합 메트릭에 적용될 수는 없다.</a:t>
            </a:r>
            <a:r>
              <a:rPr lang="en-US" altLang="ko-KR"/>
              <a:t>  </a:t>
            </a:r>
          </a:p>
          <a:p>
            <a:pPr lvl="2" eaLnBrk="1" hangingPunct="1">
              <a:defRPr/>
            </a:pPr>
            <a:r>
              <a:rPr lang="ko-KR" altLang="en-US"/>
              <a:t>복합 메트릭을 구성하는 단순 메트릭의 중요 정의는 복합 메트릭의 계산에 그대로 적용된다.</a:t>
            </a:r>
          </a:p>
          <a:p>
            <a:pPr lvl="2" eaLnBrk="1" hangingPunct="1">
              <a:defRPr/>
            </a:pPr>
            <a:endParaRPr lang="en-US" altLang="ko-KR" b="1" i="1"/>
          </a:p>
          <a:p>
            <a:pPr lvl="1" eaLnBrk="1" hangingPunct="1">
              <a:defRPr/>
            </a:pPr>
            <a:endParaRPr lang="en-US" altLang="ko-KR"/>
          </a:p>
        </p:txBody>
      </p:sp>
    </p:spTree>
    <p:extLst>
      <p:ext uri="{BB962C8B-B14F-4D97-AF65-F5344CB8AC3E}">
        <p14:creationId xmlns:p14="http://schemas.microsoft.com/office/powerpoint/2010/main" val="2852482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376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FB0967D1-76F8-4058-B68A-EE602EE3E2EC}" type="slidenum">
              <a:rPr lang="en-US" altLang="en-US" b="0">
                <a:latin typeface="Times New Roman"/>
                <a:ea typeface="굴림"/>
              </a:rPr>
              <a:pPr lvl="0">
                <a:defRPr/>
              </a:pPr>
              <a:t>44</a:t>
            </a:fld>
            <a:endParaRPr lang="en-US" altLang="en-US" b="0">
              <a:latin typeface="Times New Roman"/>
              <a:ea typeface="굴림"/>
            </a:endParaRPr>
          </a:p>
        </p:txBody>
      </p:sp>
      <p:sp>
        <p:nvSpPr>
          <p:cNvPr id="373764" name="Rectangle 2"/>
          <p:cNvSpPr>
            <a:spLocks noGrp="1" noRot="1" noChangeAspect="1" noChangeArrowheads="1" noTextEdit="1"/>
          </p:cNvSpPr>
          <p:nvPr>
            <p:ph type="sldImg"/>
          </p:nvPr>
        </p:nvSpPr>
        <p:spPr>
          <a:ln/>
        </p:spPr>
      </p:sp>
      <p:sp>
        <p:nvSpPr>
          <p:cNvPr id="373765" name="Rectangle 3"/>
          <p:cNvSpPr>
            <a:spLocks noGrp="1" noChangeArrowheads="1"/>
          </p:cNvSpPr>
          <p:nvPr>
            <p:ph type="body" idx="1"/>
          </p:nvPr>
        </p:nvSpPr>
        <p:spPr>
          <a:noFill/>
          <a:ln/>
        </p:spPr>
        <p:txBody>
          <a:bodyPr/>
          <a:lstStyle/>
          <a:p>
            <a:pPr eaLnBrk="1" hangingPunct="1">
              <a:defRPr/>
            </a:pPr>
            <a:r>
              <a:rPr lang="ko-KR" altLang="en-US" b="1">
                <a:latin typeface="Arial"/>
              </a:rPr>
              <a:t>메트릭 생성</a:t>
            </a:r>
          </a:p>
          <a:p>
            <a:pPr lvl="1" eaLnBrk="1" hangingPunct="1">
              <a:defRPr/>
            </a:pPr>
            <a:r>
              <a:rPr lang="ko-KR" altLang="en-US"/>
              <a:t>메트릭은 메트릭 편집기를 사용해서 생성된다.</a:t>
            </a:r>
            <a:r>
              <a:rPr lang="en-US" altLang="ko-KR"/>
              <a:t> </a:t>
            </a:r>
          </a:p>
          <a:p>
            <a:pPr lvl="1" eaLnBrk="1" hangingPunct="1">
              <a:defRPr/>
            </a:pPr>
            <a:endParaRPr lang="en-US" altLang="ko-KR"/>
          </a:p>
          <a:p>
            <a:pPr lvl="1" eaLnBrk="1" hangingPunct="1">
              <a:defRPr/>
            </a:pPr>
            <a:r>
              <a:rPr lang="ko-KR" altLang="en-US" b="1" i="0"/>
              <a:t>방법:  메트릭 만들기</a:t>
            </a:r>
          </a:p>
          <a:p>
            <a:pPr lvl="2" eaLnBrk="1" hangingPunct="1">
              <a:defRPr/>
            </a:pPr>
            <a:r>
              <a:rPr lang="ko-KR" altLang="en-US"/>
              <a:t>메트릭 편집기를 이용하기 위해 오른쪽 마우스 클릭하여 새로운 메트릭을 선택하거나 기존의 메트릭명을 더블 클릭하라.</a:t>
            </a:r>
            <a:r>
              <a:rPr lang="en-US" altLang="ko-KR"/>
              <a:t> </a:t>
            </a:r>
          </a:p>
          <a:p>
            <a:pPr lvl="2" eaLnBrk="1" hangingPunct="1">
              <a:defRPr/>
            </a:pPr>
            <a:r>
              <a:rPr lang="ko-KR" altLang="en-US"/>
              <a:t>수식창에 팩트,함수 또는 다른 메트릭을 끌어다 놓아라</a:t>
            </a:r>
            <a:r>
              <a:rPr lang="en-US" altLang="ko-KR"/>
              <a:t>.</a:t>
            </a:r>
          </a:p>
          <a:p>
            <a:pPr lvl="2" eaLnBrk="1" hangingPunct="1">
              <a:defRPr/>
            </a:pPr>
            <a:r>
              <a:rPr lang="ko-KR" altLang="en-US"/>
              <a:t>디멘젼널러티는 메트릭 정의 레벨(디멘젼널러티)를 설정함으로써 정의된다.</a:t>
            </a:r>
            <a:r>
              <a:rPr lang="en-US" altLang="ko-KR"/>
              <a:t> </a:t>
            </a:r>
          </a:p>
          <a:p>
            <a:pPr lvl="2" eaLnBrk="1" hangingPunct="1">
              <a:defRPr/>
            </a:pPr>
            <a:r>
              <a:rPr lang="ko-KR" altLang="en-US"/>
              <a:t>조건은 메트릭 정의 조건을 설정함으로써 정의된다.</a:t>
            </a:r>
          </a:p>
          <a:p>
            <a:pPr lvl="2" eaLnBrk="1" hangingPunct="1">
              <a:defRPr/>
            </a:pPr>
            <a:r>
              <a:rPr lang="ko-KR" altLang="en-US"/>
              <a:t>변형은 메트릭 정의의 변형을 설정함으로써 정의된다.</a:t>
            </a:r>
            <a:r>
              <a:rPr lang="en-US" altLang="ko-KR"/>
              <a:t> </a:t>
            </a:r>
          </a:p>
          <a:p>
            <a:pPr lvl="2" eaLnBrk="1" hangingPunct="1">
              <a:defRPr/>
            </a:pPr>
            <a:endParaRPr lang="en-US" altLang="ko-KR"/>
          </a:p>
          <a:p>
            <a:pPr lvl="2" eaLnBrk="1" hangingPunct="1">
              <a:buFont typeface="mn-ea"/>
              <a:buNone/>
              <a:defRPr/>
            </a:pPr>
            <a:r>
              <a:rPr lang="ko-KR" altLang="en-US">
                <a:sym typeface="Wingdings"/>
              </a:rPr>
              <a:t>* 메트릭 편집창의 기동 시에 좌측 개체브라우즈 창은 최초 스키마개체/팩트 폴더가 기동된다.</a:t>
            </a:r>
          </a:p>
          <a:p>
            <a:pPr lvl="2" eaLnBrk="1" hangingPunct="1">
              <a:buFont typeface="Wingdings"/>
              <a:buNone/>
              <a:defRPr/>
            </a:pPr>
            <a:r>
              <a:rPr lang="ko-KR" altLang="en-US"/>
              <a:t>  이 때 팩트를 더블 클릭하거나 </a:t>
            </a:r>
            <a:r>
              <a:rPr lang="en-US" altLang="ko-KR"/>
              <a:t>Drag-and-Drop</a:t>
            </a:r>
            <a:r>
              <a:rPr lang="ko-KR" altLang="en-US"/>
              <a:t>으로 우측의 정의 창에 두면 기본 </a:t>
            </a:r>
            <a:r>
              <a:rPr lang="en-US" altLang="ko-KR"/>
              <a:t>SUM </a:t>
            </a:r>
            <a:r>
              <a:rPr lang="ko-KR" altLang="en-US"/>
              <a:t>함수를 사용하는 메트릭이 생성된다.</a:t>
            </a:r>
          </a:p>
          <a:p>
            <a:pPr lvl="2" eaLnBrk="1" hangingPunct="1">
              <a:buFont typeface="Wingdings"/>
              <a:buNone/>
              <a:defRPr/>
            </a:pPr>
            <a:r>
              <a:rPr lang="ko-KR" altLang="en-US"/>
              <a:t>    스키마 개체/함수와 연산자/함수/기본 함수 폴더에서 </a:t>
            </a:r>
            <a:r>
              <a:rPr lang="en-US" altLang="ko-KR"/>
              <a:t>SUM,COUNT,MIN,MAX,AVG </a:t>
            </a:r>
            <a:r>
              <a:rPr lang="ko-KR" altLang="en-US"/>
              <a:t>등 자주 사용하는 함수를 찾을 수 있다.</a:t>
            </a:r>
          </a:p>
          <a:p>
            <a:pPr lvl="2" eaLnBrk="1" hangingPunct="1">
              <a:buFont typeface="Wingdings"/>
              <a:buNone/>
              <a:defRPr/>
            </a:pPr>
            <a:r>
              <a:rPr lang="ko-KR" altLang="en-US"/>
              <a:t>  </a:t>
            </a:r>
          </a:p>
        </p:txBody>
      </p:sp>
    </p:spTree>
    <p:extLst>
      <p:ext uri="{BB962C8B-B14F-4D97-AF65-F5344CB8AC3E}">
        <p14:creationId xmlns:p14="http://schemas.microsoft.com/office/powerpoint/2010/main" val="860206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478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3353AF15-B0CA-4EDB-B863-ADB5E023F8BC}" type="slidenum">
              <a:rPr lang="en-US" altLang="en-US" b="0">
                <a:latin typeface="Times New Roman"/>
                <a:ea typeface="굴림"/>
              </a:rPr>
              <a:pPr lvl="0">
                <a:defRPr/>
              </a:pPr>
              <a:t>45</a:t>
            </a:fld>
            <a:endParaRPr lang="en-US" altLang="en-US" b="0">
              <a:latin typeface="Times New Roman"/>
              <a:ea typeface="굴림"/>
            </a:endParaRPr>
          </a:p>
        </p:txBody>
      </p:sp>
      <p:sp>
        <p:nvSpPr>
          <p:cNvPr id="374788" name="Rectangle 2"/>
          <p:cNvSpPr>
            <a:spLocks noGrp="1" noRot="1" noChangeAspect="1" noChangeArrowheads="1" noTextEdit="1"/>
          </p:cNvSpPr>
          <p:nvPr>
            <p:ph type="sldImg"/>
          </p:nvPr>
        </p:nvSpPr>
        <p:spPr>
          <a:ln/>
        </p:spPr>
      </p:sp>
      <p:sp>
        <p:nvSpPr>
          <p:cNvPr id="374789" name="Rectangle 3"/>
          <p:cNvSpPr>
            <a:spLocks noGrp="1" noChangeArrowheads="1"/>
          </p:cNvSpPr>
          <p:nvPr>
            <p:ph type="body" idx="1"/>
          </p:nvPr>
        </p:nvSpPr>
        <p:spPr>
          <a:noFill/>
          <a:ln/>
        </p:spPr>
        <p:txBody>
          <a:bodyPr/>
          <a:lstStyle/>
          <a:p>
            <a:pPr marL="228600" indent="-228600" eaLnBrk="1" hangingPunct="1">
              <a:buFontTx/>
              <a:buChar char="•"/>
              <a:defRPr/>
            </a:pPr>
            <a:r>
              <a:rPr lang="ko-KR" altLang="en-US" sz="1000">
                <a:latin typeface="Arial"/>
              </a:rPr>
              <a:t>어트리뷰트를 메트릭 정의 창에 </a:t>
            </a:r>
            <a:r>
              <a:rPr lang="en-US" altLang="ko-KR" sz="1000">
                <a:latin typeface="Arial"/>
              </a:rPr>
              <a:t>Drag-and-Drop </a:t>
            </a:r>
            <a:r>
              <a:rPr lang="ko-KR" altLang="en-US" sz="1000">
                <a:latin typeface="Arial"/>
              </a:rPr>
              <a:t>하게 되면 기본 함수를 </a:t>
            </a:r>
            <a:r>
              <a:rPr lang="en-US" altLang="ko-KR" sz="1000">
                <a:latin typeface="Arial"/>
              </a:rPr>
              <a:t>Count</a:t>
            </a:r>
            <a:r>
              <a:rPr lang="ko-KR" altLang="en-US" sz="1000">
                <a:latin typeface="Arial"/>
              </a:rPr>
              <a:t>로 표시한다.</a:t>
            </a:r>
          </a:p>
          <a:p>
            <a:pPr marL="228600" indent="-228600" eaLnBrk="1" hangingPunct="1">
              <a:buFontTx/>
              <a:buChar char="•"/>
              <a:defRPr/>
            </a:pPr>
            <a:r>
              <a:rPr lang="ko-KR" altLang="en-US" sz="1000">
                <a:latin typeface="Arial"/>
              </a:rPr>
              <a:t>메트릭 정의창에서 </a:t>
            </a:r>
            <a:r>
              <a:rPr lang="en-US" altLang="ko-KR" sz="1000">
                <a:latin typeface="Arial"/>
              </a:rPr>
              <a:t>COUNT </a:t>
            </a:r>
            <a:r>
              <a:rPr lang="ko-KR" altLang="en-US" sz="1000">
                <a:latin typeface="Arial"/>
              </a:rPr>
              <a:t>라는 함수를 마우스로 선택한 후에 오른쪽 마우스 버튼을 누르면 ‘</a:t>
            </a:r>
            <a:r>
              <a:rPr lang="en-US" altLang="ko-KR" sz="1000">
                <a:latin typeface="Arial"/>
              </a:rPr>
              <a:t>Count</a:t>
            </a:r>
            <a:r>
              <a:rPr lang="ko-KR" altLang="en-US" sz="1000">
                <a:latin typeface="Arial"/>
              </a:rPr>
              <a:t>매개 변수’라는 메뉴를 선택할 수 있다.</a:t>
            </a:r>
          </a:p>
          <a:p>
            <a:pPr marL="228600" indent="-228600" eaLnBrk="1" hangingPunct="1">
              <a:buFontTx/>
              <a:buChar char="•"/>
              <a:defRPr/>
            </a:pPr>
            <a:r>
              <a:rPr lang="en-US" altLang="ko-KR" sz="1000">
                <a:latin typeface="Arial"/>
              </a:rPr>
              <a:t>Count  </a:t>
            </a:r>
            <a:r>
              <a:rPr lang="ko-KR" altLang="en-US" sz="1000">
                <a:latin typeface="Arial"/>
              </a:rPr>
              <a:t>매개변수</a:t>
            </a:r>
          </a:p>
          <a:p>
            <a:pPr marL="228600" indent="-228600" eaLnBrk="1" hangingPunct="1">
              <a:buFontTx/>
              <a:buAutoNum type="arabicPeriod"/>
              <a:defRPr/>
            </a:pPr>
            <a:r>
              <a:rPr lang="en-US" altLang="ko-KR" sz="1000">
                <a:latin typeface="Arial"/>
                <a:sym typeface="Wingdings"/>
              </a:rPr>
              <a:t>Distinct</a:t>
            </a:r>
            <a:r>
              <a:rPr lang="ko-KR" altLang="en-US" sz="1000">
                <a:latin typeface="Arial"/>
                <a:sym typeface="Wingdings"/>
              </a:rPr>
              <a:t>  : 참 </a:t>
            </a:r>
            <a:r>
              <a:rPr lang="en-US" altLang="ko-KR" sz="1000">
                <a:latin typeface="Arial"/>
                <a:sym typeface="Wingdings"/>
              </a:rPr>
              <a:t>or </a:t>
            </a:r>
            <a:r>
              <a:rPr lang="ko-KR" altLang="en-US" sz="1000">
                <a:latin typeface="Arial"/>
                <a:sym typeface="Wingdings"/>
              </a:rPr>
              <a:t>거짓 </a:t>
            </a:r>
          </a:p>
          <a:p>
            <a:pPr marL="228600" indent="-228600" eaLnBrk="1" hangingPunct="1">
              <a:defRPr/>
            </a:pPr>
            <a:r>
              <a:rPr lang="ko-KR" altLang="en-US" sz="1000">
                <a:latin typeface="Arial"/>
              </a:rPr>
              <a:t>      어트리뷰트 </a:t>
            </a:r>
            <a:r>
              <a:rPr lang="en-US" altLang="ko-KR" sz="1000">
                <a:latin typeface="Arial"/>
              </a:rPr>
              <a:t>Count</a:t>
            </a:r>
            <a:r>
              <a:rPr lang="ko-KR" altLang="en-US" sz="1000">
                <a:latin typeface="Arial"/>
              </a:rPr>
              <a:t>시에 </a:t>
            </a:r>
            <a:r>
              <a:rPr lang="en-US" altLang="ko-KR" sz="1000">
                <a:latin typeface="Arial"/>
              </a:rPr>
              <a:t>Distinct </a:t>
            </a:r>
            <a:r>
              <a:rPr lang="ko-KR" altLang="en-US" sz="1000">
                <a:latin typeface="Arial"/>
              </a:rPr>
              <a:t>하게 </a:t>
            </a:r>
            <a:r>
              <a:rPr lang="en-US" altLang="ko-KR" sz="1000">
                <a:latin typeface="Arial"/>
              </a:rPr>
              <a:t>Count</a:t>
            </a:r>
            <a:r>
              <a:rPr lang="ko-KR" altLang="en-US" sz="1000">
                <a:latin typeface="Arial"/>
              </a:rPr>
              <a:t>하게 하는 옵션이다.</a:t>
            </a:r>
          </a:p>
          <a:p>
            <a:pPr marL="228600" indent="-228600" eaLnBrk="1" hangingPunct="1">
              <a:buFontTx/>
              <a:buAutoNum type="arabicPeriod" startAt="2"/>
              <a:defRPr/>
            </a:pPr>
            <a:r>
              <a:rPr lang="en-US" altLang="ko-KR" sz="1000">
                <a:latin typeface="Arial"/>
              </a:rPr>
              <a:t>FactID :  </a:t>
            </a:r>
            <a:r>
              <a:rPr lang="ko-KR" altLang="en-US" sz="1000">
                <a:latin typeface="Arial"/>
              </a:rPr>
              <a:t>시스템에 등록된 </a:t>
            </a:r>
            <a:r>
              <a:rPr lang="en-US" altLang="ko-KR" sz="1000">
                <a:latin typeface="Arial"/>
              </a:rPr>
              <a:t>FACT </a:t>
            </a:r>
            <a:r>
              <a:rPr lang="ko-KR" altLang="en-US" sz="1000">
                <a:latin typeface="Arial"/>
              </a:rPr>
              <a:t>컬럼 선택가능</a:t>
            </a:r>
          </a:p>
          <a:p>
            <a:pPr marL="228600" indent="-228600" eaLnBrk="1" hangingPunct="1">
              <a:defRPr/>
            </a:pPr>
            <a:r>
              <a:rPr lang="ko-KR" altLang="en-US" sz="1000">
                <a:latin typeface="Arial"/>
              </a:rPr>
              <a:t>      어트리뷰트 </a:t>
            </a:r>
            <a:r>
              <a:rPr lang="en-US" altLang="ko-KR" sz="1000">
                <a:latin typeface="Arial"/>
              </a:rPr>
              <a:t>Count</a:t>
            </a:r>
            <a:r>
              <a:rPr lang="ko-KR" altLang="en-US" sz="1000">
                <a:latin typeface="Arial"/>
              </a:rPr>
              <a:t>의 경우 기본적으로 </a:t>
            </a:r>
            <a:r>
              <a:rPr lang="en-US" altLang="ko-KR" sz="1000">
                <a:latin typeface="Arial"/>
              </a:rPr>
              <a:t>LOOKUP Count </a:t>
            </a:r>
            <a:r>
              <a:rPr lang="ko-KR" altLang="en-US" sz="1000">
                <a:latin typeface="Arial"/>
              </a:rPr>
              <a:t>이므로 특정 </a:t>
            </a:r>
            <a:r>
              <a:rPr lang="en-US" altLang="ko-KR" sz="1000">
                <a:latin typeface="Arial"/>
              </a:rPr>
              <a:t>FACT Table</a:t>
            </a:r>
            <a:r>
              <a:rPr lang="ko-KR" altLang="en-US" sz="1000">
                <a:latin typeface="Arial"/>
              </a:rPr>
              <a:t>을  </a:t>
            </a:r>
            <a:r>
              <a:rPr lang="en-US" altLang="ko-KR" sz="1000">
                <a:latin typeface="Arial"/>
              </a:rPr>
              <a:t>Count</a:t>
            </a:r>
            <a:r>
              <a:rPr lang="ko-KR" altLang="en-US" sz="1000">
                <a:latin typeface="Arial"/>
              </a:rPr>
              <a:t>할 필요가 있을 경우 해당  </a:t>
            </a:r>
            <a:r>
              <a:rPr lang="en-US" altLang="ko-KR" sz="1000">
                <a:latin typeface="Arial"/>
              </a:rPr>
              <a:t>Fact Table </a:t>
            </a:r>
            <a:r>
              <a:rPr lang="ko-KR" altLang="en-US" sz="1000">
                <a:latin typeface="Arial"/>
              </a:rPr>
              <a:t>에만 등록된 </a:t>
            </a:r>
            <a:r>
              <a:rPr lang="en-US" altLang="ko-KR" sz="1000">
                <a:latin typeface="Arial"/>
              </a:rPr>
              <a:t>Fact </a:t>
            </a:r>
            <a:r>
              <a:rPr lang="ko-KR" altLang="en-US" sz="1000">
                <a:latin typeface="Arial"/>
              </a:rPr>
              <a:t>컬럼 선택</a:t>
            </a:r>
          </a:p>
          <a:p>
            <a:pPr marL="228600" indent="-228600" eaLnBrk="1" hangingPunct="1">
              <a:defRPr/>
            </a:pPr>
            <a:r>
              <a:rPr lang="ko-KR" altLang="en-US" sz="1000">
                <a:latin typeface="Arial"/>
              </a:rPr>
              <a:t>     예) 고객 어트리뷰트를 </a:t>
            </a:r>
            <a:r>
              <a:rPr lang="en-US" altLang="ko-KR" sz="1000">
                <a:latin typeface="Arial"/>
              </a:rPr>
              <a:t>Count</a:t>
            </a:r>
            <a:r>
              <a:rPr lang="ko-KR" altLang="en-US" sz="1000">
                <a:latin typeface="Arial"/>
              </a:rPr>
              <a:t>할 경우 기본적으로 </a:t>
            </a:r>
            <a:r>
              <a:rPr lang="en-US" altLang="ko-KR" sz="1000">
                <a:latin typeface="Arial"/>
              </a:rPr>
              <a:t>LOOKUP Count</a:t>
            </a:r>
            <a:r>
              <a:rPr lang="ko-KR" altLang="en-US" sz="1000">
                <a:latin typeface="Arial"/>
              </a:rPr>
              <a:t>를 하므로 등록고객수 이다. 하지만 매출</a:t>
            </a:r>
            <a:r>
              <a:rPr lang="en-US" altLang="ko-KR" sz="1000">
                <a:latin typeface="Arial"/>
              </a:rPr>
              <a:t>FACT Table</a:t>
            </a:r>
            <a:r>
              <a:rPr lang="ko-KR" altLang="en-US" sz="1000">
                <a:latin typeface="Arial"/>
              </a:rPr>
              <a:t>의 고객을 </a:t>
            </a:r>
            <a:r>
              <a:rPr lang="en-US" altLang="ko-KR" sz="1000">
                <a:latin typeface="Arial"/>
              </a:rPr>
              <a:t>Count</a:t>
            </a:r>
            <a:r>
              <a:rPr lang="ko-KR" altLang="en-US" sz="1000">
                <a:latin typeface="Arial"/>
              </a:rPr>
              <a:t>할 경우는 매출고객수 이다.</a:t>
            </a:r>
          </a:p>
          <a:p>
            <a:pPr marL="228600" indent="-228600" eaLnBrk="1" hangingPunct="1">
              <a:defRPr/>
            </a:pPr>
            <a:r>
              <a:rPr lang="ko-KR" altLang="en-US" sz="1000">
                <a:latin typeface="Arial"/>
              </a:rPr>
              <a:t>3.  </a:t>
            </a:r>
            <a:r>
              <a:rPr lang="en-US" altLang="ko-KR" sz="1000">
                <a:latin typeface="Arial"/>
              </a:rPr>
              <a:t>NULL : NULL</a:t>
            </a:r>
            <a:r>
              <a:rPr lang="ko-KR" altLang="en-US" sz="1000">
                <a:latin typeface="Arial"/>
              </a:rPr>
              <a:t>값을 </a:t>
            </a:r>
            <a:r>
              <a:rPr lang="en-US" altLang="ko-KR" sz="1000">
                <a:latin typeface="Arial"/>
              </a:rPr>
              <a:t>Count </a:t>
            </a:r>
            <a:r>
              <a:rPr lang="ko-KR" altLang="en-US" sz="1000">
                <a:latin typeface="Arial"/>
              </a:rPr>
              <a:t>할 경우 필요한 옵션이다.</a:t>
            </a:r>
          </a:p>
        </p:txBody>
      </p:sp>
    </p:spTree>
    <p:extLst>
      <p:ext uri="{BB962C8B-B14F-4D97-AF65-F5344CB8AC3E}">
        <p14:creationId xmlns:p14="http://schemas.microsoft.com/office/powerpoint/2010/main" val="13442558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581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A6735EF2-531F-4C9A-ACA4-44A3B56127D8}" type="slidenum">
              <a:rPr lang="en-US" altLang="en-US" b="0">
                <a:latin typeface="Times New Roman"/>
                <a:ea typeface="굴림"/>
              </a:rPr>
              <a:pPr lvl="0">
                <a:defRPr/>
              </a:pPr>
              <a:t>46</a:t>
            </a:fld>
            <a:endParaRPr lang="en-US" altLang="en-US" b="0">
              <a:latin typeface="Times New Roman"/>
              <a:ea typeface="굴림"/>
            </a:endParaRPr>
          </a:p>
        </p:txBody>
      </p:sp>
      <p:sp>
        <p:nvSpPr>
          <p:cNvPr id="375812" name="Rectangle 2"/>
          <p:cNvSpPr>
            <a:spLocks noGrp="1" noRot="1" noChangeAspect="1" noChangeArrowheads="1" noTextEdit="1"/>
          </p:cNvSpPr>
          <p:nvPr>
            <p:ph type="sldImg"/>
          </p:nvPr>
        </p:nvSpPr>
        <p:spPr>
          <a:ln/>
        </p:spPr>
      </p:sp>
      <p:sp>
        <p:nvSpPr>
          <p:cNvPr id="375813" name="Rectangle 3"/>
          <p:cNvSpPr>
            <a:spLocks noGrp="1" noChangeArrowheads="1"/>
          </p:cNvSpPr>
          <p:nvPr>
            <p:ph type="body" idx="1"/>
          </p:nvPr>
        </p:nvSpPr>
        <p:spPr>
          <a:noFill/>
          <a:ln/>
        </p:spPr>
        <p:txBody>
          <a:bodyPr/>
          <a:lstStyle/>
          <a:p>
            <a:pPr eaLnBrk="1" hangingPunct="1">
              <a:defRPr/>
            </a:pPr>
            <a:r>
              <a:rPr lang="ko-KR" altLang="en-US" b="1">
                <a:latin typeface="Arial"/>
              </a:rPr>
              <a:t>메트릭 포맷</a:t>
            </a:r>
          </a:p>
          <a:p>
            <a:pPr lvl="1" eaLnBrk="1" hangingPunct="1">
              <a:defRPr/>
            </a:pPr>
            <a:r>
              <a:rPr lang="ko-KR" altLang="en-US"/>
              <a:t>메뉴바에서  도구</a:t>
            </a:r>
            <a:r>
              <a:rPr lang="ko-KR" altLang="en-US">
                <a:sym typeface="Wingdings"/>
              </a:rPr>
              <a:t>포맷 머리말 </a:t>
            </a:r>
            <a:r>
              <a:rPr lang="en-US" altLang="ko-KR">
                <a:sym typeface="Wingdings"/>
              </a:rPr>
              <a:t>or </a:t>
            </a:r>
            <a:r>
              <a:rPr lang="ko-KR" altLang="en-US">
                <a:sym typeface="Wingdings"/>
              </a:rPr>
              <a:t>값 선택</a:t>
            </a:r>
          </a:p>
          <a:p>
            <a:pPr lvl="1" eaLnBrk="1" hangingPunct="1">
              <a:defRPr/>
            </a:pPr>
            <a:endParaRPr lang="en-US" altLang="ko-KR"/>
          </a:p>
          <a:p>
            <a:pPr lvl="1" eaLnBrk="1" hangingPunct="1">
              <a:defRPr/>
            </a:pPr>
            <a:r>
              <a:rPr lang="ko-KR" altLang="en-US" b="1" i="0"/>
              <a:t>     백분율 등으로 표현하고자 하는 메트릭은 포맷을 조정할 수 있으며 폰트나 색깔 등을 변경 가능하다. </a:t>
            </a:r>
          </a:p>
          <a:p>
            <a:pPr lvl="2" eaLnBrk="1" hangingPunct="1">
              <a:buFont typeface="Wingdings"/>
              <a:buNone/>
              <a:defRPr/>
            </a:pPr>
            <a:r>
              <a:rPr lang="ko-KR" altLang="en-US"/>
              <a:t>  </a:t>
            </a:r>
          </a:p>
        </p:txBody>
      </p:sp>
    </p:spTree>
    <p:extLst>
      <p:ext uri="{BB962C8B-B14F-4D97-AF65-F5344CB8AC3E}">
        <p14:creationId xmlns:p14="http://schemas.microsoft.com/office/powerpoint/2010/main" val="1606845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683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0F39D178-B15B-499D-9E30-7B8D2A62EB3E}" type="slidenum">
              <a:rPr lang="en-US" altLang="en-US" b="0">
                <a:latin typeface="Times New Roman"/>
                <a:ea typeface="굴림"/>
              </a:rPr>
              <a:pPr lvl="0">
                <a:defRPr/>
              </a:pPr>
              <a:t>47</a:t>
            </a:fld>
            <a:endParaRPr lang="en-US" altLang="en-US" b="0">
              <a:latin typeface="Times New Roman"/>
              <a:ea typeface="굴림"/>
            </a:endParaRPr>
          </a:p>
        </p:txBody>
      </p:sp>
      <p:sp>
        <p:nvSpPr>
          <p:cNvPr id="376836" name="Rectangle 2"/>
          <p:cNvSpPr>
            <a:spLocks noGrp="1" noRot="1" noChangeAspect="1" noChangeArrowheads="1" noTextEdit="1"/>
          </p:cNvSpPr>
          <p:nvPr>
            <p:ph type="sldImg"/>
          </p:nvPr>
        </p:nvSpPr>
        <p:spPr>
          <a:ln/>
        </p:spPr>
      </p:sp>
      <p:sp>
        <p:nvSpPr>
          <p:cNvPr id="376837" name="Rectangle 3"/>
          <p:cNvSpPr>
            <a:spLocks noGrp="1" noChangeArrowheads="1"/>
          </p:cNvSpPr>
          <p:nvPr>
            <p:ph type="body" idx="1"/>
          </p:nvPr>
        </p:nvSpPr>
        <p:spPr>
          <a:noFill/>
          <a:ln/>
        </p:spPr>
        <p:txBody>
          <a:bodyPr/>
          <a:lstStyle/>
          <a:p>
            <a:pPr eaLnBrk="1" hangingPunct="1">
              <a:defRPr/>
            </a:pPr>
            <a:r>
              <a:rPr lang="ko-KR" altLang="en-US">
                <a:latin typeface="Arial"/>
              </a:rPr>
              <a:t>메트릭생성 – 스마트 메트릭</a:t>
            </a:r>
          </a:p>
          <a:p>
            <a:pPr eaLnBrk="1" hangingPunct="1">
              <a:defRPr/>
            </a:pPr>
            <a:r>
              <a:rPr lang="ko-KR" altLang="en-US" sz="1000">
                <a:latin typeface="Arial"/>
              </a:rPr>
              <a:t>스마트 메트릭은 복합 메트릭에만 해당되는 옵션이다.</a:t>
            </a:r>
          </a:p>
          <a:p>
            <a:pPr eaLnBrk="1" hangingPunct="1">
              <a:defRPr/>
            </a:pPr>
            <a:r>
              <a:rPr lang="ko-KR" altLang="en-US" sz="1000">
                <a:latin typeface="Arial"/>
              </a:rPr>
              <a:t>  메트릭 편집창의 수식</a:t>
            </a:r>
            <a:r>
              <a:rPr lang="en-US" altLang="ko-KR" sz="1000">
                <a:latin typeface="Arial"/>
              </a:rPr>
              <a:t>Tab </a:t>
            </a:r>
            <a:r>
              <a:rPr lang="ko-KR" altLang="en-US" sz="1000">
                <a:latin typeface="Arial"/>
              </a:rPr>
              <a:t>옆에 소계/집계 </a:t>
            </a:r>
            <a:r>
              <a:rPr lang="en-US" altLang="ko-KR" sz="1000">
                <a:latin typeface="Arial"/>
              </a:rPr>
              <a:t>Tab</a:t>
            </a:r>
            <a:r>
              <a:rPr lang="ko-KR" altLang="en-US" sz="1000">
                <a:latin typeface="Arial"/>
              </a:rPr>
              <a:t>을 선택하여 스마트 메트릭 생성이 가능하다.</a:t>
            </a:r>
          </a:p>
          <a:p>
            <a:pPr eaLnBrk="1" hangingPunct="1">
              <a:defRPr/>
            </a:pPr>
            <a:r>
              <a:rPr lang="ko-KR" altLang="en-US" sz="1000">
                <a:latin typeface="Arial"/>
              </a:rPr>
              <a:t>  * 스마트메트릭 활용 예</a:t>
            </a:r>
          </a:p>
          <a:p>
            <a:pPr eaLnBrk="1" hangingPunct="1">
              <a:defRPr/>
            </a:pPr>
            <a:r>
              <a:rPr lang="ko-KR" altLang="en-US" sz="1000">
                <a:latin typeface="Arial"/>
              </a:rPr>
              <a:t>  팀별로 계획매출액과 실적매출액, 달성율을 보는 리포트가 있다.</a:t>
            </a:r>
          </a:p>
          <a:p>
            <a:pPr eaLnBrk="1" hangingPunct="1">
              <a:defRPr/>
            </a:pPr>
            <a:r>
              <a:rPr lang="ko-KR" altLang="en-US" sz="1000">
                <a:latin typeface="Arial"/>
              </a:rPr>
              <a:t>  이때 달성율은  실적매출액/계획매출액 로 표현된 복합메트릭이다.</a:t>
            </a:r>
          </a:p>
          <a:p>
            <a:pPr eaLnBrk="1" hangingPunct="1">
              <a:defRPr/>
            </a:pPr>
            <a:r>
              <a:rPr lang="ko-KR" altLang="en-US" sz="1000">
                <a:latin typeface="Arial"/>
              </a:rPr>
              <a:t>  리포트에서 합계 표현시에  각각의 계획매출액과 실적매출액은 </a:t>
            </a:r>
            <a:r>
              <a:rPr lang="en-US" altLang="ko-KR" sz="1000">
                <a:latin typeface="Arial"/>
              </a:rPr>
              <a:t>SUM</a:t>
            </a:r>
            <a:r>
              <a:rPr lang="ko-KR" altLang="en-US" sz="1000">
                <a:latin typeface="Arial"/>
              </a:rPr>
              <a:t>을 하여야하고  달성율은 각 팀의 달성율을 </a:t>
            </a:r>
            <a:r>
              <a:rPr lang="en-US" altLang="ko-KR" sz="1000">
                <a:latin typeface="Arial"/>
              </a:rPr>
              <a:t>SUM</a:t>
            </a:r>
            <a:r>
              <a:rPr lang="ko-KR" altLang="en-US" sz="1000">
                <a:latin typeface="Arial"/>
              </a:rPr>
              <a:t>하는 것이 아니라  각각의 계획매출액의 합계에 실적매출액의 합계를 구한 후에 각각의 </a:t>
            </a:r>
            <a:r>
              <a:rPr lang="en-US" altLang="ko-KR" sz="1000">
                <a:latin typeface="Arial"/>
              </a:rPr>
              <a:t>SUM</a:t>
            </a:r>
            <a:r>
              <a:rPr lang="ko-KR" altLang="en-US" sz="1000">
                <a:latin typeface="Arial"/>
              </a:rPr>
              <a:t>값을 가지고 전사 달성율값을 구할 경우에 스마트 메트릭을 적용하여야 한다,</a:t>
            </a:r>
          </a:p>
        </p:txBody>
      </p:sp>
    </p:spTree>
    <p:extLst>
      <p:ext uri="{BB962C8B-B14F-4D97-AF65-F5344CB8AC3E}">
        <p14:creationId xmlns:p14="http://schemas.microsoft.com/office/powerpoint/2010/main" val="3607438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785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25DB8DA3-A6CC-42D3-93BA-154F9E5BD48F}" type="slidenum">
              <a:rPr lang="en-US" altLang="en-US" b="0">
                <a:latin typeface="Times New Roman"/>
                <a:ea typeface="굴림"/>
              </a:rPr>
              <a:pPr lvl="0">
                <a:defRPr/>
              </a:pPr>
              <a:t>48</a:t>
            </a:fld>
            <a:endParaRPr lang="en-US" altLang="en-US" b="0">
              <a:latin typeface="Times New Roman"/>
              <a:ea typeface="굴림"/>
            </a:endParaRPr>
          </a:p>
        </p:txBody>
      </p:sp>
      <p:sp>
        <p:nvSpPr>
          <p:cNvPr id="377860" name="Rectangle 2"/>
          <p:cNvSpPr>
            <a:spLocks noGrp="1" noRot="1" noChangeAspect="1" noChangeArrowheads="1" noTextEdit="1"/>
          </p:cNvSpPr>
          <p:nvPr>
            <p:ph type="sldImg"/>
          </p:nvPr>
        </p:nvSpPr>
        <p:spPr>
          <a:ln/>
        </p:spPr>
      </p:sp>
      <p:sp>
        <p:nvSpPr>
          <p:cNvPr id="377861" name="Rectangle 3"/>
          <p:cNvSpPr>
            <a:spLocks noGrp="1" noChangeArrowheads="1"/>
          </p:cNvSpPr>
          <p:nvPr>
            <p:ph type="body" idx="1"/>
          </p:nvPr>
        </p:nvSpPr>
        <p:spPr>
          <a:noFill/>
          <a:ln/>
        </p:spPr>
        <p:txBody>
          <a:bodyPr/>
          <a:lstStyle/>
          <a:p>
            <a:pPr eaLnBrk="1" hangingPunct="1">
              <a:defRPr/>
            </a:pPr>
            <a:r>
              <a:rPr lang="en-US" altLang="ko-KR" b="1">
                <a:latin typeface="Arial"/>
              </a:rPr>
              <a:t>Dimensionality</a:t>
            </a:r>
          </a:p>
          <a:p>
            <a:pPr lvl="1" eaLnBrk="1" hangingPunct="1">
              <a:defRPr/>
            </a:pPr>
            <a:r>
              <a:rPr lang="ko-KR" altLang="en-US"/>
              <a:t>디멘젼널러티는 메트릭 생성자에게 메트릭이 어떤 레벨로 계산될지를 결정하도록 허용한다. 메트릭 계산에 포함된 그룹핑과 필터링은 지정될 수 있다.</a:t>
            </a:r>
            <a:r>
              <a:rPr lang="en-US" altLang="ko-KR"/>
              <a:t> </a:t>
            </a:r>
          </a:p>
          <a:p>
            <a:pPr lvl="1" eaLnBrk="1" hangingPunct="1">
              <a:defRPr/>
            </a:pPr>
            <a:endParaRPr lang="en-US" altLang="ko-KR"/>
          </a:p>
          <a:p>
            <a:pPr lvl="1" eaLnBrk="1" hangingPunct="1">
              <a:defRPr/>
            </a:pPr>
            <a:r>
              <a:rPr lang="en-US" altLang="ko-KR" b="1" i="0"/>
              <a:t>Guidelines</a:t>
            </a:r>
          </a:p>
          <a:p>
            <a:pPr lvl="2" eaLnBrk="1" hangingPunct="1">
              <a:defRPr/>
            </a:pPr>
            <a:r>
              <a:rPr lang="ko-KR" altLang="en-US"/>
              <a:t>디폴트로 모든 메트릭은 </a:t>
            </a:r>
            <a:r>
              <a:rPr lang="en-US" altLang="ko-KR"/>
              <a:t>“report level”</a:t>
            </a:r>
            <a:r>
              <a:rPr lang="ko-KR" altLang="en-US"/>
              <a:t>이라는 디멘젼널러티가 주어진다.이는 메트릭 계산의 디폴트 레벨이 템플릿이나 리포트 그리드상에서의 애트리뷰트 레벨임을 의미한다.</a:t>
            </a:r>
          </a:p>
          <a:p>
            <a:pPr lvl="2" eaLnBrk="1" hangingPunct="1">
              <a:defRPr/>
            </a:pPr>
            <a:r>
              <a:rPr lang="ko-KR" altLang="en-US"/>
              <a:t>모든 메트릭은 메트릭의 디멘젼널러티가 지정될 수 있으며 이로 계산 레벨이 결정된다.</a:t>
            </a:r>
          </a:p>
          <a:p>
            <a:pPr lvl="2" eaLnBrk="1" hangingPunct="1">
              <a:defRPr/>
            </a:pPr>
            <a:r>
              <a:rPr lang="ko-KR" altLang="en-US"/>
              <a:t>애트리뷰트가 지정되면 계산레벨은 리포트 레벨의 계산을 무시한다. 지정된 디멘젼널러티를 따라 “</a:t>
            </a:r>
            <a:r>
              <a:rPr lang="en-US" altLang="ko-KR"/>
              <a:t>report level”</a:t>
            </a:r>
            <a:r>
              <a:rPr lang="ko-KR" altLang="en-US"/>
              <a:t>을 남겨 두는 것이 가장 좋다.</a:t>
            </a:r>
            <a:r>
              <a:rPr lang="en-US" altLang="ko-KR"/>
              <a:t> </a:t>
            </a:r>
          </a:p>
          <a:p>
            <a:pPr lvl="2" eaLnBrk="1" hangingPunct="1">
              <a:defRPr/>
            </a:pPr>
            <a:r>
              <a:rPr lang="ko-KR" altLang="en-US"/>
              <a:t>메트릭이 계산되는 레벨은 애트리뷰트간의 관계에 의해 영향을 받는다.</a:t>
            </a:r>
            <a:r>
              <a:rPr lang="en-US" altLang="ko-KR"/>
              <a:t> </a:t>
            </a:r>
          </a:p>
        </p:txBody>
      </p:sp>
    </p:spTree>
    <p:extLst>
      <p:ext uri="{BB962C8B-B14F-4D97-AF65-F5344CB8AC3E}">
        <p14:creationId xmlns:p14="http://schemas.microsoft.com/office/powerpoint/2010/main" val="1182325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888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884BDE01-7704-49C9-A4A7-1087A2B137D6}" type="slidenum">
              <a:rPr lang="en-US" altLang="en-US" b="0">
                <a:latin typeface="Times New Roman"/>
                <a:ea typeface="굴림"/>
              </a:rPr>
              <a:pPr lvl="0">
                <a:defRPr/>
              </a:pPr>
              <a:t>49</a:t>
            </a:fld>
            <a:endParaRPr lang="en-US" altLang="en-US" b="0">
              <a:latin typeface="Times New Roman"/>
              <a:ea typeface="굴림"/>
            </a:endParaRPr>
          </a:p>
        </p:txBody>
      </p:sp>
      <p:sp>
        <p:nvSpPr>
          <p:cNvPr id="378884" name="Rectangle 2"/>
          <p:cNvSpPr>
            <a:spLocks noGrp="1" noRot="1" noChangeAspect="1" noChangeArrowheads="1" noTextEdit="1"/>
          </p:cNvSpPr>
          <p:nvPr>
            <p:ph type="sldImg"/>
          </p:nvPr>
        </p:nvSpPr>
        <p:spPr>
          <a:xfrm>
            <a:off x="1905000" y="457200"/>
            <a:ext cx="4630738" cy="3473450"/>
          </a:xfrm>
          <a:ln/>
        </p:spPr>
      </p:sp>
      <p:sp>
        <p:nvSpPr>
          <p:cNvPr id="378885" name="Rectangle 3"/>
          <p:cNvSpPr>
            <a:spLocks noGrp="1" noChangeArrowheads="1"/>
          </p:cNvSpPr>
          <p:nvPr>
            <p:ph type="body" idx="1"/>
          </p:nvPr>
        </p:nvSpPr>
        <p:spPr>
          <a:noFill/>
          <a:ln/>
        </p:spPr>
        <p:txBody>
          <a:bodyPr/>
          <a:lstStyle/>
          <a:p>
            <a:pPr eaLnBrk="1" hangingPunct="1">
              <a:defRPr/>
            </a:pPr>
            <a:r>
              <a:rPr lang="ko-KR" altLang="en-US" b="1">
                <a:latin typeface="Arial"/>
              </a:rPr>
              <a:t>필터링</a:t>
            </a:r>
          </a:p>
          <a:p>
            <a:pPr lvl="1" eaLnBrk="1" hangingPunct="1">
              <a:defRPr/>
            </a:pPr>
            <a:r>
              <a:rPr lang="ko-KR" altLang="en-US"/>
              <a:t>이설정은 리포트 필터와 메트릭 계산사이의 관계를 결정한다. 아래에 나열된 모든 조건은 디멘젼널러티로 지정된 애트리뷰트와 연관된 필터 조건에 대해 참으로 유지된다.</a:t>
            </a:r>
            <a:r>
              <a:rPr lang="en-US" altLang="ko-KR"/>
              <a:t> </a:t>
            </a:r>
          </a:p>
          <a:p>
            <a:pPr lvl="1" eaLnBrk="1" hangingPunct="1">
              <a:defRPr/>
            </a:pPr>
            <a:endParaRPr lang="en-US" altLang="ko-KR"/>
          </a:p>
          <a:p>
            <a:pPr lvl="1" eaLnBrk="1" hangingPunct="1">
              <a:defRPr/>
            </a:pPr>
            <a:r>
              <a:rPr lang="ko-KR" altLang="en-US" b="1" i="0"/>
              <a:t>표준</a:t>
            </a:r>
          </a:p>
          <a:p>
            <a:pPr lvl="2" eaLnBrk="1" hangingPunct="1">
              <a:defRPr/>
            </a:pPr>
            <a:r>
              <a:rPr lang="ko-KR" altLang="en-US"/>
              <a:t>표준 설정은 리포트 필터를 메트릭 계산시에 같이 적용되도록 허용한다. 리포트의 필터 조건은 문제의 메트릭을 계산하는 </a:t>
            </a:r>
            <a:r>
              <a:rPr lang="en-US" altLang="ko-KR"/>
              <a:t>SQL</a:t>
            </a:r>
            <a:r>
              <a:rPr lang="ko-KR" altLang="en-US"/>
              <a:t>문의 </a:t>
            </a:r>
            <a:r>
              <a:rPr lang="en-US" altLang="ko-KR"/>
              <a:t>where</a:t>
            </a:r>
            <a:r>
              <a:rPr lang="ko-KR" altLang="en-US"/>
              <a:t>절에서 발견될 것이다.</a:t>
            </a:r>
          </a:p>
          <a:p>
            <a:pPr lvl="2" eaLnBrk="1" hangingPunct="1">
              <a:defRPr/>
            </a:pPr>
            <a:endParaRPr lang="en-US" altLang="ko-KR" b="1" i="1"/>
          </a:p>
          <a:p>
            <a:pPr lvl="1" eaLnBrk="1" hangingPunct="1">
              <a:defRPr/>
            </a:pPr>
            <a:r>
              <a:rPr lang="ko-KR" altLang="en-US" b="1" i="0"/>
              <a:t>절대값</a:t>
            </a:r>
          </a:p>
          <a:p>
            <a:pPr lvl="2" eaLnBrk="1" hangingPunct="1">
              <a:defRPr/>
            </a:pPr>
            <a:r>
              <a:rPr lang="ko-KR" altLang="en-US"/>
              <a:t>절대값 설정은 메트릭을 계산하는데 리포트 필터를 고려하지만 </a:t>
            </a:r>
            <a:r>
              <a:rPr lang="en-US" altLang="ko-KR"/>
              <a:t>where</a:t>
            </a:r>
            <a:r>
              <a:rPr lang="ko-KR" altLang="en-US"/>
              <a:t>절 그자체보다는 </a:t>
            </a:r>
            <a:r>
              <a:rPr lang="en-US" altLang="ko-KR"/>
              <a:t>where exists</a:t>
            </a:r>
            <a:r>
              <a:rPr lang="ko-KR" altLang="en-US"/>
              <a:t>절을 포함할 것이다.</a:t>
            </a:r>
          </a:p>
          <a:p>
            <a:pPr lvl="2" eaLnBrk="1" hangingPunct="1">
              <a:buFont typeface="mn-ea"/>
              <a:buNone/>
              <a:defRPr/>
            </a:pPr>
            <a:r>
              <a:rPr lang="en-US" altLang="ko-KR"/>
              <a:t>     </a:t>
            </a:r>
          </a:p>
          <a:p>
            <a:pPr lvl="1" eaLnBrk="1" hangingPunct="1">
              <a:defRPr/>
            </a:pPr>
            <a:r>
              <a:rPr lang="ko-KR" altLang="en-US" b="1" i="0"/>
              <a:t>무시</a:t>
            </a:r>
          </a:p>
          <a:p>
            <a:pPr lvl="2" eaLnBrk="1" hangingPunct="1">
              <a:defRPr/>
            </a:pPr>
            <a:r>
              <a:rPr lang="ko-KR" altLang="en-US"/>
              <a:t>무시는 메트릭을 계산하느데 메트릭 디멘젼널러티에서 지정된 애트리뷰트와 직접적으로 연관된 </a:t>
            </a:r>
            <a:r>
              <a:rPr lang="en-US" altLang="ko-KR"/>
              <a:t>(direct child, parent, grandparent)</a:t>
            </a:r>
            <a:r>
              <a:rPr lang="ko-KR" altLang="en-US"/>
              <a:t> 필터 조건을 완전히 무시할 것이다. 관련된 애트리뷰트에 대한 리포트 필터 조건은 </a:t>
            </a:r>
            <a:r>
              <a:rPr lang="en-US" altLang="ko-KR"/>
              <a:t>SQL</a:t>
            </a:r>
            <a:r>
              <a:rPr lang="ko-KR" altLang="en-US"/>
              <a:t>문에서 찾을 수 없을 것이다. 이설정은 종종 </a:t>
            </a:r>
            <a:r>
              <a:rPr lang="en-US" altLang="ko-KR" i="1"/>
              <a:t>All-Dimensional</a:t>
            </a:r>
            <a:r>
              <a:rPr lang="ko-KR" altLang="en-US"/>
              <a:t> 메트릭을 계산할 목적으로 그룹핑의 없음 설정과 함께 사용된다.</a:t>
            </a:r>
          </a:p>
          <a:p>
            <a:pPr lvl="1" eaLnBrk="1" hangingPunct="1">
              <a:defRPr/>
            </a:pPr>
            <a:r>
              <a:rPr lang="ko-KR" altLang="en-US" b="1" i="0"/>
              <a:t>없음</a:t>
            </a:r>
          </a:p>
          <a:p>
            <a:pPr lvl="1" eaLnBrk="1" hangingPunct="1">
              <a:defRPr/>
            </a:pPr>
            <a:endParaRPr lang="en-US" altLang="ko-KR"/>
          </a:p>
        </p:txBody>
      </p:sp>
    </p:spTree>
    <p:extLst>
      <p:ext uri="{BB962C8B-B14F-4D97-AF65-F5344CB8AC3E}">
        <p14:creationId xmlns:p14="http://schemas.microsoft.com/office/powerpoint/2010/main" val="297040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7990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8A77D198-B8DE-448A-BAB0-C0E34B584808}" type="slidenum">
              <a:rPr lang="en-US" altLang="en-US" b="0">
                <a:latin typeface="Times New Roman"/>
                <a:ea typeface="굴림"/>
              </a:rPr>
              <a:pPr lvl="0">
                <a:defRPr/>
              </a:pPr>
              <a:t>50</a:t>
            </a:fld>
            <a:endParaRPr lang="en-US" altLang="en-US" b="0">
              <a:latin typeface="Times New Roman"/>
              <a:ea typeface="굴림"/>
            </a:endParaRPr>
          </a:p>
        </p:txBody>
      </p:sp>
      <p:sp>
        <p:nvSpPr>
          <p:cNvPr id="379908" name="Rectangle 2"/>
          <p:cNvSpPr>
            <a:spLocks noGrp="1" noRot="1" noChangeAspect="1" noChangeArrowheads="1" noTextEdit="1"/>
          </p:cNvSpPr>
          <p:nvPr>
            <p:ph type="sldImg"/>
          </p:nvPr>
        </p:nvSpPr>
        <p:spPr>
          <a:ln/>
        </p:spPr>
      </p:sp>
      <p:sp>
        <p:nvSpPr>
          <p:cNvPr id="379909" name="Rectangle 3"/>
          <p:cNvSpPr>
            <a:spLocks noGrp="1" noChangeArrowheads="1"/>
          </p:cNvSpPr>
          <p:nvPr>
            <p:ph type="body" idx="1"/>
          </p:nvPr>
        </p:nvSpPr>
        <p:spPr>
          <a:noFill/>
          <a:ln/>
        </p:spPr>
        <p:txBody>
          <a:bodyPr/>
          <a:lstStyle/>
          <a:p>
            <a:pPr eaLnBrk="1" hangingPunct="1">
              <a:defRPr/>
            </a:pPr>
            <a:r>
              <a:rPr lang="ko-KR" altLang="en-US" b="1">
                <a:latin typeface="Arial"/>
              </a:rPr>
              <a:t>그룹핑</a:t>
            </a:r>
          </a:p>
          <a:p>
            <a:pPr lvl="1" eaLnBrk="1" hangingPunct="1">
              <a:defRPr/>
            </a:pPr>
            <a:r>
              <a:rPr lang="ko-KR" altLang="en-US"/>
              <a:t>이 설정은 메트릭 계산에 내포된 그룹핑을 결정한다. </a:t>
            </a:r>
            <a:r>
              <a:rPr lang="en-US" altLang="ko-KR"/>
              <a:t>SQL</a:t>
            </a:r>
            <a:r>
              <a:rPr lang="ko-KR" altLang="en-US"/>
              <a:t>문의 </a:t>
            </a:r>
            <a:r>
              <a:rPr lang="en-US" altLang="ko-KR"/>
              <a:t>Group by </a:t>
            </a:r>
            <a:r>
              <a:rPr lang="ko-KR" altLang="en-US"/>
              <a:t>절은 이 설정에 의해 영향을 받는다.</a:t>
            </a:r>
            <a:r>
              <a:rPr lang="en-US" altLang="ko-KR"/>
              <a:t> </a:t>
            </a:r>
          </a:p>
          <a:p>
            <a:pPr lvl="1" eaLnBrk="1" hangingPunct="1">
              <a:defRPr/>
            </a:pPr>
            <a:endParaRPr lang="en-US" altLang="ko-KR"/>
          </a:p>
          <a:p>
            <a:pPr lvl="1" eaLnBrk="1" hangingPunct="1">
              <a:defRPr/>
            </a:pPr>
            <a:r>
              <a:rPr lang="ko-KR" altLang="en-US" b="1" i="0"/>
              <a:t>표준</a:t>
            </a:r>
          </a:p>
          <a:p>
            <a:pPr lvl="2" eaLnBrk="1" hangingPunct="1">
              <a:defRPr/>
            </a:pPr>
            <a:r>
              <a:rPr lang="ko-KR" altLang="en-US"/>
              <a:t>표준 설정은 메트릭을 디폴트 레벨에 따라 그룹핑한다. 디폴트 레벨은 템플릿 상에 있는 관련된 애트리뷰트의 가장 낮은 레벨이다.</a:t>
            </a:r>
            <a:r>
              <a:rPr lang="en-US" altLang="ko-KR"/>
              <a:t> </a:t>
            </a:r>
          </a:p>
          <a:p>
            <a:pPr lvl="1" eaLnBrk="1" hangingPunct="1">
              <a:defRPr/>
            </a:pPr>
            <a:r>
              <a:rPr lang="ko-KR" altLang="en-US" b="1" i="0"/>
              <a:t>없음</a:t>
            </a:r>
          </a:p>
          <a:p>
            <a:pPr lvl="2" eaLnBrk="1" hangingPunct="1">
              <a:defRPr/>
            </a:pPr>
            <a:r>
              <a:rPr lang="ko-KR" altLang="en-US"/>
              <a:t>없음 옵션은 레벨로서 지정된 애트리뷰트와 관련된 모든 애트리뷰트로 </a:t>
            </a:r>
            <a:r>
              <a:rPr lang="en-US" altLang="ko-KR"/>
              <a:t>group by</a:t>
            </a:r>
            <a:r>
              <a:rPr lang="ko-KR" altLang="en-US"/>
              <a:t>하는 것을 제거한다.</a:t>
            </a:r>
            <a:r>
              <a:rPr lang="en-US" altLang="ko-KR"/>
              <a:t>  </a:t>
            </a:r>
          </a:p>
          <a:p>
            <a:pPr lvl="2" eaLnBrk="1" hangingPunct="1">
              <a:defRPr/>
            </a:pPr>
            <a:r>
              <a:rPr lang="ko-KR" altLang="en-US"/>
              <a:t>이는 템플릿상에 있는 관련된 애트리뷰트에 대해 하나의 전체값을 얻는 메트릭을 계산하는데 사용된다.</a:t>
            </a:r>
            <a:r>
              <a:rPr lang="en-US" altLang="ko-KR"/>
              <a:t> </a:t>
            </a:r>
          </a:p>
          <a:p>
            <a:pPr lvl="2" eaLnBrk="1" hangingPunct="1">
              <a:defRPr/>
            </a:pPr>
            <a:r>
              <a:rPr lang="ko-KR" altLang="en-US"/>
              <a:t>없음의 그룹핑은 종종 </a:t>
            </a:r>
            <a:r>
              <a:rPr lang="en-US" altLang="ko-KR"/>
              <a:t>“All-Dimension”</a:t>
            </a:r>
            <a:r>
              <a:rPr lang="ko-KR" altLang="en-US"/>
              <a:t>의 메트릭을 계산하기 위해 필터링 무시와 함께 이용된다.</a:t>
            </a:r>
          </a:p>
          <a:p>
            <a:pPr lvl="2" eaLnBrk="1" hangingPunct="1">
              <a:buFont typeface="mn-ea"/>
              <a:buNone/>
              <a:defRPr/>
            </a:pPr>
            <a:r>
              <a:rPr lang="en-US" altLang="ko-KR"/>
              <a:t> </a:t>
            </a:r>
          </a:p>
          <a:p>
            <a:pPr lvl="1" eaLnBrk="1" hangingPunct="1">
              <a:defRPr/>
            </a:pPr>
            <a:r>
              <a:rPr lang="ko-KR" altLang="en-US" b="1" i="0"/>
              <a:t>시작과 끝값</a:t>
            </a:r>
          </a:p>
          <a:p>
            <a:pPr lvl="2" eaLnBrk="1" hangingPunct="1">
              <a:defRPr/>
            </a:pPr>
            <a:r>
              <a:rPr lang="ko-KR" altLang="en-US"/>
              <a:t>이 옵션은 비집계성 메트릭과 관련해서 사용된다.</a:t>
            </a:r>
            <a:r>
              <a:rPr lang="en-US" altLang="ko-KR"/>
              <a:t> </a:t>
            </a:r>
          </a:p>
        </p:txBody>
      </p:sp>
    </p:spTree>
    <p:extLst>
      <p:ext uri="{BB962C8B-B14F-4D97-AF65-F5344CB8AC3E}">
        <p14:creationId xmlns:p14="http://schemas.microsoft.com/office/powerpoint/2010/main" val="74310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29901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1.MicroStrategy7i </a:t>
            </a:r>
            <a:r>
              <a:rPr lang="ko-KR" altLang="en-US" b="0">
                <a:latin typeface="Times New Roman"/>
                <a:ea typeface="굴림"/>
              </a:rPr>
              <a:t>소개 - </a:t>
            </a:r>
            <a:fld id="{A1350319-ABC2-43F0-936E-E31CB2872358}" type="slidenum">
              <a:rPr lang="en-US" altLang="en-US" b="0">
                <a:latin typeface="Times New Roman"/>
                <a:ea typeface="굴림"/>
              </a:rPr>
              <a:pPr lvl="0">
                <a:defRPr/>
              </a:pPr>
              <a:t>5</a:t>
            </a:fld>
            <a:endParaRPr lang="en-US" altLang="en-US" b="0">
              <a:latin typeface="Times New Roman"/>
              <a:ea typeface="굴림"/>
            </a:endParaRPr>
          </a:p>
        </p:txBody>
      </p:sp>
      <p:sp>
        <p:nvSpPr>
          <p:cNvPr id="299012" name="Rectangle 2"/>
          <p:cNvSpPr>
            <a:spLocks noGrp="1" noRot="1" noChangeAspect="1" noChangeArrowheads="1" noTextEdit="1"/>
          </p:cNvSpPr>
          <p:nvPr>
            <p:ph type="sldImg"/>
          </p:nvPr>
        </p:nvSpPr>
        <p:spPr>
          <a:ln/>
        </p:spPr>
      </p:sp>
      <p:sp>
        <p:nvSpPr>
          <p:cNvPr id="299013" name="Rectangle 3"/>
          <p:cNvSpPr>
            <a:spLocks noGrp="1" noChangeArrowheads="1"/>
          </p:cNvSpPr>
          <p:nvPr>
            <p:ph type="body" idx="1"/>
          </p:nvPr>
        </p:nvSpPr>
        <p:spPr>
          <a:noFill/>
          <a:ln/>
        </p:spPr>
        <p:txBody>
          <a:bodyPr/>
          <a:lstStyle/>
          <a:p>
            <a:pPr eaLnBrk="1" hangingPunct="1">
              <a:defRPr/>
            </a:pPr>
            <a:endParaRPr lang="ko-KR" altLang="en-US">
              <a:latin typeface="Arial"/>
              <a:ea typeface="굴림"/>
            </a:endParaRPr>
          </a:p>
        </p:txBody>
      </p:sp>
    </p:spTree>
    <p:extLst>
      <p:ext uri="{BB962C8B-B14F-4D97-AF65-F5344CB8AC3E}">
        <p14:creationId xmlns:p14="http://schemas.microsoft.com/office/powerpoint/2010/main" val="259830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8093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CD48125F-0070-4E6F-81F3-0FA2D50F32DB}" type="slidenum">
              <a:rPr lang="en-US" altLang="en-US" b="0">
                <a:latin typeface="Times New Roman"/>
                <a:ea typeface="굴림"/>
              </a:rPr>
              <a:pPr lvl="0">
                <a:defRPr/>
              </a:pPr>
              <a:t>51</a:t>
            </a:fld>
            <a:endParaRPr lang="en-US" altLang="en-US" b="0">
              <a:latin typeface="Times New Roman"/>
              <a:ea typeface="굴림"/>
            </a:endParaRPr>
          </a:p>
        </p:txBody>
      </p:sp>
      <p:sp>
        <p:nvSpPr>
          <p:cNvPr id="380932" name="Rectangle 2"/>
          <p:cNvSpPr>
            <a:spLocks noGrp="1" noRot="1" noChangeAspect="1" noChangeArrowheads="1" noTextEdit="1"/>
          </p:cNvSpPr>
          <p:nvPr>
            <p:ph type="sldImg"/>
          </p:nvPr>
        </p:nvSpPr>
        <p:spPr>
          <a:ln/>
        </p:spPr>
      </p:sp>
      <p:sp>
        <p:nvSpPr>
          <p:cNvPr id="380933" name="Rectangle 3"/>
          <p:cNvSpPr>
            <a:spLocks noGrp="1" noChangeArrowheads="1"/>
          </p:cNvSpPr>
          <p:nvPr>
            <p:ph type="body" idx="1"/>
          </p:nvPr>
        </p:nvSpPr>
        <p:spPr>
          <a:noFill/>
          <a:ln/>
        </p:spPr>
        <p:txBody>
          <a:bodyPr/>
          <a:lstStyle/>
          <a:p>
            <a:pPr eaLnBrk="1" hangingPunct="1">
              <a:defRPr/>
            </a:pPr>
            <a:r>
              <a:rPr lang="ko-KR" altLang="en-US" b="1">
                <a:latin typeface="Arial"/>
              </a:rPr>
              <a:t>원하는 리포트</a:t>
            </a:r>
            <a:r>
              <a:rPr lang="en-US" altLang="ko-KR" b="1">
                <a:latin typeface="Arial"/>
              </a:rPr>
              <a:t> – Region</a:t>
            </a:r>
            <a:r>
              <a:rPr lang="ko-KR" altLang="en-US" b="1">
                <a:latin typeface="Arial"/>
              </a:rPr>
              <a:t>에 대한 판매 기여도</a:t>
            </a:r>
          </a:p>
          <a:p>
            <a:pPr lvl="1" eaLnBrk="1" hangingPunct="1">
              <a:defRPr/>
            </a:pPr>
            <a:r>
              <a:rPr lang="en-US" altLang="ko-KR"/>
              <a:t>Region</a:t>
            </a:r>
            <a:r>
              <a:rPr lang="ko-KR" altLang="en-US"/>
              <a:t>내에 있는 다른 선택된 </a:t>
            </a:r>
            <a:r>
              <a:rPr lang="en-US" altLang="ko-KR"/>
              <a:t>Calling Centers</a:t>
            </a:r>
            <a:r>
              <a:rPr lang="ko-KR" altLang="en-US"/>
              <a:t>에  대한 필터된 </a:t>
            </a:r>
            <a:r>
              <a:rPr lang="en-US" altLang="ko-KR"/>
              <a:t>Calling Centers </a:t>
            </a:r>
            <a:r>
              <a:rPr lang="ko-KR" altLang="en-US"/>
              <a:t>의 판매량을 비교하고자 한다.</a:t>
            </a:r>
          </a:p>
          <a:p>
            <a:pPr lvl="1" eaLnBrk="1" hangingPunct="1">
              <a:defRPr/>
            </a:pPr>
            <a:endParaRPr lang="en-US" altLang="ko-KR"/>
          </a:p>
          <a:p>
            <a:pPr lvl="1" eaLnBrk="1" hangingPunct="1">
              <a:defRPr/>
            </a:pPr>
            <a:endParaRPr lang="en-US" altLang="ko-KR"/>
          </a:p>
          <a:p>
            <a:pPr lvl="1" eaLnBrk="1" hangingPunct="1">
              <a:defRPr/>
            </a:pPr>
            <a:r>
              <a:rPr lang="en-US" altLang="ko-KR" b="1" i="0"/>
              <a:t>Regional Sales</a:t>
            </a:r>
          </a:p>
          <a:p>
            <a:pPr lvl="2" eaLnBrk="1" hangingPunct="1">
              <a:defRPr/>
            </a:pPr>
            <a:r>
              <a:rPr lang="en-US" altLang="ko-KR"/>
              <a:t>Region</a:t>
            </a:r>
            <a:r>
              <a:rPr lang="ko-KR" altLang="en-US"/>
              <a:t>은 디멘젼널러티를 위해 선택된 애트리뷰트이다</a:t>
            </a:r>
            <a:r>
              <a:rPr lang="en-US" altLang="ko-KR"/>
              <a:t>.  </a:t>
            </a:r>
            <a:r>
              <a:rPr lang="ko-KR" altLang="en-US"/>
              <a:t>그래서 이 메트릭은 </a:t>
            </a:r>
            <a:r>
              <a:rPr lang="en-US" altLang="ko-KR"/>
              <a:t>region</a:t>
            </a:r>
            <a:r>
              <a:rPr lang="ko-KR" altLang="en-US"/>
              <a:t>레벨에서 계산될 것이다.</a:t>
            </a:r>
            <a:r>
              <a:rPr lang="en-US" altLang="ko-KR"/>
              <a:t>  </a:t>
            </a:r>
          </a:p>
          <a:p>
            <a:pPr lvl="2" eaLnBrk="1" hangingPunct="1">
              <a:defRPr/>
            </a:pPr>
            <a:r>
              <a:rPr lang="ko-KR" altLang="en-US"/>
              <a:t>표준 필터링이 이 메트릭을 위해 설정되었다. 필터에 있는 </a:t>
            </a:r>
            <a:r>
              <a:rPr lang="en-US" altLang="ko-KR"/>
              <a:t>Calling Center</a:t>
            </a:r>
            <a:r>
              <a:rPr lang="ko-KR" altLang="en-US"/>
              <a:t>만이 </a:t>
            </a:r>
            <a:r>
              <a:rPr lang="en-US" altLang="ko-KR"/>
              <a:t>region</a:t>
            </a:r>
            <a:r>
              <a:rPr lang="ko-KR" altLang="en-US"/>
              <a:t>계산에 사용될 것이다.</a:t>
            </a:r>
          </a:p>
          <a:p>
            <a:pPr lvl="2" eaLnBrk="1" hangingPunct="1">
              <a:defRPr/>
            </a:pPr>
            <a:r>
              <a:rPr lang="ko-KR" altLang="en-US"/>
              <a:t>표준이 이 메트릭의 그룹화에 설정되었다. 이 레벨에서 선택된 애트리뷰트인 </a:t>
            </a:r>
            <a:r>
              <a:rPr lang="en-US" altLang="ko-KR"/>
              <a:t>Region</a:t>
            </a:r>
            <a:r>
              <a:rPr lang="ko-KR" altLang="en-US"/>
              <a:t>은 </a:t>
            </a:r>
            <a:r>
              <a:rPr lang="en-US" altLang="ko-KR"/>
              <a:t>SQL</a:t>
            </a:r>
            <a:r>
              <a:rPr lang="ko-KR" altLang="en-US"/>
              <a:t>문의 </a:t>
            </a:r>
            <a:r>
              <a:rPr lang="en-US" altLang="ko-KR"/>
              <a:t>Group by</a:t>
            </a:r>
            <a:r>
              <a:rPr lang="ko-KR" altLang="en-US"/>
              <a:t>절에 사용될 것이다. 그래서 같은 </a:t>
            </a:r>
            <a:r>
              <a:rPr lang="en-US" altLang="ko-KR"/>
              <a:t>Region</a:t>
            </a:r>
            <a:r>
              <a:rPr lang="ko-KR" altLang="en-US"/>
              <a:t>내에 있는 모든 </a:t>
            </a:r>
            <a:r>
              <a:rPr lang="en-US" altLang="ko-KR"/>
              <a:t>Calling Center</a:t>
            </a:r>
            <a:r>
              <a:rPr lang="ko-KR" altLang="en-US"/>
              <a:t>가 </a:t>
            </a:r>
            <a:r>
              <a:rPr lang="en-US" altLang="ko-KR"/>
              <a:t>region </a:t>
            </a:r>
            <a:r>
              <a:rPr lang="ko-KR" altLang="en-US"/>
              <a:t>합계 계산에 포함될 것이다.</a:t>
            </a:r>
            <a:r>
              <a:rPr lang="en-US" altLang="ko-KR"/>
              <a:t> </a:t>
            </a:r>
          </a:p>
          <a:p>
            <a:pPr lvl="2" eaLnBrk="1" hangingPunct="1">
              <a:defRPr/>
            </a:pPr>
            <a:endParaRPr lang="en-US" altLang="ko-KR"/>
          </a:p>
          <a:p>
            <a:pPr lvl="1" eaLnBrk="1" hangingPunct="1">
              <a:defRPr/>
            </a:pPr>
            <a:r>
              <a:rPr lang="en-US" altLang="ko-KR" b="1" i="0"/>
              <a:t>Percent Contribution to Region</a:t>
            </a:r>
          </a:p>
          <a:p>
            <a:pPr lvl="2" eaLnBrk="1" hangingPunct="1">
              <a:defRPr/>
            </a:pPr>
            <a:r>
              <a:rPr lang="ko-KR" altLang="en-US"/>
              <a:t>이는 </a:t>
            </a:r>
            <a:r>
              <a:rPr lang="en-US" altLang="ko-KR"/>
              <a:t>Dollar Sales </a:t>
            </a:r>
            <a:r>
              <a:rPr lang="ko-KR" altLang="en-US"/>
              <a:t>을 </a:t>
            </a:r>
            <a:r>
              <a:rPr lang="en-US" altLang="ko-KR"/>
              <a:t>Regional Sales </a:t>
            </a:r>
            <a:r>
              <a:rPr lang="ko-KR" altLang="en-US"/>
              <a:t>로 나눈 퍼센트 포맷을 가진 복합 메트릭이다.</a:t>
            </a:r>
            <a:r>
              <a:rPr lang="en-US" altLang="ko-KR"/>
              <a:t> </a:t>
            </a:r>
          </a:p>
          <a:p>
            <a:pPr lvl="2" eaLnBrk="1" hangingPunct="1">
              <a:defRPr/>
            </a:pPr>
            <a:r>
              <a:rPr lang="ko-KR" altLang="en-US"/>
              <a:t>어떤 </a:t>
            </a:r>
            <a:r>
              <a:rPr lang="en-US" altLang="ko-KR"/>
              <a:t>Region</a:t>
            </a:r>
            <a:r>
              <a:rPr lang="ko-KR" altLang="en-US"/>
              <a:t>에 하나의 </a:t>
            </a:r>
            <a:r>
              <a:rPr lang="en-US" altLang="ko-KR"/>
              <a:t>Calling Center</a:t>
            </a:r>
            <a:r>
              <a:rPr lang="ko-KR" altLang="en-US"/>
              <a:t>가 리포트 필터에 있다면 </a:t>
            </a:r>
            <a:r>
              <a:rPr lang="en-US" altLang="ko-KR"/>
              <a:t>Percent Contribution to Region</a:t>
            </a:r>
            <a:r>
              <a:rPr lang="ko-KR" altLang="en-US"/>
              <a:t>메트릭은 100%로 계산될 것이다.</a:t>
            </a:r>
            <a:r>
              <a:rPr lang="en-US" altLang="ko-KR"/>
              <a:t> </a:t>
            </a:r>
          </a:p>
          <a:p>
            <a:pPr lvl="2" eaLnBrk="1" hangingPunct="1">
              <a:defRPr/>
            </a:pPr>
            <a:r>
              <a:rPr lang="ko-KR" altLang="en-US"/>
              <a:t>복합 메트릭에는 어떠한 디멘젼널러티도 설정되어 있지 않다.</a:t>
            </a:r>
          </a:p>
          <a:p>
            <a:pPr lvl="2" eaLnBrk="1" hangingPunct="1">
              <a:defRPr/>
            </a:pPr>
            <a:r>
              <a:rPr lang="en-US" altLang="ko-KR"/>
              <a:t>Child</a:t>
            </a:r>
            <a:r>
              <a:rPr lang="ko-KR" altLang="en-US"/>
              <a:t>메트릭에 대한 디멘젼널러티는 복합 메트릭 정의시에 적용된다.</a:t>
            </a:r>
          </a:p>
          <a:p>
            <a:pPr lvl="1" eaLnBrk="1" hangingPunct="1">
              <a:defRPr/>
            </a:pPr>
            <a:endParaRPr lang="en-US" altLang="ko-KR"/>
          </a:p>
          <a:p>
            <a:pPr lvl="1" eaLnBrk="1" hangingPunct="1">
              <a:defRPr/>
            </a:pPr>
            <a:r>
              <a:rPr lang="en-US" altLang="ko-KR"/>
              <a:t> </a:t>
            </a:r>
          </a:p>
        </p:txBody>
      </p:sp>
    </p:spTree>
    <p:extLst>
      <p:ext uri="{BB962C8B-B14F-4D97-AF65-F5344CB8AC3E}">
        <p14:creationId xmlns:p14="http://schemas.microsoft.com/office/powerpoint/2010/main" val="33862482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819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2504211C-EFC4-4A4C-8A10-1E73ED92DC29}" type="slidenum">
              <a:rPr lang="en-US" altLang="en-US" b="0">
                <a:latin typeface="Times New Roman"/>
                <a:ea typeface="굴림"/>
              </a:rPr>
              <a:pPr lvl="0">
                <a:defRPr/>
              </a:pPr>
              <a:t>52</a:t>
            </a:fld>
            <a:endParaRPr lang="en-US" altLang="en-US" b="0">
              <a:latin typeface="Times New Roman"/>
              <a:ea typeface="굴림"/>
            </a:endParaRPr>
          </a:p>
        </p:txBody>
      </p:sp>
      <p:sp>
        <p:nvSpPr>
          <p:cNvPr id="381956" name="Rectangle 2"/>
          <p:cNvSpPr>
            <a:spLocks noGrp="1" noRot="1" noChangeAspect="1" noChangeArrowheads="1" noTextEdit="1"/>
          </p:cNvSpPr>
          <p:nvPr>
            <p:ph type="sldImg"/>
          </p:nvPr>
        </p:nvSpPr>
        <p:spPr>
          <a:ln/>
        </p:spPr>
      </p:sp>
      <p:sp>
        <p:nvSpPr>
          <p:cNvPr id="381957" name="Rectangle 3"/>
          <p:cNvSpPr>
            <a:spLocks noGrp="1" noChangeArrowheads="1"/>
          </p:cNvSpPr>
          <p:nvPr>
            <p:ph type="body" idx="1"/>
          </p:nvPr>
        </p:nvSpPr>
        <p:spPr>
          <a:noFill/>
          <a:ln/>
        </p:spPr>
        <p:txBody>
          <a:bodyPr/>
          <a:lstStyle/>
          <a:p>
            <a:pPr eaLnBrk="1" hangingPunct="1">
              <a:defRPr/>
            </a:pPr>
            <a:r>
              <a:rPr lang="ko-KR" altLang="en-US" b="1">
                <a:latin typeface="Arial"/>
              </a:rPr>
              <a:t>원하는 리포트</a:t>
            </a:r>
            <a:r>
              <a:rPr lang="en-US" altLang="ko-KR" b="1">
                <a:latin typeface="Arial"/>
              </a:rPr>
              <a:t> – </a:t>
            </a:r>
            <a:r>
              <a:rPr lang="ko-KR" altLang="en-US" b="1">
                <a:latin typeface="Arial"/>
              </a:rPr>
              <a:t>전체 </a:t>
            </a:r>
            <a:r>
              <a:rPr lang="en-US" altLang="ko-KR" b="1">
                <a:latin typeface="Arial"/>
              </a:rPr>
              <a:t>Region</a:t>
            </a:r>
            <a:r>
              <a:rPr lang="ko-KR" altLang="en-US" b="1">
                <a:latin typeface="Arial"/>
              </a:rPr>
              <a:t>에 대한 판매 기여도</a:t>
            </a:r>
          </a:p>
          <a:p>
            <a:pPr lvl="1" eaLnBrk="1" hangingPunct="1">
              <a:defRPr/>
            </a:pPr>
            <a:r>
              <a:rPr lang="ko-KR" altLang="en-US"/>
              <a:t>각각의 전체 </a:t>
            </a:r>
            <a:r>
              <a:rPr lang="en-US" altLang="ko-KR"/>
              <a:t>Region</a:t>
            </a:r>
            <a:r>
              <a:rPr lang="ko-KR" altLang="en-US"/>
              <a:t>에 대한 필터된 </a:t>
            </a:r>
            <a:r>
              <a:rPr lang="en-US" altLang="ko-KR"/>
              <a:t>Calling Centers</a:t>
            </a:r>
            <a:r>
              <a:rPr lang="ko-KR" altLang="en-US"/>
              <a:t>의 판매량을 비교하고자 한다면 이에 해당하는 </a:t>
            </a:r>
            <a:r>
              <a:rPr lang="en-US" altLang="ko-KR"/>
              <a:t>region</a:t>
            </a:r>
            <a:r>
              <a:rPr lang="ko-KR" altLang="en-US"/>
              <a:t>메트릭 계산은 필터에서 표시된 </a:t>
            </a:r>
            <a:r>
              <a:rPr lang="en-US" altLang="ko-KR"/>
              <a:t>Calling Centers</a:t>
            </a:r>
            <a:r>
              <a:rPr lang="ko-KR" altLang="en-US"/>
              <a:t>뿐만 아니라 모든 </a:t>
            </a:r>
            <a:r>
              <a:rPr lang="en-US" altLang="ko-KR"/>
              <a:t>Calling Center</a:t>
            </a:r>
            <a:r>
              <a:rPr lang="ko-KR" altLang="en-US"/>
              <a:t>들도 포함해야 한다.</a:t>
            </a:r>
          </a:p>
          <a:p>
            <a:pPr lvl="1" eaLnBrk="1" hangingPunct="1">
              <a:defRPr/>
            </a:pPr>
            <a:endParaRPr lang="en-US" altLang="ko-KR" b="1" i="0"/>
          </a:p>
          <a:p>
            <a:pPr lvl="1" eaLnBrk="1" hangingPunct="1">
              <a:defRPr/>
            </a:pPr>
            <a:endParaRPr lang="en-US" altLang="ko-KR" b="1" i="0"/>
          </a:p>
          <a:p>
            <a:pPr lvl="1" eaLnBrk="1" hangingPunct="1">
              <a:defRPr/>
            </a:pPr>
            <a:r>
              <a:rPr lang="en-US" altLang="ko-KR" b="1" i="0"/>
              <a:t>Entire Region Dollar Sales</a:t>
            </a:r>
          </a:p>
          <a:p>
            <a:pPr lvl="2" eaLnBrk="1" hangingPunct="1">
              <a:defRPr/>
            </a:pPr>
            <a:r>
              <a:rPr lang="en-US" altLang="ko-KR"/>
              <a:t>Region</a:t>
            </a:r>
            <a:r>
              <a:rPr lang="ko-KR" altLang="en-US"/>
              <a:t>은 디멘젼널러티의 레벨로 선택된 애트리뷰트다. 이 메트릭은 </a:t>
            </a:r>
            <a:r>
              <a:rPr lang="en-US" altLang="ko-KR"/>
              <a:t>region</a:t>
            </a:r>
            <a:r>
              <a:rPr lang="ko-KR" altLang="en-US"/>
              <a:t>레벨에서 </a:t>
            </a:r>
            <a:r>
              <a:rPr lang="en-US" altLang="ko-KR"/>
              <a:t>Dollar Sales</a:t>
            </a:r>
            <a:r>
              <a:rPr lang="ko-KR" altLang="en-US"/>
              <a:t>을 계산할 것이다.</a:t>
            </a:r>
            <a:r>
              <a:rPr lang="en-US" altLang="ko-KR"/>
              <a:t> </a:t>
            </a:r>
          </a:p>
          <a:p>
            <a:pPr lvl="2" eaLnBrk="1" hangingPunct="1">
              <a:defRPr/>
            </a:pPr>
            <a:r>
              <a:rPr lang="ko-KR" altLang="en-US"/>
              <a:t>이 메트릭의 필터링은 절대값이 설정되어 있다.</a:t>
            </a:r>
            <a:r>
              <a:rPr lang="en-US" altLang="ko-KR"/>
              <a:t> </a:t>
            </a:r>
            <a:r>
              <a:rPr lang="ko-KR" altLang="en-US"/>
              <a:t>리포트 필터에 나타난 </a:t>
            </a:r>
            <a:r>
              <a:rPr lang="en-US" altLang="ko-KR"/>
              <a:t>Calling Centers</a:t>
            </a:r>
            <a:r>
              <a:rPr lang="ko-KR" altLang="en-US"/>
              <a:t>가 아니라 </a:t>
            </a:r>
            <a:r>
              <a:rPr lang="en-US" altLang="ko-KR"/>
              <a:t>All Calling Centers</a:t>
            </a:r>
            <a:r>
              <a:rPr lang="ko-KR" altLang="en-US"/>
              <a:t>가 </a:t>
            </a:r>
            <a:r>
              <a:rPr lang="en-US" altLang="ko-KR"/>
              <a:t>region</a:t>
            </a:r>
            <a:r>
              <a:rPr lang="ko-KR" altLang="en-US"/>
              <a:t>계산에 포함될 것이다.</a:t>
            </a:r>
            <a:r>
              <a:rPr lang="en-US" altLang="ko-KR"/>
              <a:t> </a:t>
            </a:r>
          </a:p>
          <a:p>
            <a:pPr lvl="2" eaLnBrk="1" hangingPunct="1">
              <a:defRPr/>
            </a:pPr>
            <a:r>
              <a:rPr lang="ko-KR" altLang="en-US"/>
              <a:t>이 메트릭의 그룹화는 표준으로</a:t>
            </a:r>
            <a:r>
              <a:rPr lang="en-US" altLang="ko-KR"/>
              <a:t> </a:t>
            </a:r>
            <a:r>
              <a:rPr lang="ko-KR" altLang="en-US"/>
              <a:t>설정되어 있다. 레벨로 선택된 </a:t>
            </a:r>
            <a:r>
              <a:rPr lang="en-US" altLang="ko-KR"/>
              <a:t>Region</a:t>
            </a:r>
            <a:r>
              <a:rPr lang="ko-KR" altLang="en-US"/>
              <a:t>은 </a:t>
            </a:r>
            <a:r>
              <a:rPr lang="en-US" altLang="ko-KR"/>
              <a:t>SQL</a:t>
            </a:r>
            <a:r>
              <a:rPr lang="ko-KR" altLang="en-US"/>
              <a:t>의 </a:t>
            </a:r>
            <a:r>
              <a:rPr lang="en-US" altLang="ko-KR"/>
              <a:t>Group by</a:t>
            </a:r>
            <a:r>
              <a:rPr lang="ko-KR" altLang="en-US"/>
              <a:t>절에 나타날 것이다. 같은 </a:t>
            </a:r>
            <a:r>
              <a:rPr lang="en-US" altLang="ko-KR"/>
              <a:t>region</a:t>
            </a:r>
            <a:r>
              <a:rPr lang="ko-KR" altLang="en-US"/>
              <a:t>에 있는 모든 </a:t>
            </a:r>
            <a:r>
              <a:rPr lang="en-US" altLang="ko-KR"/>
              <a:t>Calling Centers</a:t>
            </a:r>
            <a:r>
              <a:rPr lang="ko-KR" altLang="en-US"/>
              <a:t>은 </a:t>
            </a:r>
            <a:r>
              <a:rPr lang="en-US" altLang="ko-KR"/>
              <a:t>region</a:t>
            </a:r>
            <a:r>
              <a:rPr lang="ko-KR" altLang="en-US"/>
              <a:t>에서 같은 합계를 나타날 것이다.</a:t>
            </a:r>
            <a:r>
              <a:rPr lang="en-US" altLang="ko-KR"/>
              <a:t> </a:t>
            </a:r>
          </a:p>
          <a:p>
            <a:pPr lvl="2" eaLnBrk="1" hangingPunct="1">
              <a:defRPr/>
            </a:pPr>
            <a:endParaRPr lang="en-US" altLang="ko-KR" b="1"/>
          </a:p>
          <a:p>
            <a:pPr lvl="1" eaLnBrk="1" hangingPunct="1">
              <a:defRPr/>
            </a:pPr>
            <a:r>
              <a:rPr lang="en-US" altLang="ko-KR" b="1" i="0"/>
              <a:t>Percent Contribution to Whole Region</a:t>
            </a:r>
          </a:p>
          <a:p>
            <a:pPr lvl="2" eaLnBrk="1" hangingPunct="1">
              <a:defRPr/>
            </a:pPr>
            <a:r>
              <a:rPr lang="en-US" altLang="ko-KR"/>
              <a:t>Percent Contribution to Region</a:t>
            </a:r>
            <a:r>
              <a:rPr lang="ko-KR" altLang="en-US"/>
              <a:t>은 </a:t>
            </a:r>
            <a:r>
              <a:rPr lang="en-US" altLang="ko-KR"/>
              <a:t>Dollar Sales</a:t>
            </a:r>
            <a:r>
              <a:rPr lang="ko-KR" altLang="en-US"/>
              <a:t>을 </a:t>
            </a:r>
            <a:r>
              <a:rPr lang="en-US" altLang="ko-KR"/>
              <a:t>Entire Region Dollar Sales</a:t>
            </a:r>
            <a:r>
              <a:rPr lang="ko-KR" altLang="en-US"/>
              <a:t>로 나눈 퍼센트 포맷을 가진 복합 메트릭으로 정의되어 있다. </a:t>
            </a:r>
          </a:p>
          <a:p>
            <a:pPr lvl="2" eaLnBrk="1" hangingPunct="1">
              <a:defRPr/>
            </a:pPr>
            <a:r>
              <a:rPr lang="ko-KR" altLang="en-US"/>
              <a:t>디멘젼널러티는 복합 메트릭에는 설정될 수 없다.</a:t>
            </a:r>
          </a:p>
          <a:p>
            <a:pPr lvl="2" eaLnBrk="1" hangingPunct="1">
              <a:defRPr/>
            </a:pPr>
            <a:r>
              <a:rPr lang="en-US" altLang="ko-KR"/>
              <a:t>Child</a:t>
            </a:r>
            <a:r>
              <a:rPr lang="ko-KR" altLang="en-US"/>
              <a:t>메트릭에 설정된 디멘젼널러티는 복합 메트릭 계산시에 적용된다.</a:t>
            </a:r>
            <a:r>
              <a:rPr lang="en-US" altLang="ko-KR"/>
              <a:t> </a:t>
            </a:r>
          </a:p>
        </p:txBody>
      </p:sp>
    </p:spTree>
    <p:extLst>
      <p:ext uri="{BB962C8B-B14F-4D97-AF65-F5344CB8AC3E}">
        <p14:creationId xmlns:p14="http://schemas.microsoft.com/office/powerpoint/2010/main" val="23822680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8297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ECD08512-055B-4B64-ADB4-0A672D12C16D}" type="slidenum">
              <a:rPr lang="en-US" altLang="en-US" b="0">
                <a:latin typeface="Times New Roman"/>
                <a:ea typeface="굴림"/>
              </a:rPr>
              <a:pPr lvl="0">
                <a:defRPr/>
              </a:pPr>
              <a:t>53</a:t>
            </a:fld>
            <a:endParaRPr lang="en-US" altLang="en-US" b="0">
              <a:latin typeface="Times New Roman"/>
              <a:ea typeface="굴림"/>
            </a:endParaRPr>
          </a:p>
        </p:txBody>
      </p:sp>
      <p:sp>
        <p:nvSpPr>
          <p:cNvPr id="382980" name="Rectangle 2"/>
          <p:cNvSpPr>
            <a:spLocks noGrp="1" noRot="1" noChangeAspect="1" noChangeArrowheads="1" noTextEdit="1"/>
          </p:cNvSpPr>
          <p:nvPr>
            <p:ph type="sldImg"/>
          </p:nvPr>
        </p:nvSpPr>
        <p:spPr>
          <a:ln/>
        </p:spPr>
      </p:sp>
      <p:sp>
        <p:nvSpPr>
          <p:cNvPr id="382981" name="Rectangle 3"/>
          <p:cNvSpPr>
            <a:spLocks noGrp="1" noChangeArrowheads="1"/>
          </p:cNvSpPr>
          <p:nvPr>
            <p:ph type="body" idx="1"/>
          </p:nvPr>
        </p:nvSpPr>
        <p:spPr>
          <a:noFill/>
          <a:ln/>
        </p:spPr>
        <p:txBody>
          <a:bodyPr/>
          <a:lstStyle/>
          <a:p>
            <a:pPr eaLnBrk="1" hangingPunct="1">
              <a:defRPr/>
            </a:pPr>
            <a:r>
              <a:rPr lang="ko-KR" altLang="en-US" b="1">
                <a:latin typeface="Arial"/>
              </a:rPr>
              <a:t>원하는 리포트</a:t>
            </a:r>
            <a:r>
              <a:rPr lang="en-US" altLang="ko-KR" b="1">
                <a:latin typeface="Arial"/>
              </a:rPr>
              <a:t> - </a:t>
            </a:r>
            <a:r>
              <a:rPr lang="ko-KR" altLang="en-US" b="1">
                <a:latin typeface="Arial"/>
              </a:rPr>
              <a:t>선택된 </a:t>
            </a:r>
            <a:r>
              <a:rPr lang="en-US" altLang="ko-KR" b="1">
                <a:latin typeface="Arial"/>
              </a:rPr>
              <a:t>Call Center </a:t>
            </a:r>
            <a:r>
              <a:rPr lang="ko-KR" altLang="en-US" b="1">
                <a:latin typeface="Arial"/>
              </a:rPr>
              <a:t>에 대한 판매 기여도</a:t>
            </a:r>
          </a:p>
          <a:p>
            <a:pPr lvl="1" eaLnBrk="1" hangingPunct="1">
              <a:defRPr/>
            </a:pPr>
            <a:r>
              <a:rPr lang="ko-KR" altLang="en-US"/>
              <a:t>모든 선택된 </a:t>
            </a:r>
            <a:r>
              <a:rPr lang="en-US" altLang="ko-KR"/>
              <a:t>Calling Center </a:t>
            </a:r>
            <a:r>
              <a:rPr lang="ko-KR" altLang="en-US"/>
              <a:t>에 대한 필터된 </a:t>
            </a:r>
            <a:r>
              <a:rPr lang="en-US" altLang="ko-KR"/>
              <a:t>Calling Center</a:t>
            </a:r>
            <a:r>
              <a:rPr lang="ko-KR" altLang="en-US"/>
              <a:t>의 판매량을 비교하고자 한다면 메트릭은 필터에 있는 모든 </a:t>
            </a:r>
            <a:r>
              <a:rPr lang="en-US" altLang="ko-KR"/>
              <a:t>Calling Center</a:t>
            </a:r>
            <a:r>
              <a:rPr lang="ko-KR" altLang="en-US"/>
              <a:t>의 전체 판매량을 계산해야 한다.</a:t>
            </a:r>
          </a:p>
          <a:p>
            <a:pPr lvl="1" eaLnBrk="1" hangingPunct="1">
              <a:defRPr/>
            </a:pPr>
            <a:endParaRPr lang="en-US" altLang="ko-KR"/>
          </a:p>
          <a:p>
            <a:pPr lvl="1" eaLnBrk="1" hangingPunct="1">
              <a:defRPr/>
            </a:pPr>
            <a:r>
              <a:rPr lang="en-US" altLang="ko-KR" b="1" i="0"/>
              <a:t>All Selected Dollar Sales</a:t>
            </a:r>
          </a:p>
          <a:p>
            <a:pPr lvl="2" eaLnBrk="1" hangingPunct="1">
              <a:defRPr/>
            </a:pPr>
            <a:r>
              <a:rPr lang="ko-KR" altLang="en-US"/>
              <a:t>이 메트릭의 계산 레벨은 전체 디멘젼이어야 한다. 모든 연관된 애트리뷰트의 가장 낮은 레벨의 애트리뷰트인 </a:t>
            </a:r>
            <a:r>
              <a:rPr lang="en-US" altLang="ko-KR"/>
              <a:t>Employe</a:t>
            </a:r>
            <a:r>
              <a:rPr lang="ko-KR" altLang="en-US"/>
              <a:t>가 이 경우에는 디멘젼널러티 레벨로 설정된다.</a:t>
            </a:r>
            <a:r>
              <a:rPr lang="en-US" altLang="ko-KR"/>
              <a:t>  </a:t>
            </a:r>
          </a:p>
          <a:p>
            <a:pPr lvl="2" eaLnBrk="1" hangingPunct="1">
              <a:defRPr/>
            </a:pPr>
            <a:r>
              <a:rPr lang="ko-KR" altLang="en-US"/>
              <a:t>표준 필터링이 설정된다.리포트 필터의 필터 조건은 메트릭 계산에 적용되고 선택된 </a:t>
            </a:r>
            <a:r>
              <a:rPr lang="en-US" altLang="ko-KR"/>
              <a:t>Calling Centers</a:t>
            </a:r>
            <a:r>
              <a:rPr lang="ko-KR" altLang="en-US"/>
              <a:t>의 </a:t>
            </a:r>
            <a:r>
              <a:rPr lang="en-US" altLang="ko-KR"/>
              <a:t>dollar sales</a:t>
            </a:r>
            <a:r>
              <a:rPr lang="ko-KR" altLang="en-US"/>
              <a:t>만이 함께 계산된다.</a:t>
            </a:r>
          </a:p>
          <a:p>
            <a:pPr lvl="2" eaLnBrk="1" hangingPunct="1">
              <a:defRPr/>
            </a:pPr>
            <a:r>
              <a:rPr lang="en-US" altLang="ko-KR"/>
              <a:t> </a:t>
            </a:r>
            <a:r>
              <a:rPr lang="ko-KR" altLang="en-US"/>
              <a:t>그룹화는 없음으로 설정된다. 이는 다른 </a:t>
            </a:r>
            <a:r>
              <a:rPr lang="en-US" altLang="ko-KR"/>
              <a:t>region</a:t>
            </a:r>
            <a:r>
              <a:rPr lang="ko-KR" altLang="en-US"/>
              <a:t>이나 </a:t>
            </a:r>
            <a:r>
              <a:rPr lang="en-US" altLang="ko-KR"/>
              <a:t>Country</a:t>
            </a:r>
            <a:r>
              <a:rPr lang="ko-KR" altLang="en-US"/>
              <a:t>에 관계없이 모든 </a:t>
            </a:r>
            <a:r>
              <a:rPr lang="en-US" altLang="ko-KR"/>
              <a:t>Calling Centers</a:t>
            </a:r>
            <a:r>
              <a:rPr lang="ko-KR" altLang="en-US"/>
              <a:t>의 하나의 총계를 계산하는 것을 의미한다. 그러므로 이 메트릭 계산시는 </a:t>
            </a:r>
            <a:r>
              <a:rPr lang="en-US" altLang="ko-KR"/>
              <a:t>SQL</a:t>
            </a:r>
            <a:r>
              <a:rPr lang="ko-KR" altLang="en-US"/>
              <a:t>문에 </a:t>
            </a:r>
            <a:r>
              <a:rPr lang="en-US" altLang="ko-KR"/>
              <a:t>Group by</a:t>
            </a:r>
            <a:r>
              <a:rPr lang="ko-KR" altLang="en-US"/>
              <a:t>절이 없을 것이다.</a:t>
            </a:r>
            <a:r>
              <a:rPr lang="en-US" altLang="ko-KR"/>
              <a:t> </a:t>
            </a:r>
          </a:p>
          <a:p>
            <a:pPr lvl="2" eaLnBrk="1" hangingPunct="1">
              <a:defRPr/>
            </a:pPr>
            <a:endParaRPr lang="en-US" altLang="ko-KR"/>
          </a:p>
          <a:p>
            <a:pPr lvl="1" eaLnBrk="1" hangingPunct="1">
              <a:defRPr/>
            </a:pPr>
            <a:r>
              <a:rPr lang="en-US" altLang="ko-KR" b="1" i="0"/>
              <a:t>Percent Contribution to Selected Calling Centers</a:t>
            </a:r>
          </a:p>
          <a:p>
            <a:pPr lvl="2" eaLnBrk="1" hangingPunct="1">
              <a:defRPr/>
            </a:pPr>
            <a:r>
              <a:rPr lang="ko-KR" altLang="en-US"/>
              <a:t>이는 </a:t>
            </a:r>
            <a:r>
              <a:rPr lang="en-US" altLang="ko-KR"/>
              <a:t>Dollar Sales</a:t>
            </a:r>
            <a:r>
              <a:rPr lang="ko-KR" altLang="en-US"/>
              <a:t>을 </a:t>
            </a:r>
            <a:r>
              <a:rPr lang="en-US" altLang="ko-KR"/>
              <a:t>All Selected Dollar Sales</a:t>
            </a:r>
            <a:r>
              <a:rPr lang="ko-KR" altLang="en-US"/>
              <a:t>값으로 나눈 퍼센트 포맷을 가진 복합 메트릭이다.</a:t>
            </a:r>
            <a:r>
              <a:rPr lang="en-US" altLang="ko-KR"/>
              <a:t>  </a:t>
            </a:r>
          </a:p>
          <a:p>
            <a:pPr lvl="2" eaLnBrk="1" hangingPunct="1">
              <a:defRPr/>
            </a:pPr>
            <a:r>
              <a:rPr lang="ko-KR" altLang="en-US"/>
              <a:t>디멘젼널러티는 복합 메트릭에는 설정될 수 없다.</a:t>
            </a:r>
          </a:p>
          <a:p>
            <a:pPr lvl="2" eaLnBrk="1" hangingPunct="1">
              <a:defRPr/>
            </a:pPr>
            <a:r>
              <a:rPr lang="en-US" altLang="ko-KR"/>
              <a:t>Child</a:t>
            </a:r>
            <a:r>
              <a:rPr lang="ko-KR" altLang="en-US"/>
              <a:t>메트릭에 설정된 디멘젼널러티는 복합 메트릭 계산시에 적용된다.</a:t>
            </a:r>
            <a:r>
              <a:rPr lang="en-US" altLang="ko-KR"/>
              <a:t> </a:t>
            </a:r>
          </a:p>
          <a:p>
            <a:pPr lvl="2" eaLnBrk="1" hangingPunct="1">
              <a:defRPr/>
            </a:pPr>
            <a:endParaRPr lang="en-US" altLang="ko-KR"/>
          </a:p>
        </p:txBody>
      </p:sp>
    </p:spTree>
    <p:extLst>
      <p:ext uri="{BB962C8B-B14F-4D97-AF65-F5344CB8AC3E}">
        <p14:creationId xmlns:p14="http://schemas.microsoft.com/office/powerpoint/2010/main" val="4192575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8400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DB4A69CA-C000-4BFE-9559-B650A85F38D9}" type="slidenum">
              <a:rPr lang="en-US" altLang="en-US" b="0">
                <a:latin typeface="Times New Roman"/>
                <a:ea typeface="굴림"/>
              </a:rPr>
              <a:pPr lvl="0">
                <a:defRPr/>
              </a:pPr>
              <a:t>54</a:t>
            </a:fld>
            <a:endParaRPr lang="en-US" altLang="en-US" b="0">
              <a:latin typeface="Times New Roman"/>
              <a:ea typeface="굴림"/>
            </a:endParaRPr>
          </a:p>
        </p:txBody>
      </p:sp>
      <p:sp>
        <p:nvSpPr>
          <p:cNvPr id="384004" name="Rectangle 2"/>
          <p:cNvSpPr>
            <a:spLocks noGrp="1" noRot="1" noChangeAspect="1" noChangeArrowheads="1" noTextEdit="1"/>
          </p:cNvSpPr>
          <p:nvPr>
            <p:ph type="sldImg"/>
          </p:nvPr>
        </p:nvSpPr>
        <p:spPr>
          <a:ln/>
        </p:spPr>
      </p:sp>
      <p:sp>
        <p:nvSpPr>
          <p:cNvPr id="384005" name="Rectangle 3"/>
          <p:cNvSpPr>
            <a:spLocks noGrp="1" noChangeArrowheads="1"/>
          </p:cNvSpPr>
          <p:nvPr>
            <p:ph type="body" idx="1"/>
          </p:nvPr>
        </p:nvSpPr>
        <p:spPr>
          <a:noFill/>
          <a:ln/>
        </p:spPr>
        <p:txBody>
          <a:bodyPr/>
          <a:lstStyle/>
          <a:p>
            <a:pPr eaLnBrk="1" hangingPunct="1">
              <a:defRPr/>
            </a:pPr>
            <a:r>
              <a:rPr lang="ko-KR" altLang="en-US" b="1">
                <a:latin typeface="Arial"/>
              </a:rPr>
              <a:t>원하는 리포트 - </a:t>
            </a:r>
            <a:r>
              <a:rPr lang="ko-KR" altLang="en-US" sz="900" b="1">
                <a:latin typeface="Arial"/>
              </a:rPr>
              <a:t>모든</a:t>
            </a:r>
            <a:r>
              <a:rPr lang="ko-KR" altLang="ko-KR" sz="900" b="1">
                <a:latin typeface="Arial"/>
              </a:rPr>
              <a:t> </a:t>
            </a:r>
            <a:r>
              <a:rPr lang="en-US" altLang="ko-KR" sz="900" b="1">
                <a:latin typeface="Arial"/>
              </a:rPr>
              <a:t>Calling Centers </a:t>
            </a:r>
            <a:r>
              <a:rPr lang="ko-KR" altLang="en-US" sz="900" b="1">
                <a:latin typeface="Arial"/>
              </a:rPr>
              <a:t>에 대한 판매기여도</a:t>
            </a:r>
          </a:p>
          <a:p>
            <a:pPr lvl="1" eaLnBrk="1" hangingPunct="1">
              <a:defRPr/>
            </a:pPr>
            <a:r>
              <a:rPr lang="ko-KR" altLang="en-US"/>
              <a:t>전체  </a:t>
            </a:r>
            <a:r>
              <a:rPr lang="en-US" altLang="ko-KR"/>
              <a:t>region</a:t>
            </a:r>
            <a:r>
              <a:rPr lang="ko-KR" altLang="en-US"/>
              <a:t>에 있는 모든 </a:t>
            </a:r>
            <a:r>
              <a:rPr lang="en-US" altLang="ko-KR"/>
              <a:t>Calling Center </a:t>
            </a:r>
            <a:r>
              <a:rPr lang="ko-KR" altLang="en-US"/>
              <a:t>에 대한 필터화된 </a:t>
            </a:r>
            <a:r>
              <a:rPr lang="en-US" altLang="ko-KR"/>
              <a:t>Calling Center</a:t>
            </a:r>
            <a:r>
              <a:rPr lang="ko-KR" altLang="en-US"/>
              <a:t>의 기여도를 비교하고자 한다면  메트릭 계산은  필터와 상관없이 모든 </a:t>
            </a:r>
            <a:r>
              <a:rPr lang="en-US" altLang="ko-KR"/>
              <a:t>Calling Center </a:t>
            </a:r>
            <a:r>
              <a:rPr lang="ko-KR" altLang="en-US"/>
              <a:t>를 포함하는 레벨로 계산되어야 한다.</a:t>
            </a:r>
          </a:p>
          <a:p>
            <a:pPr lvl="1" eaLnBrk="1" hangingPunct="1">
              <a:defRPr/>
            </a:pPr>
            <a:endParaRPr lang="en-US" altLang="ko-KR"/>
          </a:p>
          <a:p>
            <a:pPr lvl="1" eaLnBrk="1" hangingPunct="1">
              <a:defRPr/>
            </a:pPr>
            <a:r>
              <a:rPr lang="en-US" altLang="ko-KR" b="1" i="0"/>
              <a:t>All Dollar Sales</a:t>
            </a:r>
          </a:p>
          <a:p>
            <a:pPr lvl="2" eaLnBrk="1" hangingPunct="1">
              <a:defRPr/>
            </a:pPr>
            <a:r>
              <a:rPr lang="ko-KR" altLang="en-US"/>
              <a:t>이 메트릭 계산의 레벨은 전체 디멘젼이어야 한다. 관련된 애트리뷰트의 가장 낮은 레벨은 이 경우에 있어서 </a:t>
            </a:r>
            <a:r>
              <a:rPr lang="en-US" altLang="ko-KR"/>
              <a:t>Employee</a:t>
            </a:r>
            <a:r>
              <a:rPr lang="ko-KR" altLang="en-US"/>
              <a:t>가 디멘젼널러티 레벨로 설정된다. </a:t>
            </a:r>
          </a:p>
          <a:p>
            <a:pPr lvl="2" eaLnBrk="1" hangingPunct="1">
              <a:defRPr/>
            </a:pPr>
            <a:r>
              <a:rPr lang="ko-KR" altLang="en-US"/>
              <a:t>필터링은 무시가 설정된다. 모든 </a:t>
            </a:r>
            <a:r>
              <a:rPr lang="en-US" altLang="ko-KR"/>
              <a:t>Calling Center</a:t>
            </a:r>
            <a:r>
              <a:rPr lang="ko-KR" altLang="en-US"/>
              <a:t>의 전체 합계는 관련된 애트리뷰트에 대한 필터 조건에 상관없이 필요하다.무시 설정은 </a:t>
            </a:r>
            <a:r>
              <a:rPr lang="en-US" altLang="ko-KR"/>
              <a:t>where</a:t>
            </a:r>
            <a:r>
              <a:rPr lang="ko-KR" altLang="en-US"/>
              <a:t>절에서 </a:t>
            </a:r>
            <a:r>
              <a:rPr lang="en-US" altLang="ko-KR"/>
              <a:t>Calling Center</a:t>
            </a:r>
            <a:r>
              <a:rPr lang="ko-KR" altLang="en-US"/>
              <a:t>와 관련된 필터 조건을 제거할 것이다.</a:t>
            </a:r>
            <a:r>
              <a:rPr lang="en-US" altLang="ko-KR"/>
              <a:t> </a:t>
            </a:r>
          </a:p>
          <a:p>
            <a:pPr lvl="2" eaLnBrk="1" hangingPunct="1">
              <a:defRPr/>
            </a:pPr>
            <a:r>
              <a:rPr lang="ko-KR" altLang="en-US"/>
              <a:t>그룹화는 없음으로 설정된다. 이는 다른 </a:t>
            </a:r>
            <a:r>
              <a:rPr lang="en-US" altLang="ko-KR"/>
              <a:t>region</a:t>
            </a:r>
            <a:r>
              <a:rPr lang="ko-KR" altLang="en-US"/>
              <a:t>이나 </a:t>
            </a:r>
            <a:r>
              <a:rPr lang="en-US" altLang="ko-KR"/>
              <a:t>country</a:t>
            </a:r>
            <a:r>
              <a:rPr lang="ko-KR" altLang="en-US"/>
              <a:t>에 관계없이 모든 </a:t>
            </a:r>
            <a:r>
              <a:rPr lang="en-US" altLang="ko-KR"/>
              <a:t>Calling Center</a:t>
            </a:r>
            <a:r>
              <a:rPr lang="ko-KR" altLang="en-US"/>
              <a:t>의 하나의 합계를 계산한다. 이 메트릭은 </a:t>
            </a:r>
            <a:r>
              <a:rPr lang="en-US" altLang="ko-KR"/>
              <a:t>SQL</a:t>
            </a:r>
            <a:r>
              <a:rPr lang="ko-KR" altLang="en-US"/>
              <a:t>문에 </a:t>
            </a:r>
            <a:r>
              <a:rPr lang="en-US" altLang="ko-KR"/>
              <a:t>Group by</a:t>
            </a:r>
            <a:r>
              <a:rPr lang="ko-KR" altLang="en-US"/>
              <a:t>절이 없을 것이다.</a:t>
            </a:r>
          </a:p>
          <a:p>
            <a:pPr lvl="2" eaLnBrk="1" hangingPunct="1">
              <a:buFont typeface="mn-ea"/>
              <a:buNone/>
              <a:defRPr/>
            </a:pPr>
            <a:r>
              <a:rPr lang="en-US" altLang="ko-KR"/>
              <a:t> </a:t>
            </a:r>
          </a:p>
          <a:p>
            <a:pPr lvl="2" eaLnBrk="1" hangingPunct="1">
              <a:defRPr/>
            </a:pPr>
            <a:endParaRPr lang="en-US" altLang="ko-KR"/>
          </a:p>
          <a:p>
            <a:pPr lvl="1" eaLnBrk="1" hangingPunct="1">
              <a:defRPr/>
            </a:pPr>
            <a:r>
              <a:rPr lang="en-US" altLang="ko-KR" b="1" i="0"/>
              <a:t>Percent Contribution to All Calling Centers</a:t>
            </a:r>
          </a:p>
          <a:p>
            <a:pPr lvl="2" eaLnBrk="1" hangingPunct="1">
              <a:defRPr/>
            </a:pPr>
            <a:r>
              <a:rPr lang="ko-KR" altLang="en-US"/>
              <a:t>이는 </a:t>
            </a:r>
            <a:r>
              <a:rPr lang="en-US" altLang="ko-KR"/>
              <a:t>Dollar Sales</a:t>
            </a:r>
            <a:r>
              <a:rPr lang="ko-KR" altLang="en-US"/>
              <a:t>을 </a:t>
            </a:r>
            <a:r>
              <a:rPr lang="en-US" altLang="ko-KR"/>
              <a:t>All Dollar Sales</a:t>
            </a:r>
            <a:r>
              <a:rPr lang="ko-KR" altLang="en-US"/>
              <a:t>값으로 나눈 퍼센트 포맷을 가진 복합 메트릭이다.</a:t>
            </a:r>
          </a:p>
          <a:p>
            <a:pPr lvl="2" eaLnBrk="1" hangingPunct="1">
              <a:defRPr/>
            </a:pPr>
            <a:r>
              <a:rPr lang="ko-KR" altLang="en-US"/>
              <a:t>디멘젼널러티는 복합 메트릭에는 설정될 수 없다.</a:t>
            </a:r>
          </a:p>
          <a:p>
            <a:pPr lvl="2" eaLnBrk="1" hangingPunct="1">
              <a:defRPr/>
            </a:pPr>
            <a:r>
              <a:rPr lang="en-US" altLang="ko-KR"/>
              <a:t>Child</a:t>
            </a:r>
            <a:r>
              <a:rPr lang="ko-KR" altLang="en-US"/>
              <a:t>메트릭에 설정된 디멘젼널러티는 복합 메트릭 계산시에 적용된다.</a:t>
            </a:r>
            <a:r>
              <a:rPr lang="en-US" altLang="ko-KR"/>
              <a:t> </a:t>
            </a:r>
          </a:p>
          <a:p>
            <a:pPr lvl="2" eaLnBrk="1" hangingPunct="1">
              <a:defRPr/>
            </a:pPr>
            <a:endParaRPr lang="en-US" altLang="ko-KR"/>
          </a:p>
        </p:txBody>
      </p:sp>
    </p:spTree>
    <p:extLst>
      <p:ext uri="{BB962C8B-B14F-4D97-AF65-F5344CB8AC3E}">
        <p14:creationId xmlns:p14="http://schemas.microsoft.com/office/powerpoint/2010/main" val="2929176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8502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0A0C4DE5-EB39-47CD-9B1C-5A3C2A83E04F}" type="slidenum">
              <a:rPr lang="en-US" altLang="en-US" b="0">
                <a:latin typeface="Times New Roman"/>
                <a:ea typeface="굴림"/>
              </a:rPr>
              <a:pPr lvl="0">
                <a:defRPr/>
              </a:pPr>
              <a:t>55</a:t>
            </a:fld>
            <a:endParaRPr lang="en-US" altLang="en-US" b="0">
              <a:latin typeface="Times New Roman"/>
              <a:ea typeface="굴림"/>
            </a:endParaRPr>
          </a:p>
        </p:txBody>
      </p:sp>
      <p:sp>
        <p:nvSpPr>
          <p:cNvPr id="385028" name="Rectangle 2"/>
          <p:cNvSpPr>
            <a:spLocks noGrp="1" noRot="1" noChangeAspect="1" noChangeArrowheads="1" noTextEdit="1"/>
          </p:cNvSpPr>
          <p:nvPr>
            <p:ph type="sldImg"/>
          </p:nvPr>
        </p:nvSpPr>
        <p:spPr>
          <a:ln/>
        </p:spPr>
      </p:sp>
      <p:sp>
        <p:nvSpPr>
          <p:cNvPr id="385029" name="Rectangle 3"/>
          <p:cNvSpPr>
            <a:spLocks noGrp="1" noChangeArrowheads="1"/>
          </p:cNvSpPr>
          <p:nvPr>
            <p:ph type="body" idx="1"/>
          </p:nvPr>
        </p:nvSpPr>
        <p:spPr>
          <a:noFill/>
          <a:ln/>
        </p:spPr>
        <p:txBody>
          <a:bodyPr/>
          <a:lstStyle/>
          <a:p>
            <a:pPr eaLnBrk="1" hangingPunct="1">
              <a:defRPr/>
            </a:pPr>
            <a:r>
              <a:rPr lang="ko-KR" altLang="en-US" b="1">
                <a:latin typeface="Arial"/>
              </a:rPr>
              <a:t>원하는 리포트 - </a:t>
            </a:r>
            <a:r>
              <a:rPr lang="en-US" altLang="ko-KR" b="1">
                <a:latin typeface="Arial"/>
              </a:rPr>
              <a:t>Sales Contribution to Included Regions</a:t>
            </a:r>
          </a:p>
          <a:p>
            <a:pPr lvl="1" eaLnBrk="1" hangingPunct="1">
              <a:defRPr/>
            </a:pPr>
            <a:r>
              <a:rPr lang="ko-KR" altLang="en-US"/>
              <a:t>모든 포함된 </a:t>
            </a:r>
            <a:r>
              <a:rPr lang="en-US" altLang="ko-KR"/>
              <a:t>region</a:t>
            </a:r>
            <a:r>
              <a:rPr lang="ko-KR" altLang="en-US"/>
              <a:t>에 대한 특정의 </a:t>
            </a:r>
            <a:r>
              <a:rPr lang="en-US" altLang="ko-KR"/>
              <a:t>Calling Center</a:t>
            </a:r>
            <a:r>
              <a:rPr lang="ko-KR" altLang="en-US"/>
              <a:t>의 기여도를 비교하고자 한다면 메트릭 계산은 리포트 필터에 있는 </a:t>
            </a:r>
            <a:r>
              <a:rPr lang="en-US" altLang="ko-KR"/>
              <a:t>Calling Center</a:t>
            </a:r>
            <a:r>
              <a:rPr lang="ko-KR" altLang="en-US"/>
              <a:t>에 나타난 모든 </a:t>
            </a:r>
            <a:r>
              <a:rPr lang="en-US" altLang="ko-KR"/>
              <a:t>region</a:t>
            </a:r>
            <a:r>
              <a:rPr lang="ko-KR" altLang="en-US"/>
              <a:t>을  포함하는 </a:t>
            </a:r>
            <a:r>
              <a:rPr lang="en-US" altLang="ko-KR"/>
              <a:t>region</a:t>
            </a:r>
            <a:r>
              <a:rPr lang="ko-KR" altLang="en-US"/>
              <a:t>레벨로 계산되어야 한다.</a:t>
            </a:r>
          </a:p>
          <a:p>
            <a:pPr lvl="1" eaLnBrk="1" hangingPunct="1">
              <a:defRPr/>
            </a:pPr>
            <a:endParaRPr lang="en-US" altLang="ko-KR"/>
          </a:p>
          <a:p>
            <a:pPr lvl="1" eaLnBrk="1" hangingPunct="1">
              <a:defRPr/>
            </a:pPr>
            <a:r>
              <a:rPr lang="en-US" altLang="ko-KR" b="1" i="0"/>
              <a:t>Included Regional Dollar Sales</a:t>
            </a:r>
          </a:p>
          <a:p>
            <a:pPr lvl="2" eaLnBrk="1" hangingPunct="1">
              <a:defRPr/>
            </a:pPr>
            <a:r>
              <a:rPr lang="en-US" altLang="ko-KR"/>
              <a:t>Region</a:t>
            </a:r>
            <a:r>
              <a:rPr lang="ko-KR" altLang="en-US"/>
              <a:t>은 디멘젼널러티 레벨로 선택된 애트리뷰트다. 이 메트릭은 </a:t>
            </a:r>
            <a:r>
              <a:rPr lang="en-US" altLang="ko-KR"/>
              <a:t>region</a:t>
            </a:r>
            <a:r>
              <a:rPr lang="ko-KR" altLang="en-US"/>
              <a:t>레벨로 </a:t>
            </a:r>
            <a:r>
              <a:rPr lang="en-US" altLang="ko-KR"/>
              <a:t>Dollar Sales</a:t>
            </a:r>
            <a:r>
              <a:rPr lang="ko-KR" altLang="en-US"/>
              <a:t>을 계산할 것이다.</a:t>
            </a:r>
            <a:r>
              <a:rPr lang="en-US" altLang="ko-KR"/>
              <a:t> </a:t>
            </a:r>
          </a:p>
          <a:p>
            <a:pPr lvl="2" eaLnBrk="1" hangingPunct="1">
              <a:defRPr/>
            </a:pPr>
            <a:r>
              <a:rPr lang="ko-KR" altLang="en-US"/>
              <a:t>절대값 필터링이 이 메트릭에 설정되어 있다. 리포트 필터에 있는 </a:t>
            </a:r>
            <a:r>
              <a:rPr lang="en-US" altLang="ko-KR"/>
              <a:t>Calling Center</a:t>
            </a:r>
            <a:r>
              <a:rPr lang="ko-KR" altLang="en-US"/>
              <a:t>에 의해 드러난 </a:t>
            </a:r>
            <a:r>
              <a:rPr lang="en-US" altLang="ko-KR"/>
              <a:t>Region</a:t>
            </a:r>
            <a:r>
              <a:rPr lang="ko-KR" altLang="en-US"/>
              <a:t>내에 있는 모든 </a:t>
            </a:r>
            <a:r>
              <a:rPr lang="en-US" altLang="ko-KR"/>
              <a:t>Calling Center</a:t>
            </a:r>
            <a:r>
              <a:rPr lang="ko-KR" altLang="en-US"/>
              <a:t>는 </a:t>
            </a:r>
            <a:r>
              <a:rPr lang="en-US" altLang="ko-KR"/>
              <a:t>region</a:t>
            </a:r>
            <a:r>
              <a:rPr lang="ko-KR" altLang="en-US"/>
              <a:t>계산시에 포함될 것이다.</a:t>
            </a:r>
            <a:r>
              <a:rPr lang="en-US" altLang="ko-KR"/>
              <a:t> </a:t>
            </a:r>
          </a:p>
          <a:p>
            <a:pPr lvl="2" eaLnBrk="1" hangingPunct="1">
              <a:defRPr/>
            </a:pPr>
            <a:r>
              <a:rPr lang="ko-KR" altLang="en-US"/>
              <a:t>그룹화는 없음으로 설정된다. 이는 다른 </a:t>
            </a:r>
            <a:r>
              <a:rPr lang="en-US" altLang="ko-KR"/>
              <a:t>Region</a:t>
            </a:r>
            <a:r>
              <a:rPr lang="ko-KR" altLang="en-US"/>
              <a:t>이나 </a:t>
            </a:r>
            <a:r>
              <a:rPr lang="en-US" altLang="ko-KR"/>
              <a:t>Country</a:t>
            </a:r>
            <a:r>
              <a:rPr lang="ko-KR" altLang="en-US"/>
              <a:t>에 관계없이 모든 </a:t>
            </a:r>
            <a:r>
              <a:rPr lang="en-US" altLang="ko-KR"/>
              <a:t>Calling Center</a:t>
            </a:r>
            <a:r>
              <a:rPr lang="ko-KR" altLang="en-US"/>
              <a:t>에 대한 하나의 합계를 계산한다. 이 메트릭에는 </a:t>
            </a:r>
            <a:r>
              <a:rPr lang="en-US" altLang="ko-KR"/>
              <a:t>SQL</a:t>
            </a:r>
            <a:r>
              <a:rPr lang="ko-KR" altLang="en-US"/>
              <a:t>문에서 </a:t>
            </a:r>
            <a:r>
              <a:rPr lang="en-US" altLang="ko-KR"/>
              <a:t>Group by</a:t>
            </a:r>
            <a:r>
              <a:rPr lang="ko-KR" altLang="en-US"/>
              <a:t>절이 없을 것이다.</a:t>
            </a:r>
            <a:r>
              <a:rPr lang="en-US" altLang="ko-KR"/>
              <a:t> </a:t>
            </a:r>
          </a:p>
          <a:p>
            <a:pPr lvl="2" eaLnBrk="1" hangingPunct="1">
              <a:defRPr/>
            </a:pPr>
            <a:endParaRPr lang="en-US" altLang="ko-KR"/>
          </a:p>
          <a:p>
            <a:pPr lvl="1" eaLnBrk="1" hangingPunct="1">
              <a:defRPr/>
            </a:pPr>
            <a:r>
              <a:rPr lang="en-US" altLang="ko-KR" b="1" i="0"/>
              <a:t>Percent Contribution to Included Regions</a:t>
            </a:r>
          </a:p>
          <a:p>
            <a:pPr lvl="2" eaLnBrk="1" hangingPunct="1">
              <a:defRPr/>
            </a:pPr>
            <a:r>
              <a:rPr lang="ko-KR" altLang="en-US"/>
              <a:t>이는 </a:t>
            </a:r>
            <a:r>
              <a:rPr lang="en-US" altLang="ko-KR"/>
              <a:t>Dollar Sales</a:t>
            </a:r>
            <a:r>
              <a:rPr lang="ko-KR" altLang="en-US"/>
              <a:t>을 </a:t>
            </a:r>
            <a:r>
              <a:rPr lang="en-US" altLang="ko-KR"/>
              <a:t>Included Dollar Sales</a:t>
            </a:r>
            <a:r>
              <a:rPr lang="ko-KR" altLang="en-US"/>
              <a:t>값으로 나눈 퍼센트 포맷을 가진 복합 메트릭이다.</a:t>
            </a:r>
          </a:p>
          <a:p>
            <a:pPr lvl="2" eaLnBrk="1" hangingPunct="1">
              <a:defRPr/>
            </a:pPr>
            <a:r>
              <a:rPr lang="ko-KR" altLang="en-US"/>
              <a:t>디멘젼널러티는 복합 메트릭에는 설정될 수 없다.</a:t>
            </a:r>
          </a:p>
          <a:p>
            <a:pPr lvl="2" eaLnBrk="1" hangingPunct="1">
              <a:defRPr/>
            </a:pPr>
            <a:r>
              <a:rPr lang="en-US" altLang="ko-KR"/>
              <a:t>Child</a:t>
            </a:r>
            <a:r>
              <a:rPr lang="ko-KR" altLang="en-US"/>
              <a:t>메트릭에 설정된 디멘젼널러티는 복합 메트릭 계산시에 적용된다.</a:t>
            </a:r>
            <a:r>
              <a:rPr lang="en-US" altLang="ko-KR"/>
              <a:t> </a:t>
            </a:r>
          </a:p>
        </p:txBody>
      </p:sp>
    </p:spTree>
    <p:extLst>
      <p:ext uri="{BB962C8B-B14F-4D97-AF65-F5344CB8AC3E}">
        <p14:creationId xmlns:p14="http://schemas.microsoft.com/office/powerpoint/2010/main" val="34802625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8605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C614FA10-CC68-48FC-96C4-8BC66F830598}" type="slidenum">
              <a:rPr lang="en-US" altLang="en-US" b="0">
                <a:latin typeface="Times New Roman"/>
                <a:ea typeface="굴림"/>
              </a:rPr>
              <a:pPr lvl="0">
                <a:defRPr/>
              </a:pPr>
              <a:t>56</a:t>
            </a:fld>
            <a:endParaRPr lang="en-US" altLang="en-US" b="0">
              <a:latin typeface="Times New Roman"/>
              <a:ea typeface="굴림"/>
            </a:endParaRPr>
          </a:p>
        </p:txBody>
      </p:sp>
      <p:sp>
        <p:nvSpPr>
          <p:cNvPr id="386052" name="Rectangle 2"/>
          <p:cNvSpPr>
            <a:spLocks noGrp="1" noRot="1" noChangeAspect="1" noChangeArrowheads="1" noTextEdit="1"/>
          </p:cNvSpPr>
          <p:nvPr>
            <p:ph type="sldImg"/>
          </p:nvPr>
        </p:nvSpPr>
        <p:spPr>
          <a:ln/>
        </p:spPr>
      </p:sp>
      <p:sp>
        <p:nvSpPr>
          <p:cNvPr id="386053" name="Rectangle 3"/>
          <p:cNvSpPr>
            <a:spLocks noGrp="1" noChangeArrowheads="1"/>
          </p:cNvSpPr>
          <p:nvPr>
            <p:ph type="body" idx="1"/>
          </p:nvPr>
        </p:nvSpPr>
        <p:spPr>
          <a:noFill/>
          <a:ln/>
        </p:spPr>
        <p:txBody>
          <a:bodyPr lIns="92885" tIns="46442" rIns="92885" bIns="46442"/>
          <a:lstStyle/>
          <a:p>
            <a:pPr eaLnBrk="1" hangingPunct="1">
              <a:defRPr/>
            </a:pPr>
            <a:r>
              <a:rPr lang="ko-KR" altLang="en-US" b="1">
                <a:latin typeface="Arial"/>
              </a:rPr>
              <a:t>메트릭 조건</a:t>
            </a:r>
          </a:p>
          <a:p>
            <a:pPr lvl="1" eaLnBrk="1" hangingPunct="1">
              <a:defRPr/>
            </a:pPr>
            <a:r>
              <a:rPr lang="ko-KR" altLang="en-US"/>
              <a:t>메트릭 조건은 메트릭 정의에 필터가 적용되는 것을 허용한다.</a:t>
            </a:r>
            <a:r>
              <a:rPr lang="en-US" altLang="ko-KR"/>
              <a:t> </a:t>
            </a:r>
          </a:p>
          <a:p>
            <a:pPr lvl="1" eaLnBrk="1" hangingPunct="1">
              <a:defRPr/>
            </a:pPr>
            <a:endParaRPr lang="en-US" altLang="ko-KR"/>
          </a:p>
          <a:p>
            <a:pPr lvl="2" eaLnBrk="1" hangingPunct="1">
              <a:defRPr/>
            </a:pPr>
            <a:r>
              <a:rPr lang="ko-KR" altLang="en-US"/>
              <a:t>이는 리포트에 있는 각 메트릭이 각각의 필터 조건에 따라 계산되도록 허용한다.</a:t>
            </a:r>
          </a:p>
          <a:p>
            <a:pPr lvl="2" eaLnBrk="1" hangingPunct="1">
              <a:defRPr/>
            </a:pPr>
            <a:r>
              <a:rPr lang="ko-KR" altLang="en-US"/>
              <a:t>모든 필터는 메트릭 정의의 일부로서 이용된다.</a:t>
            </a:r>
          </a:p>
          <a:p>
            <a:pPr lvl="2" eaLnBrk="1" hangingPunct="1">
              <a:defRPr/>
            </a:pPr>
            <a:r>
              <a:rPr lang="ko-KR" altLang="en-US"/>
              <a:t>하나의 필터만이 메트릭 정의에 적용될 수 있다.</a:t>
            </a:r>
          </a:p>
          <a:p>
            <a:pPr lvl="2" eaLnBrk="1" hangingPunct="1">
              <a:defRPr/>
            </a:pPr>
            <a:r>
              <a:rPr lang="ko-KR" altLang="en-US"/>
              <a:t>조건은 수식에 합계 연산자를 가진 메트릭에만 적용될 수 있다. </a:t>
            </a:r>
          </a:p>
          <a:p>
            <a:pPr lvl="2" eaLnBrk="1" hangingPunct="1">
              <a:defRPr/>
            </a:pPr>
            <a:endParaRPr lang="en-US" altLang="ko-KR"/>
          </a:p>
          <a:p>
            <a:pPr lvl="1" eaLnBrk="1" hangingPunct="1">
              <a:defRPr/>
            </a:pPr>
            <a:r>
              <a:rPr lang="ko-KR" altLang="en-US"/>
              <a:t>고급 개념</a:t>
            </a:r>
          </a:p>
          <a:p>
            <a:pPr lvl="2" eaLnBrk="1" hangingPunct="1">
              <a:defRPr/>
            </a:pPr>
            <a:r>
              <a:rPr lang="ko-KR" altLang="en-US"/>
              <a:t>조건 메트릭에 있는 모든 필터는 리포트 필터에 모든 구성요소와 교차하거나 리포트 필터 구성요소를 덮어쓸 수 있다.</a:t>
            </a:r>
          </a:p>
        </p:txBody>
      </p:sp>
    </p:spTree>
    <p:extLst>
      <p:ext uri="{BB962C8B-B14F-4D97-AF65-F5344CB8AC3E}">
        <p14:creationId xmlns:p14="http://schemas.microsoft.com/office/powerpoint/2010/main" val="26404111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8707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E19C37DE-476D-439E-9E2B-0A44DBAF1E02}" type="slidenum">
              <a:rPr lang="en-US" altLang="en-US" b="0">
                <a:latin typeface="Times New Roman"/>
                <a:ea typeface="굴림"/>
              </a:rPr>
              <a:pPr lvl="0">
                <a:defRPr/>
              </a:pPr>
              <a:t>57</a:t>
            </a:fld>
            <a:endParaRPr lang="en-US" altLang="en-US" b="0">
              <a:latin typeface="Times New Roman"/>
              <a:ea typeface="굴림"/>
            </a:endParaRPr>
          </a:p>
        </p:txBody>
      </p:sp>
      <p:sp>
        <p:nvSpPr>
          <p:cNvPr id="387076" name="Rectangle 2"/>
          <p:cNvSpPr>
            <a:spLocks noGrp="1" noRot="1" noChangeAspect="1" noChangeArrowheads="1" noTextEdit="1"/>
          </p:cNvSpPr>
          <p:nvPr>
            <p:ph type="sldImg"/>
          </p:nvPr>
        </p:nvSpPr>
        <p:spPr>
          <a:ln/>
        </p:spPr>
      </p:sp>
      <p:sp>
        <p:nvSpPr>
          <p:cNvPr id="387077" name="Rectangle 3"/>
          <p:cNvSpPr>
            <a:spLocks noGrp="1" noChangeArrowheads="1"/>
          </p:cNvSpPr>
          <p:nvPr>
            <p:ph type="body" idx="1"/>
          </p:nvPr>
        </p:nvSpPr>
        <p:spPr>
          <a:noFill/>
          <a:ln/>
        </p:spPr>
        <p:txBody>
          <a:bodyPr lIns="92885" tIns="46442" rIns="92885" bIns="46442"/>
          <a:lstStyle/>
          <a:p>
            <a:pPr eaLnBrk="1" hangingPunct="1">
              <a:defRPr/>
            </a:pPr>
            <a:r>
              <a:rPr lang="ko-KR" altLang="en-US" b="1">
                <a:latin typeface="Arial"/>
              </a:rPr>
              <a:t>메트릭 조건 - 적용</a:t>
            </a:r>
          </a:p>
          <a:p>
            <a:pPr lvl="1" eaLnBrk="1" hangingPunct="1">
              <a:defRPr/>
            </a:pPr>
            <a:r>
              <a:rPr lang="ko-KR" altLang="en-US"/>
              <a:t>메트릭 조건은 메트릭 정의의 일부다.</a:t>
            </a:r>
            <a:r>
              <a:rPr lang="en-US" altLang="ko-KR"/>
              <a:t> </a:t>
            </a:r>
          </a:p>
          <a:p>
            <a:pPr lvl="1" eaLnBrk="1" hangingPunct="1">
              <a:defRPr/>
            </a:pPr>
            <a:endParaRPr lang="en-US" altLang="ko-KR"/>
          </a:p>
          <a:p>
            <a:pPr lvl="1" eaLnBrk="1" hangingPunct="1">
              <a:defRPr/>
            </a:pPr>
            <a:r>
              <a:rPr lang="ko-KR" altLang="en-US" b="1" i="0"/>
              <a:t>메트릭 편집기</a:t>
            </a:r>
          </a:p>
          <a:p>
            <a:pPr lvl="2" eaLnBrk="1" hangingPunct="1">
              <a:defRPr/>
            </a:pPr>
            <a:r>
              <a:rPr lang="ko-KR" altLang="en-US"/>
              <a:t>오른쪽 마우스 클릭해서 새로운 메트릭을 선택하거나 기존의 메트릭을 더블 클릭해서 메트릭 편집기를 불러올 수 있다.</a:t>
            </a:r>
            <a:r>
              <a:rPr lang="en-US" altLang="ko-KR"/>
              <a:t> </a:t>
            </a:r>
          </a:p>
          <a:p>
            <a:pPr lvl="2" eaLnBrk="1" hangingPunct="1">
              <a:defRPr/>
            </a:pPr>
            <a:r>
              <a:rPr lang="ko-KR" altLang="en-US"/>
              <a:t>모든 필터는 메트릭 정의의 조건 부문에 포함될 수 있다.</a:t>
            </a:r>
            <a:r>
              <a:rPr lang="en-US" altLang="ko-KR"/>
              <a:t> </a:t>
            </a:r>
          </a:p>
          <a:p>
            <a:pPr lvl="2" eaLnBrk="1" hangingPunct="1">
              <a:defRPr/>
            </a:pPr>
            <a:endParaRPr lang="en-US" altLang="ko-KR"/>
          </a:p>
          <a:p>
            <a:pPr lvl="1" eaLnBrk="1" hangingPunct="1">
              <a:defRPr/>
            </a:pPr>
            <a:r>
              <a:rPr lang="ko-KR" altLang="en-US" b="1" i="0"/>
              <a:t>고급 개념</a:t>
            </a:r>
          </a:p>
          <a:p>
            <a:pPr lvl="2" eaLnBrk="1" hangingPunct="1">
              <a:defRPr/>
            </a:pPr>
            <a:r>
              <a:rPr lang="ko-KR" altLang="en-US"/>
              <a:t>고급 버튼 속에 있는 ‘관련 리포트 필터 구성요소 제거’라는 옵션이 있는데 디폴트로 체크되어 있다.</a:t>
            </a:r>
            <a:r>
              <a:rPr lang="en-US" altLang="ko-KR"/>
              <a:t> </a:t>
            </a:r>
          </a:p>
          <a:p>
            <a:pPr eaLnBrk="1" hangingPunct="1">
              <a:defRPr/>
            </a:pPr>
            <a:endParaRPr lang="en-US" altLang="ko-KR">
              <a:latin typeface="Arial"/>
            </a:endParaRPr>
          </a:p>
        </p:txBody>
      </p:sp>
    </p:spTree>
    <p:extLst>
      <p:ext uri="{BB962C8B-B14F-4D97-AF65-F5344CB8AC3E}">
        <p14:creationId xmlns:p14="http://schemas.microsoft.com/office/powerpoint/2010/main" val="1511755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880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784EF751-A7D7-4C5F-B8A7-186A3E7A92C2}" type="slidenum">
              <a:rPr lang="en-US" altLang="en-US" b="0">
                <a:latin typeface="Times New Roman"/>
                <a:ea typeface="굴림"/>
              </a:rPr>
              <a:pPr lvl="0">
                <a:defRPr/>
              </a:pPr>
              <a:t>58</a:t>
            </a:fld>
            <a:endParaRPr lang="en-US" altLang="en-US" b="0">
              <a:latin typeface="Times New Roman"/>
              <a:ea typeface="굴림"/>
            </a:endParaRPr>
          </a:p>
        </p:txBody>
      </p:sp>
      <p:sp>
        <p:nvSpPr>
          <p:cNvPr id="388100" name="Rectangle 2"/>
          <p:cNvSpPr>
            <a:spLocks noGrp="1" noRot="1" noChangeAspect="1" noChangeArrowheads="1" noTextEdit="1"/>
          </p:cNvSpPr>
          <p:nvPr>
            <p:ph type="sldImg"/>
          </p:nvPr>
        </p:nvSpPr>
        <p:spPr>
          <a:ln/>
        </p:spPr>
      </p:sp>
      <p:sp>
        <p:nvSpPr>
          <p:cNvPr id="388101" name="Rectangle 3"/>
          <p:cNvSpPr>
            <a:spLocks noGrp="1" noChangeArrowheads="1"/>
          </p:cNvSpPr>
          <p:nvPr>
            <p:ph type="body" idx="1"/>
          </p:nvPr>
        </p:nvSpPr>
        <p:spPr>
          <a:noFill/>
          <a:ln/>
        </p:spPr>
        <p:txBody>
          <a:bodyPr lIns="92885" tIns="46442" rIns="92885" bIns="46442"/>
          <a:lstStyle/>
          <a:p>
            <a:pPr eaLnBrk="1" hangingPunct="1">
              <a:defRPr/>
            </a:pPr>
            <a:r>
              <a:rPr lang="ko-KR" altLang="en-US" b="1">
                <a:latin typeface="Arial"/>
              </a:rPr>
              <a:t>변형 메트릭</a:t>
            </a:r>
          </a:p>
          <a:p>
            <a:pPr lvl="1" eaLnBrk="1" hangingPunct="1">
              <a:defRPr/>
            </a:pPr>
            <a:r>
              <a:rPr lang="ko-KR" altLang="en-US"/>
              <a:t>변형 메트릭은 메트릭 값을 계산하는데 특별한 변형이 메트릭에 적용되도록 허용한다.</a:t>
            </a:r>
          </a:p>
          <a:p>
            <a:pPr lvl="1" eaLnBrk="1" hangingPunct="1">
              <a:defRPr/>
            </a:pPr>
            <a:endParaRPr lang="en-US" altLang="ko-KR"/>
          </a:p>
          <a:p>
            <a:pPr lvl="2" eaLnBrk="1" hangingPunct="1">
              <a:defRPr/>
            </a:pPr>
            <a:r>
              <a:rPr lang="ko-KR" altLang="en-US"/>
              <a:t>모든 정의된 변형은 메트릭 정의의 일부로서 포함될 수 있다.</a:t>
            </a:r>
          </a:p>
          <a:p>
            <a:pPr lvl="2" eaLnBrk="1" hangingPunct="1">
              <a:defRPr/>
            </a:pPr>
            <a:r>
              <a:rPr lang="ko-KR" altLang="en-US"/>
              <a:t>많은 변형은 메트릭에 적용될 수 있다.</a:t>
            </a:r>
          </a:p>
          <a:p>
            <a:pPr lvl="2" eaLnBrk="1" hangingPunct="1">
              <a:defRPr/>
            </a:pPr>
            <a:r>
              <a:rPr lang="ko-KR" altLang="en-US"/>
              <a:t>변형은 수식에 합계 연산자를 가진 메트릭에만 적용될 수 있다.</a:t>
            </a:r>
            <a:r>
              <a:rPr lang="en-US" altLang="ko-KR"/>
              <a:t> </a:t>
            </a:r>
          </a:p>
          <a:p>
            <a:pPr lvl="2" eaLnBrk="1" hangingPunct="1">
              <a:defRPr/>
            </a:pPr>
            <a:endParaRPr lang="en-US" altLang="ko-KR"/>
          </a:p>
        </p:txBody>
      </p:sp>
    </p:spTree>
    <p:extLst>
      <p:ext uri="{BB962C8B-B14F-4D97-AF65-F5344CB8AC3E}">
        <p14:creationId xmlns:p14="http://schemas.microsoft.com/office/powerpoint/2010/main" val="27416782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8912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B7865285-D112-4AE5-980F-AD7993D82B48}" type="slidenum">
              <a:rPr lang="en-US" altLang="en-US" b="0">
                <a:latin typeface="Times New Roman"/>
                <a:ea typeface="굴림"/>
              </a:rPr>
              <a:pPr lvl="0">
                <a:defRPr/>
              </a:pPr>
              <a:t>59</a:t>
            </a:fld>
            <a:endParaRPr lang="en-US" altLang="en-US" b="0">
              <a:latin typeface="Times New Roman"/>
              <a:ea typeface="굴림"/>
            </a:endParaRPr>
          </a:p>
        </p:txBody>
      </p:sp>
      <p:sp>
        <p:nvSpPr>
          <p:cNvPr id="389124" name="Rectangle 2"/>
          <p:cNvSpPr>
            <a:spLocks noGrp="1" noRot="1" noChangeAspect="1" noChangeArrowheads="1" noTextEdit="1"/>
          </p:cNvSpPr>
          <p:nvPr>
            <p:ph type="sldImg"/>
          </p:nvPr>
        </p:nvSpPr>
        <p:spPr>
          <a:ln/>
        </p:spPr>
      </p:sp>
      <p:sp>
        <p:nvSpPr>
          <p:cNvPr id="389125" name="Rectangle 3"/>
          <p:cNvSpPr>
            <a:spLocks noGrp="1" noChangeArrowheads="1"/>
          </p:cNvSpPr>
          <p:nvPr>
            <p:ph type="body" idx="1"/>
          </p:nvPr>
        </p:nvSpPr>
        <p:spPr>
          <a:noFill/>
          <a:ln/>
        </p:spPr>
        <p:txBody>
          <a:bodyPr lIns="92885" tIns="46442" rIns="92885" bIns="46442"/>
          <a:lstStyle/>
          <a:p>
            <a:pPr eaLnBrk="1" hangingPunct="1">
              <a:defRPr/>
            </a:pPr>
            <a:r>
              <a:rPr lang="ko-KR" altLang="en-US" b="1">
                <a:latin typeface="Arial"/>
              </a:rPr>
              <a:t>변형 메트릭</a:t>
            </a:r>
          </a:p>
          <a:p>
            <a:pPr lvl="1" eaLnBrk="1" hangingPunct="1">
              <a:defRPr/>
            </a:pPr>
            <a:r>
              <a:rPr lang="ko-KR" altLang="en-US"/>
              <a:t>변형 메트릭은 웨어하우스에 있는 변형 테이블에 의해 지원되거나 수학적 계산에 의해 지원될 수 있다.</a:t>
            </a:r>
            <a:r>
              <a:rPr lang="en-US" altLang="ko-KR"/>
              <a:t> </a:t>
            </a:r>
          </a:p>
          <a:p>
            <a:pPr lvl="1" eaLnBrk="1" hangingPunct="1">
              <a:defRPr/>
            </a:pPr>
            <a:endParaRPr lang="en-US" altLang="ko-KR"/>
          </a:p>
          <a:p>
            <a:pPr lvl="2" eaLnBrk="1" hangingPunct="1">
              <a:defRPr/>
            </a:pPr>
            <a:r>
              <a:rPr lang="ko-KR" altLang="en-US"/>
              <a:t>변형은 스키마 개체로서 분류된다.</a:t>
            </a:r>
            <a:r>
              <a:rPr lang="en-US" altLang="ko-KR"/>
              <a:t> </a:t>
            </a:r>
          </a:p>
          <a:p>
            <a:pPr lvl="2" eaLnBrk="1" hangingPunct="1">
              <a:defRPr/>
            </a:pPr>
            <a:r>
              <a:rPr lang="ko-KR" altLang="en-US"/>
              <a:t>변형은 변형 테이블의 칼럼을 포함하는 표현식으로 정의되거나 단순히 수학적 연산자와 상수로서 정의된다.</a:t>
            </a:r>
            <a:endParaRPr lang="en-US" altLang="ko-KR"/>
          </a:p>
        </p:txBody>
      </p:sp>
    </p:spTree>
    <p:extLst>
      <p:ext uri="{BB962C8B-B14F-4D97-AF65-F5344CB8AC3E}">
        <p14:creationId xmlns:p14="http://schemas.microsoft.com/office/powerpoint/2010/main" val="2133697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014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6.</a:t>
            </a:r>
            <a:r>
              <a:rPr lang="ko-KR" altLang="en-US" b="0">
                <a:latin typeface="Times New Roman"/>
                <a:ea typeface="굴림"/>
              </a:rPr>
              <a:t>메트릭 - </a:t>
            </a:r>
            <a:fld id="{679E76C3-701B-4285-898A-3A5BCD731B55}" type="slidenum">
              <a:rPr lang="en-US" altLang="en-US" b="0">
                <a:latin typeface="Times New Roman"/>
                <a:ea typeface="굴림"/>
              </a:rPr>
              <a:pPr lvl="0">
                <a:defRPr/>
              </a:pPr>
              <a:t>60</a:t>
            </a:fld>
            <a:endParaRPr lang="en-US" altLang="en-US" b="0">
              <a:latin typeface="Times New Roman"/>
              <a:ea typeface="굴림"/>
            </a:endParaRPr>
          </a:p>
        </p:txBody>
      </p:sp>
      <p:sp>
        <p:nvSpPr>
          <p:cNvPr id="390148" name="Rectangle 2"/>
          <p:cNvSpPr>
            <a:spLocks noGrp="1" noRot="1" noChangeAspect="1" noChangeArrowheads="1" noTextEdit="1"/>
          </p:cNvSpPr>
          <p:nvPr>
            <p:ph type="sldImg"/>
          </p:nvPr>
        </p:nvSpPr>
        <p:spPr>
          <a:ln/>
        </p:spPr>
      </p:sp>
      <p:sp>
        <p:nvSpPr>
          <p:cNvPr id="390149" name="Rectangle 3"/>
          <p:cNvSpPr>
            <a:spLocks noGrp="1" noChangeArrowheads="1"/>
          </p:cNvSpPr>
          <p:nvPr>
            <p:ph type="body" idx="1"/>
          </p:nvPr>
        </p:nvSpPr>
        <p:spPr>
          <a:noFill/>
          <a:ln/>
        </p:spPr>
        <p:txBody>
          <a:bodyPr lIns="92885" tIns="46442" rIns="92885" bIns="46442"/>
          <a:lstStyle/>
          <a:p>
            <a:pPr eaLnBrk="1" hangingPunct="1">
              <a:defRPr/>
            </a:pPr>
            <a:r>
              <a:rPr lang="ko-KR" altLang="en-US" b="1">
                <a:latin typeface="Arial"/>
              </a:rPr>
              <a:t>변형 메트릭</a:t>
            </a:r>
          </a:p>
          <a:p>
            <a:pPr lvl="1" eaLnBrk="1" hangingPunct="1">
              <a:defRPr/>
            </a:pPr>
            <a:r>
              <a:rPr lang="ko-KR" altLang="en-US"/>
              <a:t>변형 오브젝트는 스키마개체로서  스키마개체/변형 폴더에 사전에 생성시켜 두어야 변형메트릭에서 사용할 수 있다.</a:t>
            </a:r>
          </a:p>
          <a:p>
            <a:pPr lvl="1" eaLnBrk="1" hangingPunct="1">
              <a:defRPr/>
            </a:pPr>
            <a:endParaRPr lang="ko-KR" altLang="en-US"/>
          </a:p>
          <a:p>
            <a:pPr lvl="1" eaLnBrk="1" hangingPunct="1">
              <a:buFontTx/>
              <a:buChar char="•"/>
              <a:defRPr/>
            </a:pPr>
            <a:r>
              <a:rPr lang="ko-KR" altLang="en-US" i="0"/>
              <a:t>변형 오브젝트 생성</a:t>
            </a:r>
          </a:p>
          <a:p>
            <a:pPr lvl="1" eaLnBrk="1" hangingPunct="1">
              <a:defRPr/>
            </a:pPr>
            <a:r>
              <a:rPr lang="ko-KR" altLang="en-US" i="0"/>
              <a:t> 1. 변형하고자 하는 어트리뷰트 선택</a:t>
            </a:r>
          </a:p>
          <a:p>
            <a:pPr lvl="1" eaLnBrk="1" hangingPunct="1">
              <a:defRPr/>
            </a:pPr>
            <a:r>
              <a:rPr lang="ko-KR" altLang="en-US" i="0"/>
              <a:t>     예)  ‘전월’ 이라는 변형을 생성코자 한다면 년월 어트리뷰트 선택</a:t>
            </a:r>
          </a:p>
          <a:p>
            <a:pPr lvl="1" eaLnBrk="1" hangingPunct="1">
              <a:defRPr/>
            </a:pPr>
            <a:r>
              <a:rPr lang="ko-KR" altLang="en-US" i="0"/>
              <a:t>             ‘전분기’ 라는 변형을 생성코자 한다면 분기 어트리뷰트 선택</a:t>
            </a:r>
          </a:p>
          <a:p>
            <a:pPr lvl="1" eaLnBrk="1" hangingPunct="1">
              <a:defRPr/>
            </a:pPr>
            <a:r>
              <a:rPr lang="ko-KR" altLang="en-US" i="0"/>
              <a:t> </a:t>
            </a:r>
          </a:p>
          <a:p>
            <a:pPr lvl="1" eaLnBrk="1" hangingPunct="1">
              <a:defRPr/>
            </a:pPr>
            <a:r>
              <a:rPr lang="ko-KR" altLang="en-US" i="0"/>
              <a:t>2. 변형 표현식 정의</a:t>
            </a:r>
          </a:p>
          <a:p>
            <a:pPr lvl="1" eaLnBrk="1" hangingPunct="1">
              <a:defRPr/>
            </a:pPr>
            <a:r>
              <a:rPr lang="ko-KR" altLang="en-US" i="0"/>
              <a:t>     </a:t>
            </a:r>
            <a:r>
              <a:rPr lang="en-US" altLang="ko-KR" i="0"/>
              <a:t>Warehouse </a:t>
            </a:r>
            <a:r>
              <a:rPr lang="ko-KR" altLang="en-US" i="0"/>
              <a:t>에 생성된 변형</a:t>
            </a:r>
            <a:r>
              <a:rPr lang="en-US" altLang="ko-KR" i="0"/>
              <a:t>Table</a:t>
            </a:r>
            <a:r>
              <a:rPr lang="ko-KR" altLang="en-US" i="0"/>
              <a:t>을 선택하거나 사용자정의 수식 등을 활용할 수 있다.</a:t>
            </a:r>
          </a:p>
          <a:p>
            <a:pPr lvl="1" eaLnBrk="1" hangingPunct="1">
              <a:defRPr/>
            </a:pPr>
            <a:r>
              <a:rPr lang="ko-KR" altLang="en-US" i="0"/>
              <a:t>    예) 전월 수식 표현</a:t>
            </a:r>
          </a:p>
          <a:p>
            <a:pPr lvl="1" eaLnBrk="1" hangingPunct="1">
              <a:defRPr/>
            </a:pPr>
            <a:r>
              <a:rPr lang="ko-KR" altLang="en-US" i="0"/>
              <a:t>       </a:t>
            </a:r>
            <a:r>
              <a:rPr lang="en-US" altLang="ko-KR" i="0"/>
              <a:t>LOOKUP_MONTH</a:t>
            </a:r>
            <a:r>
              <a:rPr lang="ko-KR" altLang="en-US" i="0"/>
              <a:t>의 </a:t>
            </a:r>
            <a:r>
              <a:rPr lang="en-US" altLang="ko-KR" i="0"/>
              <a:t>MONTH_ID char(6) </a:t>
            </a:r>
            <a:r>
              <a:rPr lang="ko-KR" altLang="en-US" i="0"/>
              <a:t>컬럼을 활용하여 생성가능</a:t>
            </a:r>
          </a:p>
          <a:p>
            <a:pPr lvl="1" eaLnBrk="1" hangingPunct="1">
              <a:defRPr/>
            </a:pPr>
            <a:r>
              <a:rPr lang="ko-KR" altLang="en-US" i="0"/>
              <a:t>       </a:t>
            </a:r>
            <a:r>
              <a:rPr lang="en-US" altLang="ko-KR" i="0"/>
              <a:t>ApplySimple(to_char(add_months(to_date(#0,’YYYYMM’),-1), ’YYYYMM’) , [MOMTH_ID] )   </a:t>
            </a:r>
            <a:r>
              <a:rPr lang="en-US" altLang="ko-KR">
                <a:sym typeface="Wingdings"/>
              </a:rPr>
              <a:t> </a:t>
            </a:r>
            <a:r>
              <a:rPr lang="ko-KR" altLang="en-US">
                <a:sym typeface="Wingdings"/>
              </a:rPr>
              <a:t>오라클 함수 예제</a:t>
            </a:r>
          </a:p>
          <a:p>
            <a:pPr lvl="1" eaLnBrk="1" hangingPunct="1">
              <a:defRPr/>
            </a:pPr>
            <a:endParaRPr lang="ko-KR" altLang="en-US" i="0">
              <a:sym typeface="Wingdings"/>
            </a:endParaRPr>
          </a:p>
          <a:p>
            <a:pPr lvl="1" eaLnBrk="1" hangingPunct="1">
              <a:defRPr/>
            </a:pPr>
            <a:r>
              <a:rPr lang="ko-KR" altLang="en-US" i="0">
                <a:sym typeface="Wingdings"/>
              </a:rPr>
              <a:t>3. 매핑 유형 선택</a:t>
            </a:r>
          </a:p>
          <a:p>
            <a:pPr lvl="1" eaLnBrk="1" hangingPunct="1">
              <a:defRPr/>
            </a:pPr>
            <a:r>
              <a:rPr lang="ko-KR" altLang="en-US" i="0">
                <a:sym typeface="Wingdings"/>
              </a:rPr>
              <a:t>    1 : 1  --- 전월, 전년도월, 전분기 등 1:1 매핑 시에 선택</a:t>
            </a:r>
          </a:p>
          <a:p>
            <a:pPr lvl="1" eaLnBrk="1" hangingPunct="1">
              <a:defRPr/>
            </a:pPr>
            <a:r>
              <a:rPr lang="en-US" altLang="ko-KR" i="0">
                <a:sym typeface="Wingdings"/>
              </a:rPr>
              <a:t>    N : N --- </a:t>
            </a:r>
            <a:r>
              <a:rPr lang="ko-KR" altLang="en-US" i="0">
                <a:sym typeface="Wingdings"/>
              </a:rPr>
              <a:t>금년누적, 당월누적 등 누적값 표현을 위한 매핑 시에 선택 </a:t>
            </a:r>
            <a:endParaRPr lang="ko-KR" altLang="en-US" i="0"/>
          </a:p>
        </p:txBody>
      </p:sp>
    </p:spTree>
    <p:extLst>
      <p:ext uri="{BB962C8B-B14F-4D97-AF65-F5344CB8AC3E}">
        <p14:creationId xmlns:p14="http://schemas.microsoft.com/office/powerpoint/2010/main" val="2777098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0483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팩트 - </a:t>
            </a:r>
            <a:fld id="{AEBD18D5-8AB9-48A9-9B8B-EB3E333EF424}" type="slidenum">
              <a:rPr lang="en-US" altLang="en-US" b="0">
                <a:latin typeface="Times New Roman"/>
                <a:ea typeface="굴림"/>
              </a:rPr>
              <a:pPr lvl="0">
                <a:defRPr/>
              </a:pPr>
              <a:t>7</a:t>
            </a:fld>
            <a:endParaRPr lang="en-US" altLang="en-US" b="0">
              <a:latin typeface="Times New Roman"/>
              <a:ea typeface="굴림"/>
            </a:endParaRPr>
          </a:p>
        </p:txBody>
      </p:sp>
      <p:sp>
        <p:nvSpPr>
          <p:cNvPr id="504836" name="Rectangle 2"/>
          <p:cNvSpPr>
            <a:spLocks noGrp="1" noRot="1" noChangeAspect="1" noChangeArrowheads="1" noTextEdit="1"/>
          </p:cNvSpPr>
          <p:nvPr>
            <p:ph type="sldImg"/>
          </p:nvPr>
        </p:nvSpPr>
        <p:spPr>
          <a:xfrm>
            <a:off x="2027238" y="695325"/>
            <a:ext cx="4635500" cy="3476625"/>
          </a:xfrm>
          <a:ln/>
        </p:spPr>
      </p:sp>
      <p:sp>
        <p:nvSpPr>
          <p:cNvPr id="504837"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3382863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61</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24158974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4304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616FF0FC-428B-480F-900D-2CDAB98A5202}" type="slidenum">
              <a:rPr lang="en-US" altLang="en-US" b="0">
                <a:latin typeface="Times New Roman"/>
                <a:ea typeface="굴림"/>
              </a:rPr>
              <a:pPr lvl="0">
                <a:defRPr/>
              </a:pPr>
              <a:t>62</a:t>
            </a:fld>
            <a:endParaRPr lang="en-US" altLang="en-US" b="0">
              <a:latin typeface="Times New Roman"/>
              <a:ea typeface="굴림"/>
            </a:endParaRPr>
          </a:p>
        </p:txBody>
      </p:sp>
      <p:sp>
        <p:nvSpPr>
          <p:cNvPr id="343044" name="Rectangle 2050"/>
          <p:cNvSpPr>
            <a:spLocks noGrp="1" noRot="1" noChangeAspect="1" noChangeArrowheads="1" noTextEdit="1"/>
          </p:cNvSpPr>
          <p:nvPr>
            <p:ph type="sldImg"/>
          </p:nvPr>
        </p:nvSpPr>
        <p:spPr>
          <a:ln/>
        </p:spPr>
      </p:sp>
      <p:sp>
        <p:nvSpPr>
          <p:cNvPr id="343045" name="Rectangle 2051"/>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11555212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4406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B51798B9-22FE-4F0D-96E8-7F2B868CAD2D}" type="slidenum">
              <a:rPr lang="en-US" altLang="en-US" b="0">
                <a:latin typeface="Times New Roman"/>
                <a:ea typeface="굴림"/>
              </a:rPr>
              <a:pPr lvl="0">
                <a:defRPr/>
              </a:pPr>
              <a:t>63</a:t>
            </a:fld>
            <a:endParaRPr lang="en-US" altLang="en-US" b="0">
              <a:latin typeface="Times New Roman"/>
              <a:ea typeface="굴림"/>
            </a:endParaRPr>
          </a:p>
        </p:txBody>
      </p:sp>
      <p:sp>
        <p:nvSpPr>
          <p:cNvPr id="344068" name="Rectangle 2"/>
          <p:cNvSpPr>
            <a:spLocks noGrp="1" noRot="1" noChangeAspect="1" noChangeArrowheads="1" noTextEdit="1"/>
          </p:cNvSpPr>
          <p:nvPr>
            <p:ph type="sldImg"/>
          </p:nvPr>
        </p:nvSpPr>
        <p:spPr>
          <a:ln/>
        </p:spPr>
      </p:sp>
      <p:sp>
        <p:nvSpPr>
          <p:cNvPr id="344069"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28955329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4509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9DAF9FB5-DF00-4959-BFBA-FB2DBCC0ED74}" type="slidenum">
              <a:rPr lang="en-US" altLang="en-US" b="0">
                <a:latin typeface="Times New Roman"/>
                <a:ea typeface="굴림"/>
              </a:rPr>
              <a:pPr lvl="0">
                <a:defRPr/>
              </a:pPr>
              <a:t>64</a:t>
            </a:fld>
            <a:endParaRPr lang="en-US" altLang="en-US" b="0">
              <a:latin typeface="Times New Roman"/>
              <a:ea typeface="굴림"/>
            </a:endParaRPr>
          </a:p>
        </p:txBody>
      </p:sp>
      <p:sp>
        <p:nvSpPr>
          <p:cNvPr id="345092" name="Rectangle 2"/>
          <p:cNvSpPr>
            <a:spLocks noGrp="1" noRot="1" noChangeAspect="1" noChangeArrowheads="1" noTextEdit="1"/>
          </p:cNvSpPr>
          <p:nvPr>
            <p:ph type="sldImg"/>
          </p:nvPr>
        </p:nvSpPr>
        <p:spPr>
          <a:ln/>
        </p:spPr>
      </p:sp>
      <p:sp>
        <p:nvSpPr>
          <p:cNvPr id="345093" name="Rectangle 3"/>
          <p:cNvSpPr>
            <a:spLocks noGrp="1" noChangeArrowheads="1"/>
          </p:cNvSpPr>
          <p:nvPr>
            <p:ph type="body" idx="1"/>
          </p:nvPr>
        </p:nvSpPr>
        <p:spPr>
          <a:noFill/>
          <a:ln/>
        </p:spPr>
        <p:txBody>
          <a:bodyPr/>
          <a:lstStyle/>
          <a:p>
            <a:pPr lvl="0">
              <a:defRPr/>
            </a:pPr>
            <a:r>
              <a:rPr lang="ko-KR" altLang="en-US">
                <a:latin typeface="Arial"/>
              </a:rPr>
              <a:t>필터란 ?</a:t>
            </a:r>
          </a:p>
          <a:p>
            <a:pPr lvl="1">
              <a:defRPr/>
            </a:pPr>
            <a:r>
              <a:rPr lang="ko-KR" altLang="en-US"/>
              <a:t>필터란 리포트 결과에 포함되는 데이터에 대한 조건을 말한다. </a:t>
            </a:r>
            <a:r>
              <a:rPr lang="en-US" altLang="ko-KR"/>
              <a:t>SQL</a:t>
            </a:r>
            <a:r>
              <a:rPr lang="ko-KR" altLang="en-US"/>
              <a:t>문의 </a:t>
            </a:r>
            <a:r>
              <a:rPr lang="en-US" altLang="ko-KR"/>
              <a:t>“where” </a:t>
            </a:r>
            <a:r>
              <a:rPr lang="ko-KR" altLang="en-US"/>
              <a:t>절과 동일하다</a:t>
            </a:r>
            <a:r>
              <a:rPr lang="en-US" altLang="ko-KR"/>
              <a:t>.</a:t>
            </a:r>
          </a:p>
        </p:txBody>
      </p:sp>
    </p:spTree>
    <p:extLst>
      <p:ext uri="{BB962C8B-B14F-4D97-AF65-F5344CB8AC3E}">
        <p14:creationId xmlns:p14="http://schemas.microsoft.com/office/powerpoint/2010/main" val="34483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4611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2620934B-E5D9-402B-B53C-F2B73DC02709}" type="slidenum">
              <a:rPr lang="en-US" altLang="en-US" b="0">
                <a:latin typeface="Times New Roman"/>
                <a:ea typeface="굴림"/>
              </a:rPr>
              <a:pPr lvl="0">
                <a:defRPr/>
              </a:pPr>
              <a:t>65</a:t>
            </a:fld>
            <a:endParaRPr lang="en-US" altLang="en-US" b="0">
              <a:latin typeface="Times New Roman"/>
              <a:ea typeface="굴림"/>
            </a:endParaRPr>
          </a:p>
        </p:txBody>
      </p:sp>
      <p:sp>
        <p:nvSpPr>
          <p:cNvPr id="346116" name="Rectangle 2"/>
          <p:cNvSpPr>
            <a:spLocks noGrp="1" noRot="1" noChangeAspect="1" noChangeArrowheads="1" noTextEdit="1"/>
          </p:cNvSpPr>
          <p:nvPr>
            <p:ph type="sldImg"/>
          </p:nvPr>
        </p:nvSpPr>
        <p:spPr>
          <a:ln/>
        </p:spPr>
      </p:sp>
      <p:sp>
        <p:nvSpPr>
          <p:cNvPr id="346117" name="Rectangle 3"/>
          <p:cNvSpPr>
            <a:spLocks noGrp="1" noChangeArrowheads="1"/>
          </p:cNvSpPr>
          <p:nvPr>
            <p:ph type="body" idx="1"/>
          </p:nvPr>
        </p:nvSpPr>
        <p:spPr>
          <a:noFill/>
          <a:ln/>
        </p:spPr>
        <p:txBody>
          <a:bodyPr/>
          <a:lstStyle/>
          <a:p>
            <a:pPr lvl="0">
              <a:defRPr/>
            </a:pPr>
            <a:r>
              <a:rPr lang="ko-KR" altLang="en-US">
                <a:latin typeface="Arial"/>
              </a:rPr>
              <a:t>필터 정의</a:t>
            </a:r>
          </a:p>
          <a:p>
            <a:pPr lvl="2">
              <a:defRPr/>
            </a:pPr>
            <a:endParaRPr lang="en-US" altLang="ko-KR" sz="1200">
              <a:latin typeface="Arial"/>
            </a:endParaRPr>
          </a:p>
          <a:p>
            <a:pPr lvl="2">
              <a:defRPr/>
            </a:pPr>
            <a:r>
              <a:rPr lang="ko-KR" altLang="en-US" b="1"/>
              <a:t>순서와 퍼센트 비교 연산자</a:t>
            </a:r>
          </a:p>
          <a:p>
            <a:pPr lvl="3">
              <a:defRPr/>
            </a:pPr>
            <a:r>
              <a:rPr lang="ko-KR" altLang="en-US"/>
              <a:t>다음 연산자는 메트릭 제한 및 애트리뷰트 제한을 하는데 사용된다. 이 연산자는 순서나 퍼센트 기능에 제한을 가할 때 보여진다.</a:t>
            </a:r>
          </a:p>
          <a:p>
            <a:pPr lvl="4">
              <a:defRPr/>
            </a:pPr>
            <a:r>
              <a:rPr lang="ko-KR" altLang="en-US"/>
              <a:t>맨 아래</a:t>
            </a:r>
          </a:p>
          <a:p>
            <a:pPr lvl="4">
              <a:defRPr/>
            </a:pPr>
            <a:r>
              <a:rPr lang="ko-KR" altLang="en-US"/>
              <a:t>정확하게</a:t>
            </a:r>
            <a:r>
              <a:rPr lang="en-US" altLang="ko-KR"/>
              <a:t>. </a:t>
            </a:r>
            <a:r>
              <a:rPr lang="ko-KR" altLang="en-US"/>
              <a:t>대응하는 값을 가리킨다. 즉 짝수개의 행을 가지면 중간값은 맨위에서 또는 맨아래에서 결정되어야 할지를  결정한다. 예로 상위 50%에 해당하는 서로 다른 6개의 값을 가진다면 중간값은 3개의 행을 보여줄 것이며 하위 50%에 해당하는 것은 4개의 행을 보여준다.같은 값이 존재하는 경우에 대해서 중간 위치는 같은 방식으로 결정된다.그래서 중간 위치에서 같은 값을 가지는 리포트 행은 결과값에 포함된다.(순서는 제외)</a:t>
            </a:r>
          </a:p>
          <a:p>
            <a:pPr lvl="4">
              <a:defRPr/>
            </a:pPr>
            <a:r>
              <a:rPr lang="ko-KR" altLang="en-US"/>
              <a:t>맨 위 제외</a:t>
            </a:r>
            <a:r>
              <a:rPr lang="en-US" altLang="ko-KR"/>
              <a:t>. </a:t>
            </a:r>
            <a:r>
              <a:rPr lang="ko-KR" altLang="en-US"/>
              <a:t>결과값에 포함되지 않는 상위 값을 가리키는데 사용된다.예로 맨 위 10 제외는 상위 10퍼센트를 제외한 모든 값을 보여준다.</a:t>
            </a:r>
          </a:p>
          <a:p>
            <a:pPr lvl="4">
              <a:defRPr/>
            </a:pPr>
            <a:r>
              <a:rPr lang="ko-KR" altLang="en-US"/>
              <a:t>맨 아래 제외</a:t>
            </a:r>
          </a:p>
          <a:p>
            <a:pPr lvl="4">
              <a:defRPr/>
            </a:pPr>
            <a:r>
              <a:rPr lang="ko-KR" altLang="en-US"/>
              <a:t>맨 위</a:t>
            </a:r>
          </a:p>
        </p:txBody>
      </p:sp>
    </p:spTree>
    <p:extLst>
      <p:ext uri="{BB962C8B-B14F-4D97-AF65-F5344CB8AC3E}">
        <p14:creationId xmlns:p14="http://schemas.microsoft.com/office/powerpoint/2010/main" val="2109781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4713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29D9FC55-44E6-40C3-B91E-1BF4764C6F3E}" type="slidenum">
              <a:rPr lang="en-US" altLang="en-US" b="0">
                <a:latin typeface="Times New Roman"/>
                <a:ea typeface="굴림"/>
              </a:rPr>
              <a:pPr lvl="0">
                <a:defRPr/>
              </a:pPr>
              <a:t>66</a:t>
            </a:fld>
            <a:endParaRPr lang="en-US" altLang="en-US" b="0">
              <a:latin typeface="Times New Roman"/>
              <a:ea typeface="굴림"/>
            </a:endParaRPr>
          </a:p>
        </p:txBody>
      </p:sp>
      <p:sp>
        <p:nvSpPr>
          <p:cNvPr id="347140" name="Rectangle 2"/>
          <p:cNvSpPr>
            <a:spLocks noGrp="1" noRot="1" noChangeAspect="1" noChangeArrowheads="1" noTextEdit="1"/>
          </p:cNvSpPr>
          <p:nvPr>
            <p:ph type="sldImg"/>
          </p:nvPr>
        </p:nvSpPr>
        <p:spPr>
          <a:xfrm>
            <a:off x="2027238" y="695325"/>
            <a:ext cx="4635500" cy="3476625"/>
          </a:xfrm>
          <a:ln/>
        </p:spPr>
      </p:sp>
      <p:sp>
        <p:nvSpPr>
          <p:cNvPr id="34714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필터 생성</a:t>
            </a:r>
          </a:p>
          <a:p>
            <a:pPr lvl="1">
              <a:defRPr/>
            </a:pPr>
            <a:r>
              <a:rPr lang="ko-KR" altLang="en-US"/>
              <a:t>필터는 리포트의 일부 또는 그 자체의 개체로서 만들어질 수 있다.</a:t>
            </a:r>
            <a:r>
              <a:rPr lang="en-US" altLang="ko-KR"/>
              <a:t>.</a:t>
            </a:r>
          </a:p>
          <a:p>
            <a:pPr lvl="1">
              <a:defRPr/>
            </a:pPr>
            <a:endParaRPr lang="en-US" altLang="ko-KR"/>
          </a:p>
          <a:p>
            <a:pPr lvl="1">
              <a:defRPr/>
            </a:pPr>
            <a:endParaRPr lang="en-US" altLang="ko-KR"/>
          </a:p>
          <a:p>
            <a:pPr lvl="2">
              <a:defRPr/>
            </a:pPr>
            <a:r>
              <a:rPr lang="ko-KR" altLang="en-US"/>
              <a:t>구성요소 선택</a:t>
            </a:r>
          </a:p>
          <a:p>
            <a:pPr lvl="2">
              <a:defRPr/>
            </a:pPr>
            <a:r>
              <a:rPr lang="ko-KR" altLang="en-US"/>
              <a:t>애트리뷰트 제한</a:t>
            </a:r>
          </a:p>
          <a:p>
            <a:pPr lvl="2">
              <a:defRPr/>
            </a:pPr>
            <a:r>
              <a:rPr lang="ko-KR" altLang="en-US"/>
              <a:t>자격설정 (메트릭 제한, 관계필터링)</a:t>
            </a:r>
          </a:p>
          <a:p>
            <a:pPr lvl="2">
              <a:defRPr/>
            </a:pPr>
            <a:r>
              <a:rPr lang="ko-KR" altLang="en-US"/>
              <a:t>리포트에 바로가기</a:t>
            </a:r>
          </a:p>
          <a:p>
            <a:pPr lvl="2">
              <a:defRPr/>
            </a:pPr>
            <a:r>
              <a:rPr lang="ko-KR" altLang="en-US"/>
              <a:t>필터로 바로가기 </a:t>
            </a:r>
          </a:p>
          <a:p>
            <a:pPr lvl="2">
              <a:defRPr/>
            </a:pPr>
            <a:r>
              <a:rPr lang="ko-KR" altLang="en-US"/>
              <a:t>고급/사용자 필터</a:t>
            </a:r>
          </a:p>
          <a:p>
            <a:pPr lvl="2">
              <a:defRPr/>
            </a:pPr>
            <a:endParaRPr lang="ko-KR" altLang="en-US"/>
          </a:p>
          <a:p>
            <a:pPr lvl="2">
              <a:defRPr/>
            </a:pPr>
            <a:endParaRPr lang="ko-KR" altLang="en-US"/>
          </a:p>
          <a:p>
            <a:pPr lvl="2">
              <a:buFontTx/>
              <a:buChar char="•"/>
              <a:defRPr/>
            </a:pPr>
            <a:r>
              <a:rPr lang="ko-KR" altLang="en-US"/>
              <a:t>로컬 필터 </a:t>
            </a:r>
            <a:r>
              <a:rPr lang="ko-KR" altLang="en-US">
                <a:sym typeface="Wingdings"/>
              </a:rPr>
              <a:t> 현재 리포트에만 사용되는 필터</a:t>
            </a:r>
          </a:p>
          <a:p>
            <a:pPr lvl="2">
              <a:buFontTx/>
              <a:buChar char="•"/>
              <a:defRPr/>
            </a:pPr>
            <a:r>
              <a:rPr lang="ko-KR" altLang="en-US"/>
              <a:t>필터 링크 </a:t>
            </a:r>
            <a:r>
              <a:rPr lang="ko-KR" altLang="en-US">
                <a:sym typeface="Wingdings"/>
              </a:rPr>
              <a:t> 사전에 생성된 필터를 리포트에 링크시키는 방식으로 많은 리포트에 공통으로 사용될 필터는 하나를 생성하여 관련된 리포트에 사용하면 편리하다. 이럴 경우에는 해당 필터를 수정 시에는 링크된 모든 리포트에 영향을 미치는 것에 주의하여야 한다.</a:t>
            </a:r>
          </a:p>
          <a:p>
            <a:pPr lvl="2">
              <a:buFont typeface="mn-ea"/>
              <a:buNone/>
              <a:defRPr/>
            </a:pPr>
            <a:endParaRPr lang="en-US" altLang="ko-KR"/>
          </a:p>
          <a:p>
            <a:pPr lvl="2">
              <a:buFont typeface="mn-ea"/>
              <a:buNone/>
              <a:defRPr/>
            </a:pPr>
            <a:endParaRPr lang="en-US" altLang="ko-KR"/>
          </a:p>
        </p:txBody>
      </p:sp>
    </p:spTree>
    <p:extLst>
      <p:ext uri="{BB962C8B-B14F-4D97-AF65-F5344CB8AC3E}">
        <p14:creationId xmlns:p14="http://schemas.microsoft.com/office/powerpoint/2010/main" val="13447697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4816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B6124F47-ACDC-4A46-94D7-ADAE68052BAA}" type="slidenum">
              <a:rPr lang="en-US" altLang="en-US" b="0">
                <a:latin typeface="Times New Roman"/>
                <a:ea typeface="굴림"/>
              </a:rPr>
              <a:pPr lvl="0">
                <a:defRPr/>
              </a:pPr>
              <a:t>67</a:t>
            </a:fld>
            <a:endParaRPr lang="en-US" altLang="en-US" b="0">
              <a:latin typeface="Times New Roman"/>
              <a:ea typeface="굴림"/>
            </a:endParaRPr>
          </a:p>
        </p:txBody>
      </p:sp>
      <p:sp>
        <p:nvSpPr>
          <p:cNvPr id="348164" name="Rectangle 2"/>
          <p:cNvSpPr>
            <a:spLocks noGrp="1" noRot="1" noChangeAspect="1" noChangeArrowheads="1" noTextEdit="1"/>
          </p:cNvSpPr>
          <p:nvPr>
            <p:ph type="sldImg"/>
          </p:nvPr>
        </p:nvSpPr>
        <p:spPr>
          <a:xfrm>
            <a:off x="2027238" y="695325"/>
            <a:ext cx="4635500" cy="3476625"/>
          </a:xfrm>
          <a:ln/>
        </p:spPr>
      </p:sp>
      <p:sp>
        <p:nvSpPr>
          <p:cNvPr id="34816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필터 생성: 애트리뷰트 제한</a:t>
            </a:r>
          </a:p>
          <a:p>
            <a:pPr lvl="1">
              <a:defRPr/>
            </a:pPr>
            <a:r>
              <a:rPr lang="en-US" altLang="ko-KR"/>
              <a:t>ID, </a:t>
            </a:r>
            <a:r>
              <a:rPr lang="ko-KR" altLang="en-US"/>
              <a:t>설명, 또는 다른 애트리뷰트 폼에 애트리뷰트 제한을 가할 수 있다. </a:t>
            </a:r>
          </a:p>
          <a:p>
            <a:pPr lvl="1">
              <a:defRPr/>
            </a:pPr>
            <a:endParaRPr lang="en-US" altLang="ko-KR"/>
          </a:p>
          <a:p>
            <a:pPr lvl="2">
              <a:defRPr/>
            </a:pPr>
            <a:r>
              <a:rPr lang="ko-KR" altLang="en-US"/>
              <a:t>구성요소를 제한할 때는 구성요소들을 선택해야 한다. 다른 폼에 제한을 할 때는 3가지 이용 가능한 옵션이 있다. </a:t>
            </a:r>
            <a:r>
              <a:rPr lang="en-US" altLang="ko-KR"/>
              <a:t>:</a:t>
            </a:r>
          </a:p>
          <a:p>
            <a:pPr lvl="3">
              <a:defRPr/>
            </a:pPr>
            <a:r>
              <a:rPr lang="ko-KR" altLang="en-US"/>
              <a:t>값</a:t>
            </a:r>
          </a:p>
          <a:p>
            <a:pPr lvl="3">
              <a:defRPr/>
            </a:pPr>
            <a:r>
              <a:rPr lang="ko-KR" altLang="en-US"/>
              <a:t>단순 프롬프트: 사용자로 하여금 리포트 실행 시에 선택하도록 한다.</a:t>
            </a:r>
          </a:p>
          <a:p>
            <a:pPr lvl="3">
              <a:defRPr/>
            </a:pPr>
            <a:r>
              <a:rPr lang="ko-KR" altLang="en-US"/>
              <a:t>표현식: 애트리뷰트 제한용으로 애트리뷰트 제한을 가하는 사용자 표현식을 작성한다.</a:t>
            </a:r>
            <a:endParaRPr lang="en-US" altLang="ko-KR"/>
          </a:p>
        </p:txBody>
      </p:sp>
    </p:spTree>
    <p:extLst>
      <p:ext uri="{BB962C8B-B14F-4D97-AF65-F5344CB8AC3E}">
        <p14:creationId xmlns:p14="http://schemas.microsoft.com/office/powerpoint/2010/main" val="940962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4918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25551F7A-3BC0-4C28-8267-53A639B72F37}" type="slidenum">
              <a:rPr lang="en-US" altLang="en-US" b="0">
                <a:latin typeface="Times New Roman"/>
                <a:ea typeface="굴림"/>
              </a:rPr>
              <a:pPr lvl="0">
                <a:defRPr/>
              </a:pPr>
              <a:t>68</a:t>
            </a:fld>
            <a:endParaRPr lang="en-US" altLang="en-US" b="0">
              <a:latin typeface="Times New Roman"/>
              <a:ea typeface="굴림"/>
            </a:endParaRPr>
          </a:p>
        </p:txBody>
      </p:sp>
      <p:sp>
        <p:nvSpPr>
          <p:cNvPr id="349188" name="Rectangle 2"/>
          <p:cNvSpPr>
            <a:spLocks noGrp="1" noRot="1" noChangeAspect="1" noChangeArrowheads="1" noTextEdit="1"/>
          </p:cNvSpPr>
          <p:nvPr>
            <p:ph type="sldImg"/>
          </p:nvPr>
        </p:nvSpPr>
        <p:spPr>
          <a:xfrm>
            <a:off x="2027238" y="695325"/>
            <a:ext cx="4635500" cy="3476625"/>
          </a:xfrm>
          <a:ln/>
        </p:spPr>
      </p:sp>
      <p:sp>
        <p:nvSpPr>
          <p:cNvPr id="34918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필터 생성: 애트리뷰트 제한</a:t>
            </a:r>
            <a:r>
              <a:rPr lang="ko-KR" altLang="en-US" sz="1000">
                <a:latin typeface="Arial"/>
              </a:rPr>
              <a:t> </a:t>
            </a:r>
          </a:p>
          <a:p>
            <a:pPr lvl="2">
              <a:defRPr/>
            </a:pPr>
            <a:endParaRPr lang="en-US" altLang="ko-KR"/>
          </a:p>
          <a:p>
            <a:pPr lvl="2">
              <a:defRPr/>
            </a:pPr>
            <a:r>
              <a:rPr lang="ko-KR" altLang="en-US"/>
              <a:t>애트리뷰트-</a:t>
            </a:r>
            <a:r>
              <a:rPr lang="en-US" altLang="ko-KR"/>
              <a:t>to-</a:t>
            </a:r>
            <a:r>
              <a:rPr lang="ko-KR" altLang="en-US"/>
              <a:t>애트리뷰트 비교는 2개의 애트리뷰트를 비교하는 리포트를 만들 때 이용한다. 예로 애트리뷰트-</a:t>
            </a:r>
            <a:r>
              <a:rPr lang="en-US" altLang="ko-KR"/>
              <a:t>to-</a:t>
            </a:r>
            <a:r>
              <a:rPr lang="ko-KR" altLang="en-US"/>
              <a:t>애트리뷰트 비교를 이용하면 선적일자와 주문일자를 비교해서 주문일자 이내에 선적된 주문을 보여주는 리포트를 만들 수 있다. </a:t>
            </a:r>
          </a:p>
          <a:p>
            <a:pPr lvl="2">
              <a:buFont typeface="mn-ea"/>
              <a:buNone/>
              <a:defRPr/>
            </a:pPr>
            <a:endParaRPr lang="ko-KR" altLang="en-US"/>
          </a:p>
        </p:txBody>
      </p:sp>
    </p:spTree>
    <p:extLst>
      <p:ext uri="{BB962C8B-B14F-4D97-AF65-F5344CB8AC3E}">
        <p14:creationId xmlns:p14="http://schemas.microsoft.com/office/powerpoint/2010/main" val="39694682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021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D7E70E20-9255-4A3E-B842-A2AAB3C1DCE2}" type="slidenum">
              <a:rPr lang="en-US" altLang="en-US" b="0">
                <a:latin typeface="Times New Roman"/>
                <a:ea typeface="굴림"/>
              </a:rPr>
              <a:pPr lvl="0">
                <a:defRPr/>
              </a:pPr>
              <a:t>69</a:t>
            </a:fld>
            <a:endParaRPr lang="en-US" altLang="en-US" b="0">
              <a:latin typeface="Times New Roman"/>
              <a:ea typeface="굴림"/>
            </a:endParaRPr>
          </a:p>
        </p:txBody>
      </p:sp>
      <p:sp>
        <p:nvSpPr>
          <p:cNvPr id="350212" name="Rectangle 2"/>
          <p:cNvSpPr>
            <a:spLocks noGrp="1" noRot="1" noChangeAspect="1" noChangeArrowheads="1" noTextEdit="1"/>
          </p:cNvSpPr>
          <p:nvPr>
            <p:ph type="sldImg"/>
          </p:nvPr>
        </p:nvSpPr>
        <p:spPr>
          <a:xfrm>
            <a:off x="2027238" y="695325"/>
            <a:ext cx="4635500" cy="3476625"/>
          </a:xfrm>
          <a:ln/>
        </p:spPr>
      </p:sp>
      <p:sp>
        <p:nvSpPr>
          <p:cNvPr id="350213" name="Rectangle 3"/>
          <p:cNvSpPr>
            <a:spLocks noGrp="1" noChangeArrowheads="1"/>
          </p:cNvSpPr>
          <p:nvPr>
            <p:ph type="body" idx="1"/>
          </p:nvPr>
        </p:nvSpPr>
        <p:spPr>
          <a:xfrm>
            <a:off x="1708150" y="4403725"/>
            <a:ext cx="5121275" cy="4249738"/>
          </a:xfrm>
          <a:noFill/>
          <a:ln/>
        </p:spPr>
        <p:txBody>
          <a:bodyPr lIns="92885" tIns="46442" rIns="92885" bIns="46442"/>
          <a:lstStyle/>
          <a:p>
            <a:pPr>
              <a:spcBef>
                <a:spcPct val="0"/>
              </a:spcBef>
              <a:defRPr/>
            </a:pPr>
            <a:r>
              <a:rPr lang="ko-KR" altLang="en-US">
                <a:latin typeface="Arial"/>
              </a:rPr>
              <a:t>필터 생성: 날짜에 대한 애트리뷰트 제한</a:t>
            </a:r>
          </a:p>
          <a:p>
            <a:pPr lvl="1">
              <a:spcBef>
                <a:spcPct val="0"/>
              </a:spcBef>
              <a:defRPr/>
            </a:pPr>
            <a:r>
              <a:rPr lang="ko-KR" altLang="en-US"/>
              <a:t>날짜 제한은 현 날짜를 기반으로 해서 특별한 년도,월,주 ,일자와 관련된 실제 데이터를 나타내는데 이용된다.</a:t>
            </a:r>
          </a:p>
          <a:p>
            <a:pPr lvl="1">
              <a:spcBef>
                <a:spcPct val="0"/>
              </a:spcBef>
              <a:defRPr/>
            </a:pPr>
            <a:endParaRPr lang="ko-KR" altLang="en-US"/>
          </a:p>
          <a:p>
            <a:pPr lvl="1">
              <a:spcBef>
                <a:spcPct val="0"/>
              </a:spcBef>
              <a:defRPr/>
            </a:pPr>
            <a:r>
              <a:rPr lang="ko-KR" altLang="en-US" i="0"/>
              <a:t>달력이나 동적인 날짜 필터링을 사용하기 위해서는 날짜 어트리뷰트의 컬럼 타입이 </a:t>
            </a:r>
          </a:p>
          <a:p>
            <a:pPr lvl="1">
              <a:spcBef>
                <a:spcPct val="0"/>
              </a:spcBef>
              <a:defRPr/>
            </a:pPr>
            <a:r>
              <a:rPr lang="ko-KR" altLang="en-US" i="0"/>
              <a:t>반드시 </a:t>
            </a:r>
            <a:r>
              <a:rPr lang="ko-KR" altLang="en-US" b="1" i="0" u="sng"/>
              <a:t> </a:t>
            </a:r>
            <a:r>
              <a:rPr lang="en-US" altLang="ko-KR" b="1" i="0" u="sng"/>
              <a:t>Date</a:t>
            </a:r>
            <a:r>
              <a:rPr lang="en-US" altLang="ko-KR" b="1" i="0"/>
              <a:t> </a:t>
            </a:r>
            <a:r>
              <a:rPr lang="ko-KR" altLang="en-US" i="0"/>
              <a:t>타입 이여야 한다.</a:t>
            </a:r>
          </a:p>
          <a:p>
            <a:pPr lvl="1">
              <a:spcBef>
                <a:spcPct val="0"/>
              </a:spcBef>
              <a:defRPr/>
            </a:pPr>
            <a:endParaRPr lang="en-US" altLang="ko-KR" sz="900" i="0"/>
          </a:p>
          <a:p>
            <a:pPr lvl="2">
              <a:spcBef>
                <a:spcPct val="0"/>
              </a:spcBef>
              <a:defRPr/>
            </a:pPr>
            <a:r>
              <a:rPr lang="ko-KR" altLang="en-US"/>
              <a:t>정적인 날짜나 유동적인 날짜에 대해서도 제한을 가할 수 있다. 또한 날짜 제한시 분석가에게 리포트 실행시에 원하는 날짜를 선택하게 하는 유연성을 제공해주는 프롬프트를 사용할 수 있다.</a:t>
            </a:r>
          </a:p>
          <a:p>
            <a:pPr lvl="2">
              <a:spcBef>
                <a:spcPct val="0"/>
              </a:spcBef>
              <a:defRPr/>
            </a:pPr>
            <a:endParaRPr lang="en-US" altLang="ko-KR"/>
          </a:p>
          <a:p>
            <a:pPr lvl="2">
              <a:spcBef>
                <a:spcPct val="0"/>
              </a:spcBef>
              <a:defRPr/>
            </a:pPr>
            <a:r>
              <a:rPr lang="ko-KR" altLang="en-US"/>
              <a:t>정적인 날짜</a:t>
            </a:r>
          </a:p>
          <a:p>
            <a:pPr lvl="3">
              <a:spcBef>
                <a:spcPct val="0"/>
              </a:spcBef>
              <a:defRPr/>
            </a:pPr>
            <a:r>
              <a:rPr lang="ko-KR" altLang="en-US"/>
              <a:t>정적인 날짜는 고정된, 변화지 않는 날짜를 의미한다. 예로</a:t>
            </a:r>
            <a:r>
              <a:rPr lang="en-US" altLang="ko-KR"/>
              <a:t> 2002/09/10.</a:t>
            </a:r>
          </a:p>
          <a:p>
            <a:pPr lvl="2">
              <a:spcBef>
                <a:spcPct val="0"/>
              </a:spcBef>
              <a:defRPr/>
            </a:pPr>
            <a:endParaRPr lang="en-US" altLang="ko-KR"/>
          </a:p>
          <a:p>
            <a:pPr lvl="2">
              <a:spcBef>
                <a:spcPct val="0"/>
              </a:spcBef>
              <a:defRPr/>
            </a:pPr>
            <a:r>
              <a:rPr lang="ko-KR" altLang="en-US"/>
              <a:t>유동적인 날짜</a:t>
            </a:r>
          </a:p>
          <a:p>
            <a:pPr lvl="3">
              <a:spcBef>
                <a:spcPct val="0"/>
              </a:spcBef>
              <a:defRPr/>
            </a:pPr>
            <a:r>
              <a:rPr lang="ko-KR" altLang="en-US"/>
              <a:t>유동적인 날짜는 고정된 형태의 날짜이거나 시간상 변하는 다른 범위의 날짜를 의미한다. 이 날짜들은 현 날짜의 고정된 파생이다.</a:t>
            </a:r>
          </a:p>
          <a:p>
            <a:pPr lvl="3">
              <a:spcBef>
                <a:spcPct val="0"/>
              </a:spcBef>
              <a:defRPr/>
            </a:pPr>
            <a:r>
              <a:rPr lang="ko-KR" altLang="en-US"/>
              <a:t>예로</a:t>
            </a:r>
            <a:r>
              <a:rPr lang="en-US" altLang="ko-KR"/>
              <a:t>:</a:t>
            </a:r>
          </a:p>
          <a:p>
            <a:pPr lvl="4">
              <a:spcBef>
                <a:spcPct val="0"/>
              </a:spcBef>
              <a:defRPr/>
            </a:pPr>
            <a:r>
              <a:rPr lang="ko-KR" altLang="en-US"/>
              <a:t>오늘로부터 하루 ,2주,3개월 ,4년 치의 산출</a:t>
            </a:r>
          </a:p>
          <a:p>
            <a:pPr lvl="4">
              <a:spcBef>
                <a:spcPct val="0"/>
              </a:spcBef>
              <a:defRPr/>
            </a:pPr>
            <a:r>
              <a:rPr lang="ko-KR" altLang="en-US"/>
              <a:t>이번 주의 월요일</a:t>
            </a:r>
          </a:p>
          <a:p>
            <a:pPr lvl="4">
              <a:spcBef>
                <a:spcPct val="0"/>
              </a:spcBef>
              <a:defRPr/>
            </a:pPr>
            <a:r>
              <a:rPr lang="ko-KR" altLang="en-US"/>
              <a:t>이번주의 월요일부터 2일치의 산출</a:t>
            </a:r>
          </a:p>
          <a:p>
            <a:pPr lvl="4">
              <a:spcBef>
                <a:spcPct val="0"/>
              </a:spcBef>
              <a:defRPr/>
            </a:pPr>
            <a:r>
              <a:rPr lang="ko-KR" altLang="en-US"/>
              <a:t>이번 달 4일</a:t>
            </a:r>
          </a:p>
          <a:p>
            <a:pPr lvl="4">
              <a:spcBef>
                <a:spcPct val="0"/>
              </a:spcBef>
              <a:defRPr/>
            </a:pPr>
            <a:r>
              <a:rPr lang="ko-KR" altLang="en-US"/>
              <a:t>이번 달의 4번째 수요일</a:t>
            </a:r>
          </a:p>
          <a:p>
            <a:pPr lvl="4">
              <a:spcBef>
                <a:spcPct val="0"/>
              </a:spcBef>
              <a:defRPr/>
            </a:pPr>
            <a:r>
              <a:rPr lang="ko-KR" altLang="en-US"/>
              <a:t>내년 5월 5일</a:t>
            </a:r>
            <a:endParaRPr lang="en-US" altLang="ko-KR"/>
          </a:p>
        </p:txBody>
      </p:sp>
    </p:spTree>
    <p:extLst>
      <p:ext uri="{BB962C8B-B14F-4D97-AF65-F5344CB8AC3E}">
        <p14:creationId xmlns:p14="http://schemas.microsoft.com/office/powerpoint/2010/main" val="36859762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123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BE69FCF9-C836-428E-B1CB-5A845D3236E1}" type="slidenum">
              <a:rPr lang="en-US" altLang="en-US" b="0">
                <a:latin typeface="Times New Roman"/>
                <a:ea typeface="굴림"/>
              </a:rPr>
              <a:pPr lvl="0">
                <a:defRPr/>
              </a:pPr>
              <a:t>70</a:t>
            </a:fld>
            <a:endParaRPr lang="en-US" altLang="en-US" b="0">
              <a:latin typeface="Times New Roman"/>
              <a:ea typeface="굴림"/>
            </a:endParaRPr>
          </a:p>
        </p:txBody>
      </p:sp>
      <p:sp>
        <p:nvSpPr>
          <p:cNvPr id="351236" name="Rectangle 2"/>
          <p:cNvSpPr>
            <a:spLocks noGrp="1" noRot="1" noChangeAspect="1" noChangeArrowheads="1" noTextEdit="1"/>
          </p:cNvSpPr>
          <p:nvPr>
            <p:ph type="sldImg"/>
          </p:nvPr>
        </p:nvSpPr>
        <p:spPr>
          <a:xfrm>
            <a:off x="2027238" y="695325"/>
            <a:ext cx="4635500" cy="3476625"/>
          </a:xfrm>
          <a:ln/>
        </p:spPr>
      </p:sp>
      <p:sp>
        <p:nvSpPr>
          <p:cNvPr id="351237" name="Rectangle 3"/>
          <p:cNvSpPr>
            <a:spLocks noGrp="1" noChangeArrowheads="1"/>
          </p:cNvSpPr>
          <p:nvPr>
            <p:ph type="body" idx="1"/>
          </p:nvPr>
        </p:nvSpPr>
        <p:spPr>
          <a:xfrm>
            <a:off x="1708150" y="4403725"/>
            <a:ext cx="5121275" cy="4249738"/>
          </a:xfrm>
          <a:noFill/>
          <a:ln/>
        </p:spPr>
        <p:txBody>
          <a:bodyPr lIns="92885" tIns="46442" rIns="92885" bIns="46442"/>
          <a:lstStyle/>
          <a:p>
            <a:pPr>
              <a:spcBef>
                <a:spcPct val="0"/>
              </a:spcBef>
              <a:defRPr/>
            </a:pPr>
            <a:r>
              <a:rPr lang="ko-KR" altLang="en-US">
                <a:latin typeface="Arial"/>
              </a:rPr>
              <a:t>필터 생성: 메트릭 제한</a:t>
            </a:r>
          </a:p>
          <a:p>
            <a:pPr lvl="1">
              <a:spcBef>
                <a:spcPct val="0"/>
              </a:spcBef>
              <a:defRPr/>
            </a:pPr>
            <a:r>
              <a:rPr lang="ko-KR" altLang="en-US"/>
              <a:t>메트릭 제한은 값,순서나 순위 퍼센트에 기반한 메트릭 값을 제한하는데 이용된다. 메트릭 제한은 메트릭으로 리포트에 가져오는 데이터의 양을 제한한다.</a:t>
            </a:r>
          </a:p>
          <a:p>
            <a:pPr lvl="1">
              <a:spcBef>
                <a:spcPct val="0"/>
              </a:spcBef>
              <a:defRPr/>
            </a:pPr>
            <a:endParaRPr lang="en-US" altLang="ko-KR" sz="900"/>
          </a:p>
          <a:p>
            <a:pPr lvl="2">
              <a:spcBef>
                <a:spcPct val="0"/>
              </a:spcBef>
              <a:defRPr/>
            </a:pPr>
            <a:r>
              <a:rPr lang="ko-KR" altLang="en-US"/>
              <a:t>메트릭 제한은 최종 리포트에 보일 수도 안보일 수도 있다.</a:t>
            </a:r>
            <a:r>
              <a:rPr lang="en-US" altLang="ko-KR"/>
              <a:t> </a:t>
            </a:r>
          </a:p>
          <a:p>
            <a:pPr lvl="3">
              <a:spcBef>
                <a:spcPct val="0"/>
              </a:spcBef>
              <a:defRPr/>
            </a:pPr>
            <a:r>
              <a:rPr lang="ko-KR" altLang="en-US"/>
              <a:t>예로, 상점 관리자는 현 재고가 어떤 수준보다 낮게 떨어진 제품의 판매 값을 보기 원할 수 있다. 그러나 리포트는 그 제품에 대한 재고 수치는 보여주지 않는다.</a:t>
            </a:r>
          </a:p>
          <a:p>
            <a:pPr lvl="3">
              <a:spcBef>
                <a:spcPct val="0"/>
              </a:spcBef>
              <a:defRPr/>
            </a:pPr>
            <a:endParaRPr lang="ko-KR" altLang="en-US"/>
          </a:p>
          <a:p>
            <a:pPr lvl="2">
              <a:spcBef>
                <a:spcPct val="0"/>
              </a:spcBef>
              <a:defRPr/>
            </a:pPr>
            <a:r>
              <a:rPr lang="ko-KR" altLang="en-US"/>
              <a:t>다음 조건으로 메트릭을 제한할 수 있다.</a:t>
            </a:r>
            <a:r>
              <a:rPr lang="en-US" altLang="ko-KR"/>
              <a:t> :</a:t>
            </a:r>
          </a:p>
          <a:p>
            <a:pPr lvl="3">
              <a:spcBef>
                <a:spcPct val="0"/>
              </a:spcBef>
              <a:defRPr/>
            </a:pPr>
            <a:r>
              <a:rPr lang="ko-KR" altLang="en-US"/>
              <a:t>메트릭 값 : </a:t>
            </a:r>
            <a:r>
              <a:rPr lang="en-US" altLang="ko-KR"/>
              <a:t> </a:t>
            </a:r>
            <a:r>
              <a:rPr lang="ko-KR" altLang="en-US"/>
              <a:t>메트릭에 제한을 가하는 값</a:t>
            </a:r>
            <a:r>
              <a:rPr lang="en-US" altLang="ko-KR"/>
              <a:t>.</a:t>
            </a:r>
            <a:r>
              <a:rPr lang="ko-KR" altLang="en-US"/>
              <a:t>예로 메트릭 값이 10보다 크거나 같음</a:t>
            </a:r>
          </a:p>
          <a:p>
            <a:pPr lvl="3">
              <a:spcBef>
                <a:spcPct val="0"/>
              </a:spcBef>
              <a:defRPr/>
            </a:pPr>
            <a:r>
              <a:rPr lang="ko-KR" altLang="en-US"/>
              <a:t>순서 : 값의 수치적 순위</a:t>
            </a:r>
            <a:r>
              <a:rPr lang="en-US" altLang="ko-KR"/>
              <a:t>. </a:t>
            </a:r>
            <a:r>
              <a:rPr lang="ko-KR" altLang="en-US"/>
              <a:t>예로 맨 위40 은 선택된 메트릭 값에서 가장 큰 값 40개를 돌려준다.</a:t>
            </a:r>
          </a:p>
          <a:p>
            <a:pPr lvl="3">
              <a:spcBef>
                <a:spcPct val="0"/>
              </a:spcBef>
              <a:defRPr/>
            </a:pPr>
            <a:r>
              <a:rPr lang="ko-KR" altLang="en-US"/>
              <a:t>퍼센트 : 순위가 있는 퍼센트 값</a:t>
            </a:r>
            <a:r>
              <a:rPr lang="en-US" altLang="ko-KR"/>
              <a:t>. </a:t>
            </a:r>
            <a:r>
              <a:rPr lang="ko-KR" altLang="en-US"/>
              <a:t>예로 맨 위 10 퍼센트는 선택된 메트릭 값에서 상위 10%에 있는 값들을 돌려준다.</a:t>
            </a:r>
            <a:endParaRPr lang="en-US" altLang="ko-KR"/>
          </a:p>
        </p:txBody>
      </p:sp>
    </p:spTree>
    <p:extLst>
      <p:ext uri="{BB962C8B-B14F-4D97-AF65-F5344CB8AC3E}">
        <p14:creationId xmlns:p14="http://schemas.microsoft.com/office/powerpoint/2010/main" val="1509685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0585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팩트 - </a:t>
            </a:r>
            <a:fld id="{2A2AB9A9-AEAF-431F-A816-FF406AAB9103}" type="slidenum">
              <a:rPr lang="en-US" altLang="en-US" b="0">
                <a:latin typeface="Times New Roman"/>
                <a:ea typeface="굴림"/>
              </a:rPr>
              <a:pPr lvl="0">
                <a:defRPr/>
              </a:pPr>
              <a:t>8</a:t>
            </a:fld>
            <a:endParaRPr lang="en-US" altLang="en-US" b="0">
              <a:latin typeface="Times New Roman"/>
              <a:ea typeface="굴림"/>
            </a:endParaRPr>
          </a:p>
        </p:txBody>
      </p:sp>
      <p:sp>
        <p:nvSpPr>
          <p:cNvPr id="505860" name="Rectangle 2"/>
          <p:cNvSpPr>
            <a:spLocks noGrp="1" noRot="1" noChangeAspect="1" noChangeArrowheads="1" noTextEdit="1"/>
          </p:cNvSpPr>
          <p:nvPr>
            <p:ph type="sldImg"/>
          </p:nvPr>
        </p:nvSpPr>
        <p:spPr>
          <a:xfrm>
            <a:off x="2027238" y="695325"/>
            <a:ext cx="4635500" cy="3476625"/>
          </a:xfrm>
          <a:ln/>
        </p:spPr>
      </p:sp>
      <p:sp>
        <p:nvSpPr>
          <p:cNvPr id="50586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2914422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225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86DAA3D6-0ED5-4310-BE6D-094FF86C9431}" type="slidenum">
              <a:rPr lang="en-US" altLang="en-US" b="0">
                <a:latin typeface="Times New Roman"/>
                <a:ea typeface="굴림"/>
              </a:rPr>
              <a:pPr lvl="0">
                <a:defRPr/>
              </a:pPr>
              <a:t>71</a:t>
            </a:fld>
            <a:endParaRPr lang="en-US" altLang="en-US" b="0">
              <a:latin typeface="Times New Roman"/>
              <a:ea typeface="굴림"/>
            </a:endParaRPr>
          </a:p>
        </p:txBody>
      </p:sp>
      <p:sp>
        <p:nvSpPr>
          <p:cNvPr id="352260" name="Rectangle 2"/>
          <p:cNvSpPr>
            <a:spLocks noGrp="1" noRot="1" noChangeAspect="1" noChangeArrowheads="1" noTextEdit="1"/>
          </p:cNvSpPr>
          <p:nvPr>
            <p:ph type="sldImg"/>
          </p:nvPr>
        </p:nvSpPr>
        <p:spPr>
          <a:ln/>
        </p:spPr>
      </p:sp>
      <p:sp>
        <p:nvSpPr>
          <p:cNvPr id="352261" name="Rectangle 3"/>
          <p:cNvSpPr>
            <a:spLocks noGrp="1" noChangeArrowheads="1"/>
          </p:cNvSpPr>
          <p:nvPr>
            <p:ph type="body" idx="1"/>
          </p:nvPr>
        </p:nvSpPr>
        <p:spPr>
          <a:noFill/>
          <a:ln/>
        </p:spPr>
        <p:txBody>
          <a:bodyPr/>
          <a:lstStyle/>
          <a:p>
            <a:pPr lvl="0">
              <a:defRPr/>
            </a:pPr>
            <a:r>
              <a:rPr lang="ko-KR" altLang="en-US">
                <a:latin typeface="Arial"/>
              </a:rPr>
              <a:t>필터 생성</a:t>
            </a:r>
            <a:r>
              <a:rPr lang="en-US" altLang="ko-KR">
                <a:latin typeface="Arial"/>
              </a:rPr>
              <a:t>: </a:t>
            </a:r>
            <a:r>
              <a:rPr lang="ko-KR" altLang="en-US">
                <a:latin typeface="Arial"/>
              </a:rPr>
              <a:t>메트릭 제한</a:t>
            </a:r>
          </a:p>
          <a:p>
            <a:pPr lvl="1">
              <a:defRPr/>
            </a:pPr>
            <a:endParaRPr lang="en-US" altLang="ko-KR"/>
          </a:p>
          <a:p>
            <a:pPr lvl="2">
              <a:defRPr/>
            </a:pPr>
            <a:r>
              <a:rPr lang="ko-KR" altLang="en-US"/>
              <a:t>출력 레벨</a:t>
            </a:r>
          </a:p>
          <a:p>
            <a:pPr lvl="3">
              <a:defRPr/>
            </a:pPr>
            <a:r>
              <a:rPr lang="ko-KR" altLang="en-US"/>
              <a:t>출력 레벨은 메트릭이나 관계성 필터에 적용되는 최종 레벨이다.이 레벨은 반드시 집계(</a:t>
            </a:r>
            <a:r>
              <a:rPr lang="en-US" altLang="ko-KR"/>
              <a:t>aggregation) </a:t>
            </a:r>
            <a:r>
              <a:rPr lang="ko-KR" altLang="en-US"/>
              <a:t>레벨과 똑같을 필요는 없다.</a:t>
            </a:r>
          </a:p>
          <a:p>
            <a:pPr lvl="3">
              <a:defRPr/>
            </a:pPr>
            <a:r>
              <a:rPr lang="ko-KR" altLang="en-US"/>
              <a:t>예로, 각각의 고객 매출이 1000달러 이상인 고객을 국가별로 집계해서 보고자 하는 시나리오의 경우 리포트의 템플릿에는 국가와 매출액 메트릭을 두고서 메트릭 제한창(필터링)에서 매출액을 1000 이상 조건을 설정하고 이 때 반드시 출력 레벨을 </a:t>
            </a:r>
            <a:r>
              <a:rPr lang="ko-KR" altLang="en-US" b="1" u="sng"/>
              <a:t>고객(</a:t>
            </a:r>
            <a:r>
              <a:rPr lang="en-US" altLang="ko-KR" b="1" u="sng"/>
              <a:t>Customer)</a:t>
            </a:r>
            <a:r>
              <a:rPr lang="ko-KR" altLang="en-US"/>
              <a:t>으로 한다</a:t>
            </a:r>
            <a:r>
              <a:rPr lang="en-US" altLang="ko-KR"/>
              <a:t>.</a:t>
            </a:r>
          </a:p>
          <a:p>
            <a:pPr lvl="2">
              <a:defRPr/>
            </a:pPr>
            <a:endParaRPr lang="en-US" altLang="ko-KR">
              <a:latin typeface="EBZZZZ+Arial.Black083"/>
            </a:endParaRPr>
          </a:p>
          <a:p>
            <a:pPr lvl="2">
              <a:defRPr/>
            </a:pPr>
            <a:r>
              <a:rPr lang="en-US" altLang="ko-KR">
                <a:latin typeface="EBZZZZ+Arial.Black083"/>
              </a:rPr>
              <a:t>Break By</a:t>
            </a:r>
          </a:p>
          <a:p>
            <a:pPr lvl="3">
              <a:defRPr/>
            </a:pPr>
            <a:r>
              <a:rPr lang="en-US" altLang="ko-KR"/>
              <a:t>Break by</a:t>
            </a:r>
            <a:r>
              <a:rPr lang="ko-KR" altLang="en-US"/>
              <a:t>는 메트릭으로 순서나 퍼센트를 계산할 때 애트리뷰트 레벨을 선택하도록 한다.</a:t>
            </a:r>
          </a:p>
          <a:p>
            <a:pPr lvl="3">
              <a:defRPr/>
            </a:pPr>
            <a:r>
              <a:rPr lang="ko-KR" altLang="en-US"/>
              <a:t>예로 </a:t>
            </a:r>
            <a:r>
              <a:rPr lang="en-US" altLang="ko-KR"/>
              <a:t>category</a:t>
            </a:r>
            <a:r>
              <a:rPr lang="ko-KR" altLang="en-US"/>
              <a:t>별로 상위 5개를 가져올 수 있다. 이는 각 </a:t>
            </a:r>
            <a:r>
              <a:rPr lang="en-US" altLang="ko-KR"/>
              <a:t>category</a:t>
            </a:r>
            <a:r>
              <a:rPr lang="ko-KR" altLang="en-US"/>
              <a:t>별로 상위 5개(</a:t>
            </a:r>
            <a:r>
              <a:rPr lang="en-US" altLang="ko-KR"/>
              <a:t>items,subcategory, </a:t>
            </a:r>
            <a:r>
              <a:rPr lang="ko-KR" altLang="en-US"/>
              <a:t>또는 출력 레벨에서 지정된 개체나 리포트상에 있는 개체)를 보여준다.</a:t>
            </a:r>
          </a:p>
        </p:txBody>
      </p:sp>
    </p:spTree>
    <p:extLst>
      <p:ext uri="{BB962C8B-B14F-4D97-AF65-F5344CB8AC3E}">
        <p14:creationId xmlns:p14="http://schemas.microsoft.com/office/powerpoint/2010/main" val="33960273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328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2373088F-A4AE-4DD7-B561-CC179816819B}" type="slidenum">
              <a:rPr lang="en-US" altLang="en-US" b="0">
                <a:latin typeface="Times New Roman"/>
                <a:ea typeface="굴림"/>
              </a:rPr>
              <a:pPr lvl="0">
                <a:defRPr/>
              </a:pPr>
              <a:t>72</a:t>
            </a:fld>
            <a:endParaRPr lang="en-US" altLang="en-US" b="0">
              <a:latin typeface="Times New Roman"/>
              <a:ea typeface="굴림"/>
            </a:endParaRPr>
          </a:p>
        </p:txBody>
      </p:sp>
      <p:sp>
        <p:nvSpPr>
          <p:cNvPr id="353284" name="Rectangle 2"/>
          <p:cNvSpPr>
            <a:spLocks noGrp="1" noRot="1" noChangeAspect="1" noChangeArrowheads="1" noTextEdit="1"/>
          </p:cNvSpPr>
          <p:nvPr>
            <p:ph type="sldImg"/>
          </p:nvPr>
        </p:nvSpPr>
        <p:spPr>
          <a:xfrm>
            <a:off x="2027238" y="695325"/>
            <a:ext cx="4635500" cy="3476625"/>
          </a:xfrm>
          <a:ln/>
        </p:spPr>
      </p:sp>
      <p:sp>
        <p:nvSpPr>
          <p:cNvPr id="35328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필터 생성: 필터 제한</a:t>
            </a:r>
            <a:r>
              <a:rPr lang="ko-KR" altLang="en-US" sz="1000">
                <a:latin typeface="Arial"/>
              </a:rPr>
              <a:t> </a:t>
            </a:r>
          </a:p>
          <a:p>
            <a:pPr lvl="1">
              <a:defRPr/>
            </a:pPr>
            <a:r>
              <a:rPr lang="ko-KR" altLang="en-US"/>
              <a:t>필터 제한은 존재하는 필터를 제한에 이용한다.</a:t>
            </a:r>
          </a:p>
          <a:p>
            <a:pPr lvl="1">
              <a:defRPr/>
            </a:pPr>
            <a:endParaRPr lang="en-US" altLang="ko-KR"/>
          </a:p>
          <a:p>
            <a:pPr lvl="1">
              <a:defRPr/>
            </a:pPr>
            <a:r>
              <a:rPr lang="en-US" altLang="ko-KR" sz="900" i="0"/>
              <a:t>1.</a:t>
            </a:r>
            <a:r>
              <a:rPr lang="ko-KR" altLang="en-US" sz="900" i="0">
                <a:latin typeface="굴림체"/>
                <a:ea typeface="굴림체"/>
              </a:rPr>
              <a:t>어트리뷰트 제한 추가 : 어트리뷰트를 이름 입력으로 찾을 수 있으며 이는 좌측 개체브라우즈에서 해당 어트리뷰트를 찾아서 필터링하는 것과 같은 기능이다.</a:t>
            </a:r>
          </a:p>
          <a:p>
            <a:pPr lvl="1">
              <a:defRPr/>
            </a:pPr>
            <a:endParaRPr lang="ko-KR" altLang="en-US" sz="900" i="0">
              <a:latin typeface="굴림체"/>
              <a:ea typeface="굴림체"/>
            </a:endParaRPr>
          </a:p>
          <a:p>
            <a:pPr lvl="1">
              <a:defRPr/>
            </a:pPr>
            <a:r>
              <a:rPr lang="ko-KR" altLang="en-US" sz="900" i="0">
                <a:latin typeface="굴림체"/>
                <a:ea typeface="굴림체"/>
              </a:rPr>
              <a:t>2.자격설정 추가</a:t>
            </a:r>
          </a:p>
          <a:p>
            <a:pPr lvl="1">
              <a:defRPr/>
            </a:pPr>
            <a:r>
              <a:rPr lang="ko-KR" altLang="en-US" sz="900" i="0">
                <a:latin typeface="굴림체"/>
                <a:ea typeface="굴림체"/>
              </a:rPr>
              <a:t>- 자격유형 메트릭 : 메트릭 이름 입력으로 찾을 수 있으며 이는 좌측 개체브라우즈에서 해당 메트릭을 찾아서 필터링하는 것과 같은 기능이다.</a:t>
            </a:r>
          </a:p>
          <a:p>
            <a:pPr lvl="1">
              <a:buFontTx/>
              <a:buChar char="-"/>
              <a:defRPr/>
            </a:pPr>
            <a:r>
              <a:rPr lang="ko-KR" altLang="en-US" sz="900" i="0">
                <a:latin typeface="굴림체"/>
                <a:ea typeface="굴림체"/>
              </a:rPr>
              <a:t>자격유형 관계 : </a:t>
            </a:r>
            <a:r>
              <a:rPr lang="en-US" altLang="ko-KR" sz="900" i="0">
                <a:latin typeface="굴림체"/>
                <a:ea typeface="굴림체"/>
              </a:rPr>
              <a:t>Subquery</a:t>
            </a:r>
            <a:r>
              <a:rPr lang="ko-KR" altLang="en-US" sz="900" i="0">
                <a:latin typeface="굴림체"/>
                <a:ea typeface="굴림체"/>
              </a:rPr>
              <a:t>를 생성시키는 옵션으로 멀티팩트간의 필터링이 필요한 경우 사용된다.</a:t>
            </a:r>
          </a:p>
          <a:p>
            <a:pPr lvl="1">
              <a:defRPr/>
            </a:pPr>
            <a:r>
              <a:rPr lang="ko-KR" altLang="en-US" sz="900" i="0">
                <a:latin typeface="굴림체"/>
                <a:ea typeface="굴림체"/>
              </a:rPr>
              <a:t>  (예: 당월 3개월이상 연체자의 과거 6개월간의 청구실적 </a:t>
            </a:r>
            <a:r>
              <a:rPr lang="ko-KR" altLang="en-US" sz="900" i="0">
                <a:latin typeface="굴림체"/>
                <a:ea typeface="굴림체"/>
                <a:sym typeface="Wingdings"/>
              </a:rPr>
              <a:t> 별첨9.</a:t>
            </a:r>
            <a:r>
              <a:rPr lang="ko-KR" altLang="en-US" sz="900" i="0">
                <a:latin typeface="굴림체"/>
                <a:ea typeface="굴림체"/>
              </a:rPr>
              <a:t>)</a:t>
            </a:r>
          </a:p>
          <a:p>
            <a:pPr lvl="1">
              <a:defRPr/>
            </a:pPr>
            <a:endParaRPr lang="ko-KR" altLang="en-US" sz="900" i="0">
              <a:latin typeface="굴림체"/>
              <a:ea typeface="굴림체"/>
            </a:endParaRPr>
          </a:p>
          <a:p>
            <a:pPr lvl="1">
              <a:defRPr/>
            </a:pPr>
            <a:r>
              <a:rPr lang="ko-KR" altLang="en-US" sz="900" i="0">
                <a:latin typeface="굴림체"/>
                <a:ea typeface="굴림체"/>
              </a:rPr>
              <a:t>3.리포트에 바로가기 추가 : 특정 리포트의 결과를 현재 리포트에 필터링으로 링크</a:t>
            </a:r>
          </a:p>
          <a:p>
            <a:pPr lvl="1">
              <a:defRPr/>
            </a:pPr>
            <a:endParaRPr lang="ko-KR" altLang="en-US" sz="900" i="0">
              <a:latin typeface="굴림체"/>
              <a:ea typeface="굴림체"/>
            </a:endParaRPr>
          </a:p>
          <a:p>
            <a:pPr lvl="1">
              <a:defRPr/>
            </a:pPr>
            <a:r>
              <a:rPr lang="en-US" altLang="ko-KR" sz="900" i="0">
                <a:latin typeface="굴림체"/>
                <a:ea typeface="굴림체"/>
              </a:rPr>
              <a:t>4.</a:t>
            </a:r>
            <a:r>
              <a:rPr lang="ko-KR" altLang="en-US" sz="900" i="0">
                <a:latin typeface="굴림체"/>
                <a:ea typeface="굴림체"/>
              </a:rPr>
              <a:t>필터 바로가기 추가 : 이미 생성된 필터를 찾아서 현재 리포트에 링크</a:t>
            </a:r>
          </a:p>
          <a:p>
            <a:pPr lvl="1">
              <a:defRPr/>
            </a:pPr>
            <a:endParaRPr lang="ko-KR" altLang="en-US" sz="900" i="0">
              <a:latin typeface="굴림체"/>
              <a:ea typeface="굴림체"/>
            </a:endParaRPr>
          </a:p>
          <a:p>
            <a:pPr lvl="1">
              <a:defRPr/>
            </a:pPr>
            <a:r>
              <a:rPr lang="ko-KR" altLang="en-US" sz="900" i="0">
                <a:latin typeface="굴림체"/>
                <a:ea typeface="굴림체"/>
              </a:rPr>
              <a:t>5.고급 제한 추가</a:t>
            </a:r>
          </a:p>
          <a:p>
            <a:pPr lvl="1">
              <a:defRPr/>
            </a:pPr>
            <a:r>
              <a:rPr lang="ko-KR" altLang="en-US" sz="900" i="0">
                <a:latin typeface="굴림체"/>
                <a:ea typeface="굴림체"/>
              </a:rPr>
              <a:t>  - 사용자 표현식 : </a:t>
            </a:r>
            <a:r>
              <a:rPr lang="en-US" altLang="ko-KR" sz="900" i="0">
                <a:latin typeface="굴림체"/>
                <a:ea typeface="굴림체"/>
              </a:rPr>
              <a:t>Subquery </a:t>
            </a:r>
            <a:r>
              <a:rPr lang="ko-KR" altLang="en-US" sz="900" i="0">
                <a:latin typeface="굴림체"/>
                <a:ea typeface="굴림체"/>
              </a:rPr>
              <a:t>등에 해당하는 </a:t>
            </a:r>
            <a:r>
              <a:rPr lang="en-US" altLang="ko-KR" sz="900" i="0">
                <a:latin typeface="굴림체"/>
                <a:ea typeface="굴림체"/>
              </a:rPr>
              <a:t>SQL</a:t>
            </a:r>
            <a:r>
              <a:rPr lang="ko-KR" altLang="en-US" sz="900" i="0">
                <a:latin typeface="굴림체"/>
                <a:ea typeface="굴림체"/>
              </a:rPr>
              <a:t>문장을 직접 코딩할 수 있다.</a:t>
            </a:r>
          </a:p>
          <a:p>
            <a:pPr lvl="1">
              <a:defRPr/>
            </a:pPr>
            <a:r>
              <a:rPr lang="ko-KR" altLang="en-US" sz="900" i="0">
                <a:latin typeface="굴림체"/>
                <a:ea typeface="굴림체"/>
              </a:rPr>
              <a:t>   예) </a:t>
            </a:r>
            <a:r>
              <a:rPr lang="en-US" altLang="ko-KR" sz="900" i="0">
                <a:latin typeface="굴림체"/>
                <a:ea typeface="굴림체"/>
              </a:rPr>
              <a:t>ApplyComparison(</a:t>
            </a:r>
            <a:r>
              <a:rPr lang="en-US" altLang="ko-KR" sz="900" i="0">
                <a:ea typeface="굴림체"/>
              </a:rPr>
              <a:t>“</a:t>
            </a:r>
            <a:r>
              <a:rPr lang="en-US" altLang="ko-KR" sz="900" i="0">
                <a:latin typeface="굴림체"/>
                <a:ea typeface="굴림체"/>
              </a:rPr>
              <a:t> #0 in (select customer_id from FACT2 where</a:t>
            </a:r>
            <a:r>
              <a:rPr lang="en-US" altLang="ko-KR" sz="900" i="0">
                <a:ea typeface="굴림체"/>
              </a:rPr>
              <a:t>…</a:t>
            </a:r>
            <a:r>
              <a:rPr lang="en-US" altLang="ko-KR" sz="900" i="0">
                <a:latin typeface="굴림체"/>
                <a:ea typeface="굴림체"/>
              </a:rPr>
              <a:t>.)</a:t>
            </a:r>
            <a:r>
              <a:rPr lang="en-US" altLang="ko-KR" sz="900" i="0">
                <a:ea typeface="굴림체"/>
              </a:rPr>
              <a:t>”</a:t>
            </a:r>
            <a:r>
              <a:rPr lang="en-US" altLang="ko-KR" sz="900" i="0">
                <a:latin typeface="굴림체"/>
                <a:ea typeface="굴림체"/>
              </a:rPr>
              <a:t>,</a:t>
            </a:r>
          </a:p>
          <a:p>
            <a:pPr lvl="1">
              <a:defRPr/>
            </a:pPr>
            <a:r>
              <a:rPr lang="ko-KR" altLang="en-US" sz="900" i="0">
                <a:latin typeface="굴림체"/>
                <a:ea typeface="굴림체"/>
              </a:rPr>
              <a:t>                        고객@</a:t>
            </a:r>
            <a:r>
              <a:rPr lang="en-US" altLang="ko-KR" sz="900" i="0">
                <a:latin typeface="굴림체"/>
                <a:ea typeface="굴림체"/>
              </a:rPr>
              <a:t>ID)</a:t>
            </a:r>
          </a:p>
          <a:p>
            <a:pPr lvl="1">
              <a:defRPr/>
            </a:pPr>
            <a:r>
              <a:rPr lang="en-US" altLang="ko-KR" sz="900" i="0">
                <a:latin typeface="굴림체"/>
                <a:ea typeface="굴림체"/>
              </a:rPr>
              <a:t>  - </a:t>
            </a:r>
            <a:r>
              <a:rPr lang="ko-KR" altLang="en-US" sz="900" i="0">
                <a:latin typeface="굴림체"/>
                <a:ea typeface="굴림체"/>
              </a:rPr>
              <a:t>조인구성요소 목록 : 복잡한 </a:t>
            </a:r>
            <a:r>
              <a:rPr lang="en-US" altLang="ko-KR" sz="900" i="0">
                <a:latin typeface="굴림체"/>
                <a:ea typeface="굴림체"/>
              </a:rPr>
              <a:t>and,or </a:t>
            </a:r>
            <a:r>
              <a:rPr lang="ko-KR" altLang="en-US" sz="900" i="0">
                <a:latin typeface="굴림체"/>
                <a:ea typeface="굴림체"/>
              </a:rPr>
              <a:t>조건 등을 쉽게 구현할 수 있다.</a:t>
            </a:r>
          </a:p>
          <a:p>
            <a:pPr lvl="1">
              <a:defRPr/>
            </a:pPr>
            <a:r>
              <a:rPr lang="ko-KR" altLang="en-US" sz="900" i="0">
                <a:latin typeface="굴림체"/>
                <a:ea typeface="굴림체"/>
              </a:rPr>
              <a:t>   예) 서울에 사는 20대 남자 고객이거나 부산에 사는 30대 여자고객 추출 필터링 생성 등   </a:t>
            </a:r>
          </a:p>
          <a:p>
            <a:pPr lvl="1">
              <a:defRPr/>
            </a:pPr>
            <a:r>
              <a:rPr lang="ko-KR" altLang="en-US" i="0">
                <a:latin typeface="굴림체"/>
                <a:ea typeface="굴림체"/>
              </a:rPr>
              <a:t> </a:t>
            </a:r>
          </a:p>
        </p:txBody>
      </p:sp>
    </p:spTree>
    <p:extLst>
      <p:ext uri="{BB962C8B-B14F-4D97-AF65-F5344CB8AC3E}">
        <p14:creationId xmlns:p14="http://schemas.microsoft.com/office/powerpoint/2010/main" val="30071029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430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D3E8A677-FB99-4837-8811-D3DA57D8884F}" type="slidenum">
              <a:rPr lang="en-US" altLang="en-US" b="0">
                <a:latin typeface="Times New Roman"/>
                <a:ea typeface="굴림"/>
              </a:rPr>
              <a:pPr lvl="0">
                <a:defRPr/>
              </a:pPr>
              <a:t>73</a:t>
            </a:fld>
            <a:endParaRPr lang="en-US" altLang="en-US" b="0">
              <a:latin typeface="Times New Roman"/>
              <a:ea typeface="굴림"/>
            </a:endParaRPr>
          </a:p>
        </p:txBody>
      </p:sp>
      <p:sp>
        <p:nvSpPr>
          <p:cNvPr id="354308" name="Rectangle 2"/>
          <p:cNvSpPr>
            <a:spLocks noGrp="1" noRot="1" noChangeAspect="1" noChangeArrowheads="1" noTextEdit="1"/>
          </p:cNvSpPr>
          <p:nvPr>
            <p:ph type="sldImg"/>
          </p:nvPr>
        </p:nvSpPr>
        <p:spPr>
          <a:xfrm>
            <a:off x="2027238" y="695325"/>
            <a:ext cx="4635500" cy="3476625"/>
          </a:xfrm>
          <a:ln/>
        </p:spPr>
      </p:sp>
      <p:sp>
        <p:nvSpPr>
          <p:cNvPr id="35430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sz="900">
                <a:latin typeface="굴림체"/>
                <a:ea typeface="굴림체"/>
              </a:rPr>
              <a:t>멀티 팩트간의 필터링 생성을 통한 분석시나리오 등에 활용할 수 있다,</a:t>
            </a:r>
          </a:p>
          <a:p>
            <a:pPr lvl="1">
              <a:defRPr/>
            </a:pPr>
            <a:r>
              <a:rPr lang="ko-KR" altLang="en-US" sz="900">
                <a:latin typeface="굴림체"/>
                <a:ea typeface="굴림체"/>
              </a:rPr>
              <a:t>시나리오 : </a:t>
            </a:r>
            <a:r>
              <a:rPr lang="ko-KR" altLang="en-US" sz="900" i="0">
                <a:latin typeface="굴림체"/>
                <a:ea typeface="굴림체"/>
              </a:rPr>
              <a:t>연체 팩트에서  2002년 8월 기준 3개월 이상 연체고객의 이용금액대별로 과거 6개월(200203-08) 간의 청구실적 현황분석 </a:t>
            </a:r>
          </a:p>
          <a:p>
            <a:pPr lvl="1">
              <a:defRPr/>
            </a:pPr>
            <a:r>
              <a:rPr lang="en-US" altLang="ko-KR" sz="900" i="0">
                <a:latin typeface="굴림체"/>
                <a:ea typeface="굴림체"/>
              </a:rPr>
              <a:t>1.</a:t>
            </a:r>
            <a:r>
              <a:rPr lang="ko-KR" altLang="en-US" sz="900" i="0">
                <a:latin typeface="굴림체"/>
                <a:ea typeface="굴림체"/>
              </a:rPr>
              <a:t>자격 설정 유형</a:t>
            </a:r>
          </a:p>
          <a:p>
            <a:pPr lvl="1">
              <a:defRPr/>
            </a:pPr>
            <a:r>
              <a:rPr lang="ko-KR" altLang="en-US" sz="900" i="0">
                <a:latin typeface="굴림체"/>
                <a:ea typeface="굴림체"/>
              </a:rPr>
              <a:t>   유형에서 관계 를 선택한다.</a:t>
            </a:r>
          </a:p>
          <a:p>
            <a:pPr lvl="1">
              <a:defRPr/>
            </a:pPr>
            <a:r>
              <a:rPr lang="ko-KR" altLang="en-US" sz="900" i="0">
                <a:latin typeface="굴림체"/>
                <a:ea typeface="굴림체"/>
              </a:rPr>
              <a:t>2.출력 레벨</a:t>
            </a:r>
          </a:p>
          <a:p>
            <a:pPr lvl="1">
              <a:defRPr/>
            </a:pPr>
            <a:r>
              <a:rPr lang="ko-KR" altLang="en-US" sz="900" i="0">
                <a:latin typeface="굴림체"/>
                <a:ea typeface="굴림체"/>
              </a:rPr>
              <a:t>   </a:t>
            </a:r>
            <a:r>
              <a:rPr lang="en-US" altLang="ko-KR" sz="900" i="0">
                <a:latin typeface="굴림체"/>
                <a:ea typeface="굴림체"/>
              </a:rPr>
              <a:t>Subqeury </a:t>
            </a:r>
            <a:r>
              <a:rPr lang="ko-KR" altLang="en-US" sz="900" i="0">
                <a:latin typeface="굴림체"/>
                <a:ea typeface="굴림체"/>
              </a:rPr>
              <a:t>문장의 대상 컬럼에 해당하는 어트리뷰트를 </a:t>
            </a:r>
            <a:r>
              <a:rPr lang="ko-KR" altLang="en-US" sz="900" i="0">
                <a:ea typeface="굴림체"/>
              </a:rPr>
              <a:t>…</a:t>
            </a:r>
            <a:r>
              <a:rPr lang="ko-KR" altLang="en-US" sz="900" i="0">
                <a:latin typeface="굴림체"/>
                <a:ea typeface="굴림체"/>
              </a:rPr>
              <a:t> 버튼을 눌러서 선택한다.</a:t>
            </a:r>
          </a:p>
          <a:p>
            <a:pPr lvl="1">
              <a:defRPr/>
            </a:pPr>
            <a:r>
              <a:rPr lang="ko-KR" altLang="en-US" sz="900" i="0">
                <a:latin typeface="굴림체"/>
                <a:ea typeface="굴림체"/>
              </a:rPr>
              <a:t>   예) 위의 시나리오에서 2002년 8월 기준 3개월 이상 연체</a:t>
            </a:r>
            <a:r>
              <a:rPr lang="ko-KR" altLang="en-US" sz="900" b="1" i="0" u="sng">
                <a:latin typeface="굴림체"/>
                <a:ea typeface="굴림체"/>
              </a:rPr>
              <a:t>고객</a:t>
            </a:r>
            <a:r>
              <a:rPr lang="ko-KR" altLang="en-US" sz="900" i="0">
                <a:latin typeface="굴림체"/>
                <a:ea typeface="굴림체"/>
              </a:rPr>
              <a:t>을 추출하여야 하므로 이때 출력 레벨은 </a:t>
            </a:r>
            <a:r>
              <a:rPr lang="ko-KR" altLang="en-US" sz="900" b="1" i="0" u="sng">
                <a:latin typeface="굴림체"/>
                <a:ea typeface="굴림체"/>
              </a:rPr>
              <a:t>고객</a:t>
            </a:r>
            <a:r>
              <a:rPr lang="ko-KR" altLang="en-US" sz="900" i="0">
                <a:latin typeface="굴림체"/>
                <a:ea typeface="굴림체"/>
              </a:rPr>
              <a:t>이 된다.</a:t>
            </a:r>
          </a:p>
          <a:p>
            <a:pPr lvl="1">
              <a:defRPr/>
            </a:pPr>
            <a:r>
              <a:rPr lang="ko-KR" altLang="en-US" sz="900" i="0">
                <a:latin typeface="굴림체"/>
                <a:ea typeface="굴림체"/>
              </a:rPr>
              <a:t>만일 시나리오가 연체고객의 아니라 연체</a:t>
            </a:r>
            <a:r>
              <a:rPr lang="ko-KR" altLang="en-US" sz="900" b="1" i="0" u="sng">
                <a:latin typeface="굴림체"/>
                <a:ea typeface="굴림체"/>
              </a:rPr>
              <a:t>카드</a:t>
            </a:r>
            <a:r>
              <a:rPr lang="ko-KR" altLang="en-US" sz="900" i="0">
                <a:latin typeface="굴림체"/>
                <a:ea typeface="굴림체"/>
              </a:rPr>
              <a:t> 였다면 이때는 출력레벨이 </a:t>
            </a:r>
            <a:r>
              <a:rPr lang="ko-KR" altLang="en-US" sz="900" b="1" i="0" u="sng">
                <a:latin typeface="굴림체"/>
                <a:ea typeface="굴림체"/>
              </a:rPr>
              <a:t>카드(</a:t>
            </a:r>
            <a:r>
              <a:rPr lang="en-US" altLang="ko-KR" sz="900" b="1" i="0" u="sng">
                <a:latin typeface="굴림체"/>
                <a:ea typeface="굴림체"/>
              </a:rPr>
              <a:t>or</a:t>
            </a:r>
            <a:r>
              <a:rPr lang="ko-KR" altLang="en-US" sz="900" b="1" i="0" u="sng">
                <a:latin typeface="굴림체"/>
                <a:ea typeface="굴림체"/>
              </a:rPr>
              <a:t>카드번호)</a:t>
            </a:r>
            <a:r>
              <a:rPr lang="ko-KR" altLang="en-US" sz="900" i="0">
                <a:latin typeface="굴림체"/>
                <a:ea typeface="굴림체"/>
              </a:rPr>
              <a:t>에 해당하는 어트리뷰트를 선택해야만 한다. </a:t>
            </a:r>
          </a:p>
          <a:p>
            <a:pPr lvl="1">
              <a:defRPr/>
            </a:pPr>
            <a:r>
              <a:rPr lang="ko-KR" altLang="en-US" sz="900" i="0">
                <a:latin typeface="굴림체"/>
                <a:ea typeface="굴림체"/>
              </a:rPr>
              <a:t>3.필터 제한</a:t>
            </a:r>
          </a:p>
          <a:p>
            <a:pPr lvl="1">
              <a:defRPr/>
            </a:pPr>
            <a:r>
              <a:rPr lang="ko-KR" altLang="en-US" sz="900" i="0">
                <a:latin typeface="굴림체"/>
                <a:ea typeface="굴림체"/>
              </a:rPr>
              <a:t>  </a:t>
            </a:r>
            <a:r>
              <a:rPr lang="en-US" altLang="ko-KR" sz="900" i="0">
                <a:latin typeface="굴림체"/>
                <a:ea typeface="굴림체"/>
              </a:rPr>
              <a:t>Subquery </a:t>
            </a:r>
            <a:r>
              <a:rPr lang="ko-KR" altLang="en-US" sz="900" i="0">
                <a:latin typeface="굴림체"/>
                <a:ea typeface="굴림체"/>
              </a:rPr>
              <a:t>문장내에서 </a:t>
            </a:r>
            <a:r>
              <a:rPr lang="en-US" altLang="ko-KR" sz="900" i="0">
                <a:latin typeface="굴림체"/>
                <a:ea typeface="굴림체"/>
              </a:rPr>
              <a:t>where</a:t>
            </a:r>
            <a:r>
              <a:rPr lang="ko-KR" altLang="en-US" sz="900" i="0">
                <a:latin typeface="굴림체"/>
                <a:ea typeface="굴림체"/>
              </a:rPr>
              <a:t>절에 포함된 필터 조건을 생성한다.</a:t>
            </a:r>
          </a:p>
          <a:p>
            <a:pPr lvl="1">
              <a:defRPr/>
            </a:pPr>
            <a:r>
              <a:rPr lang="ko-KR" altLang="en-US" sz="900" i="0">
                <a:latin typeface="굴림체"/>
                <a:ea typeface="굴림체"/>
              </a:rPr>
              <a:t>  예)  위의 시나리오에서  2002년 8월 기준으로 연체개월수 3개월 이상 연체고객을 추출하므로 아래 그림과 같이 기준월 = 200208, 연체기간 &gt;= 3  조건에 해당하는 필터를 생성한다. </a:t>
            </a:r>
          </a:p>
          <a:p>
            <a:pPr lvl="1">
              <a:defRPr/>
            </a:pPr>
            <a:r>
              <a:rPr lang="en-US" altLang="ko-KR" sz="900" i="0">
                <a:latin typeface="굴림체"/>
                <a:ea typeface="굴림체"/>
              </a:rPr>
              <a:t>4.</a:t>
            </a:r>
            <a:r>
              <a:rPr lang="ko-KR" altLang="en-US" sz="900" i="0">
                <a:latin typeface="굴림체"/>
                <a:ea typeface="굴림체"/>
              </a:rPr>
              <a:t>출력 레벨과 필터 자격 관련시키기</a:t>
            </a:r>
          </a:p>
          <a:p>
            <a:pPr lvl="1">
              <a:defRPr/>
            </a:pPr>
            <a:r>
              <a:rPr lang="ko-KR" altLang="en-US" sz="900" i="0">
                <a:latin typeface="굴림체"/>
                <a:ea typeface="굴림체"/>
              </a:rPr>
              <a:t>  </a:t>
            </a:r>
            <a:r>
              <a:rPr lang="en-US" altLang="ko-KR" sz="900" i="0">
                <a:latin typeface="굴림체"/>
                <a:ea typeface="굴림체"/>
              </a:rPr>
              <a:t>Subquery </a:t>
            </a:r>
            <a:r>
              <a:rPr lang="ko-KR" altLang="en-US" sz="900" i="0">
                <a:latin typeface="굴림체"/>
                <a:ea typeface="굴림체"/>
              </a:rPr>
              <a:t>문장네에서 </a:t>
            </a:r>
            <a:r>
              <a:rPr lang="en-US" altLang="ko-KR" sz="900" i="0">
                <a:latin typeface="굴림체"/>
                <a:ea typeface="굴림체"/>
              </a:rPr>
              <a:t>From </a:t>
            </a:r>
            <a:r>
              <a:rPr lang="ko-KR" altLang="en-US" sz="900" i="0">
                <a:latin typeface="굴림체"/>
                <a:ea typeface="굴림체"/>
              </a:rPr>
              <a:t>절에 포함될 대상 </a:t>
            </a:r>
            <a:r>
              <a:rPr lang="en-US" altLang="ko-KR" sz="900" i="0">
                <a:latin typeface="굴림체"/>
                <a:ea typeface="굴림체"/>
              </a:rPr>
              <a:t>Table</a:t>
            </a:r>
            <a:r>
              <a:rPr lang="ko-KR" altLang="en-US" sz="900" i="0">
                <a:latin typeface="굴림체"/>
                <a:ea typeface="굴림체"/>
              </a:rPr>
              <a:t>을 선택한다.</a:t>
            </a:r>
          </a:p>
          <a:p>
            <a:pPr lvl="1">
              <a:defRPr/>
            </a:pPr>
            <a:r>
              <a:rPr lang="ko-KR" altLang="en-US" sz="900" i="0">
                <a:latin typeface="굴림체"/>
                <a:ea typeface="굴림체"/>
              </a:rPr>
              <a:t> 예) 위의 시나리오에서 연체정보는 연체팩트</a:t>
            </a:r>
            <a:r>
              <a:rPr lang="en-US" altLang="ko-KR" sz="900" i="0">
                <a:latin typeface="굴림체"/>
                <a:ea typeface="굴림체"/>
              </a:rPr>
              <a:t>Table</a:t>
            </a:r>
            <a:r>
              <a:rPr lang="ko-KR" altLang="en-US" sz="900" i="0">
                <a:latin typeface="굴림체"/>
                <a:ea typeface="굴림체"/>
              </a:rPr>
              <a:t>에 들어 있으므로 여기서 </a:t>
            </a:r>
            <a:r>
              <a:rPr lang="en-US" altLang="ko-KR" sz="900">
                <a:latin typeface="굴림체"/>
                <a:ea typeface="굴림체"/>
              </a:rPr>
              <a:t>FACT_</a:t>
            </a:r>
            <a:r>
              <a:rPr lang="ko-KR" altLang="en-US" sz="900">
                <a:latin typeface="굴림체"/>
                <a:ea typeface="굴림체"/>
              </a:rPr>
              <a:t>연체</a:t>
            </a:r>
            <a:r>
              <a:rPr lang="ko-KR" altLang="en-US" sz="900" i="0">
                <a:latin typeface="굴림체"/>
                <a:ea typeface="굴림체"/>
              </a:rPr>
              <a:t> 를 선택한다.</a:t>
            </a:r>
          </a:p>
          <a:p>
            <a:pPr lvl="1">
              <a:defRPr/>
            </a:pPr>
            <a:r>
              <a:rPr lang="ko-KR" altLang="en-US" sz="900" i="0">
                <a:latin typeface="굴림체"/>
                <a:ea typeface="굴림체"/>
              </a:rPr>
              <a:t>5.고급</a:t>
            </a:r>
          </a:p>
          <a:p>
            <a:pPr lvl="1">
              <a:defRPr/>
            </a:pPr>
            <a:r>
              <a:rPr lang="ko-KR" altLang="en-US" sz="900" i="0">
                <a:latin typeface="굴림체"/>
                <a:ea typeface="굴림체"/>
              </a:rPr>
              <a:t> 자격설정화면 우측 하단에 고급 버튼을 누르면  </a:t>
            </a:r>
            <a:r>
              <a:rPr lang="ko-KR" altLang="en-US" sz="900" i="0">
                <a:ea typeface="굴림체"/>
              </a:rPr>
              <a:t>‘</a:t>
            </a:r>
            <a:r>
              <a:rPr lang="ko-KR" altLang="en-US" sz="900" i="0">
                <a:latin typeface="굴림체"/>
                <a:ea typeface="굴림체"/>
              </a:rPr>
              <a:t>또한 이 관계 필터의 제한 적용</a:t>
            </a:r>
            <a:r>
              <a:rPr lang="ko-KR" altLang="en-US" sz="900" i="0">
                <a:ea typeface="굴림체"/>
              </a:rPr>
              <a:t>’</a:t>
            </a:r>
            <a:r>
              <a:rPr lang="ko-KR" altLang="en-US" sz="900" i="0">
                <a:latin typeface="굴림체"/>
                <a:ea typeface="굴림체"/>
              </a:rPr>
              <a:t>  체크 옵션 창이 나타난다.</a:t>
            </a:r>
          </a:p>
          <a:p>
            <a:pPr lvl="1" algn="just">
              <a:defRPr/>
            </a:pPr>
            <a:r>
              <a:rPr lang="ko-KR" altLang="en-US" sz="900" i="0">
                <a:latin typeface="굴림체"/>
                <a:ea typeface="굴림체"/>
              </a:rPr>
              <a:t>* 체크 적용(기본값) : 관계 필터링의 대상자 추출 시에 메인 리포트의 필터가 함께 적용됨.</a:t>
            </a:r>
          </a:p>
          <a:p>
            <a:pPr lvl="1" algn="just">
              <a:defRPr/>
            </a:pPr>
            <a:r>
              <a:rPr lang="ko-KR" altLang="en-US" sz="900" i="0">
                <a:latin typeface="굴림체"/>
                <a:ea typeface="굴림체"/>
              </a:rPr>
              <a:t>   </a:t>
            </a:r>
            <a:r>
              <a:rPr lang="ko-KR" altLang="en-US" sz="900" i="0">
                <a:latin typeface="굴림체"/>
                <a:ea typeface="굴림체"/>
                <a:sym typeface="Wingdings"/>
              </a:rPr>
              <a:t></a:t>
            </a:r>
            <a:r>
              <a:rPr lang="ko-KR" altLang="en-US" sz="900" i="0">
                <a:latin typeface="굴림체"/>
                <a:ea typeface="굴림체"/>
              </a:rPr>
              <a:t> 위의 시나리오의 경우 이용실적 과거 6개월 추출을 위한 200203-08의 필터링이 연체팩트에서 관계 필터링 적용 시에 함께 적용된다.</a:t>
            </a:r>
          </a:p>
          <a:p>
            <a:pPr lvl="1">
              <a:buFontTx/>
              <a:buChar char="•"/>
              <a:defRPr/>
            </a:pPr>
            <a:r>
              <a:rPr lang="ko-KR" altLang="en-US" sz="900" i="0">
                <a:latin typeface="굴림체"/>
                <a:ea typeface="굴림체"/>
              </a:rPr>
              <a:t>체크 없앰 : 관계 필터링에 의한 대상자 추출 시에 관계 필터에 적용된 필터만 적용됨. </a:t>
            </a:r>
          </a:p>
          <a:p>
            <a:pPr lvl="1">
              <a:defRPr/>
            </a:pPr>
            <a:r>
              <a:rPr lang="ko-KR" altLang="en-US" sz="900" i="0">
                <a:latin typeface="굴림체"/>
                <a:ea typeface="굴림체"/>
              </a:rPr>
              <a:t>  </a:t>
            </a:r>
            <a:r>
              <a:rPr lang="ko-KR" altLang="en-US" sz="900" i="0">
                <a:latin typeface="굴림체"/>
                <a:ea typeface="굴림체"/>
                <a:sym typeface="Wingdings"/>
              </a:rPr>
              <a:t> 위의 시나리오의 경우는 체크 없앰을 주여야 한다.</a:t>
            </a:r>
            <a:endParaRPr lang="en-US" altLang="ko-KR" sz="900" i="0">
              <a:latin typeface="굴림체"/>
              <a:ea typeface="굴림체"/>
            </a:endParaRPr>
          </a:p>
        </p:txBody>
      </p:sp>
    </p:spTree>
    <p:extLst>
      <p:ext uri="{BB962C8B-B14F-4D97-AF65-F5344CB8AC3E}">
        <p14:creationId xmlns:p14="http://schemas.microsoft.com/office/powerpoint/2010/main" val="15815381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533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a:t>
            </a:r>
            <a:r>
              <a:rPr lang="ko-KR" altLang="en-US" b="0">
                <a:latin typeface="Times New Roman"/>
                <a:ea typeface="굴림"/>
              </a:rPr>
              <a:t>필터 - </a:t>
            </a:r>
            <a:fld id="{CA106E6E-CBA3-4954-80CB-6320E31A7EB1}" type="slidenum">
              <a:rPr lang="en-US" altLang="en-US" b="0">
                <a:latin typeface="Times New Roman"/>
                <a:ea typeface="굴림"/>
              </a:rPr>
              <a:pPr lvl="0">
                <a:defRPr/>
              </a:pPr>
              <a:t>74</a:t>
            </a:fld>
            <a:endParaRPr lang="en-US" altLang="en-US" b="0">
              <a:latin typeface="Times New Roman"/>
              <a:ea typeface="굴림"/>
            </a:endParaRPr>
          </a:p>
        </p:txBody>
      </p:sp>
      <p:sp>
        <p:nvSpPr>
          <p:cNvPr id="355332" name="Rectangle 2"/>
          <p:cNvSpPr>
            <a:spLocks noGrp="1" noRot="1" noChangeAspect="1" noChangeArrowheads="1" noTextEdit="1"/>
          </p:cNvSpPr>
          <p:nvPr>
            <p:ph type="sldImg"/>
          </p:nvPr>
        </p:nvSpPr>
        <p:spPr>
          <a:ln/>
        </p:spPr>
      </p:sp>
      <p:sp>
        <p:nvSpPr>
          <p:cNvPr id="355333" name="Rectangle 3"/>
          <p:cNvSpPr>
            <a:spLocks noGrp="1" noChangeArrowheads="1"/>
          </p:cNvSpPr>
          <p:nvPr>
            <p:ph type="body" idx="1"/>
          </p:nvPr>
        </p:nvSpPr>
        <p:spPr>
          <a:noFill/>
          <a:ln/>
        </p:spPr>
        <p:txBody>
          <a:bodyPr/>
          <a:lstStyle/>
          <a:p>
            <a:pPr lvl="0">
              <a:defRPr/>
            </a:pPr>
            <a:r>
              <a:rPr lang="ko-KR" altLang="en-US">
                <a:latin typeface="Arial"/>
              </a:rPr>
              <a:t>필터 생성: 필터 옵션</a:t>
            </a:r>
          </a:p>
          <a:p>
            <a:pPr lvl="3">
              <a:defRPr/>
            </a:pPr>
            <a:endParaRPr lang="en-US" altLang="ko-KR"/>
          </a:p>
          <a:p>
            <a:pPr lvl="2">
              <a:defRPr/>
            </a:pPr>
            <a:r>
              <a:rPr lang="ko-KR" altLang="en-US"/>
              <a:t>메뉴바에서  도구 </a:t>
            </a:r>
            <a:r>
              <a:rPr lang="ko-KR" altLang="en-US">
                <a:sym typeface="Wingdings"/>
              </a:rPr>
              <a:t> 내 기본설정  편집기 탭 선택  </a:t>
            </a:r>
            <a:r>
              <a:rPr lang="ko-KR" altLang="en-US"/>
              <a:t>필터 옵션 버튼 클릭</a:t>
            </a:r>
          </a:p>
          <a:p>
            <a:pPr lvl="3">
              <a:defRPr/>
            </a:pPr>
            <a:r>
              <a:rPr lang="ko-KR" altLang="en-US"/>
              <a:t>고급 제한 표시</a:t>
            </a:r>
          </a:p>
          <a:p>
            <a:pPr lvl="3">
              <a:defRPr/>
            </a:pPr>
            <a:r>
              <a:rPr lang="ko-KR" altLang="en-US"/>
              <a:t>사용할 수 있는 모든 프롬프트 버튼 표시</a:t>
            </a:r>
          </a:p>
          <a:p>
            <a:pPr lvl="3">
              <a:defRPr/>
            </a:pPr>
            <a:r>
              <a:rPr lang="ko-KR" altLang="en-US"/>
              <a:t>제한 대화창에 팁 상자 표시</a:t>
            </a:r>
          </a:p>
          <a:p>
            <a:pPr lvl="3">
              <a:defRPr/>
            </a:pPr>
            <a:r>
              <a:rPr lang="ko-KR" altLang="en-US"/>
              <a:t>값 앞의 공백 제거</a:t>
            </a:r>
          </a:p>
        </p:txBody>
      </p:sp>
    </p:spTree>
    <p:extLst>
      <p:ext uri="{BB962C8B-B14F-4D97-AF65-F5344CB8AC3E}">
        <p14:creationId xmlns:p14="http://schemas.microsoft.com/office/powerpoint/2010/main" val="17890221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75</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2009886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635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0D516DF3-F97D-46C0-8AF5-1B69746F4EF5}" type="slidenum">
              <a:rPr lang="en-US" altLang="en-US" b="0">
                <a:latin typeface="Times New Roman"/>
                <a:ea typeface="굴림"/>
              </a:rPr>
              <a:pPr lvl="0">
                <a:defRPr/>
              </a:pPr>
              <a:t>76</a:t>
            </a:fld>
            <a:endParaRPr lang="en-US" altLang="en-US" b="0">
              <a:latin typeface="Times New Roman"/>
              <a:ea typeface="굴림"/>
            </a:endParaRPr>
          </a:p>
        </p:txBody>
      </p:sp>
      <p:sp>
        <p:nvSpPr>
          <p:cNvPr id="356356" name="Rectangle 2"/>
          <p:cNvSpPr>
            <a:spLocks noGrp="1" noRot="1" noChangeAspect="1" noChangeArrowheads="1" noTextEdit="1"/>
          </p:cNvSpPr>
          <p:nvPr>
            <p:ph type="sldImg"/>
          </p:nvPr>
        </p:nvSpPr>
        <p:spPr>
          <a:xfrm>
            <a:off x="1878013" y="463550"/>
            <a:ext cx="4624387" cy="3468688"/>
          </a:xfrm>
          <a:ln/>
        </p:spPr>
      </p:sp>
      <p:sp>
        <p:nvSpPr>
          <p:cNvPr id="356357"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736841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737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1934B4DE-447E-45E8-8B60-D72C86681215}" type="slidenum">
              <a:rPr lang="en-US" altLang="en-US" b="0">
                <a:latin typeface="Times New Roman"/>
                <a:ea typeface="굴림"/>
              </a:rPr>
              <a:pPr lvl="0">
                <a:defRPr/>
              </a:pPr>
              <a:t>77</a:t>
            </a:fld>
            <a:endParaRPr lang="en-US" altLang="en-US" b="0">
              <a:latin typeface="Times New Roman"/>
              <a:ea typeface="굴림"/>
            </a:endParaRPr>
          </a:p>
        </p:txBody>
      </p:sp>
      <p:sp>
        <p:nvSpPr>
          <p:cNvPr id="357380" name="Rectangle 2"/>
          <p:cNvSpPr>
            <a:spLocks noGrp="1" noRot="1" noChangeAspect="1" noChangeArrowheads="1" noTextEdit="1"/>
          </p:cNvSpPr>
          <p:nvPr>
            <p:ph type="sldImg"/>
          </p:nvPr>
        </p:nvSpPr>
        <p:spPr>
          <a:ln/>
        </p:spPr>
      </p:sp>
      <p:sp>
        <p:nvSpPr>
          <p:cNvPr id="357381" name="Rectangle 3"/>
          <p:cNvSpPr>
            <a:spLocks noGrp="1" noChangeArrowheads="1"/>
          </p:cNvSpPr>
          <p:nvPr>
            <p:ph type="body" idx="1"/>
          </p:nvPr>
        </p:nvSpPr>
        <p:spPr>
          <a:noFill/>
          <a:ln/>
        </p:spPr>
        <p:txBody>
          <a:bodyPr/>
          <a:lstStyle/>
          <a:p>
            <a:pPr lvl="0">
              <a:defRPr/>
            </a:pPr>
            <a:r>
              <a:rPr lang="ko-KR" altLang="en-US">
                <a:latin typeface="Arial"/>
              </a:rPr>
              <a:t>프롬프트란?</a:t>
            </a:r>
          </a:p>
          <a:p>
            <a:pPr lvl="0">
              <a:defRPr/>
            </a:pPr>
            <a:r>
              <a:rPr lang="ko-KR" altLang="en-US">
                <a:latin typeface="Arial"/>
              </a:rPr>
              <a:t>프롬프트 생성</a:t>
            </a:r>
          </a:p>
          <a:p>
            <a:pPr lvl="1">
              <a:defRPr/>
            </a:pPr>
            <a:r>
              <a:rPr lang="ko-KR" altLang="en-US"/>
              <a:t>필터 정의 프롬프트</a:t>
            </a:r>
          </a:p>
          <a:p>
            <a:pPr lvl="2">
              <a:defRPr/>
            </a:pPr>
            <a:r>
              <a:rPr lang="ko-KR" altLang="en-US"/>
              <a:t>계층에 있는 모든 애트리뷰트에서 선택</a:t>
            </a:r>
          </a:p>
          <a:p>
            <a:pPr lvl="2">
              <a:defRPr/>
            </a:pPr>
            <a:r>
              <a:rPr lang="ko-KR" altLang="en-US"/>
              <a:t>애트리뷰트 제한</a:t>
            </a:r>
          </a:p>
          <a:p>
            <a:pPr lvl="2">
              <a:defRPr/>
            </a:pPr>
            <a:r>
              <a:rPr lang="ko-KR" altLang="en-US"/>
              <a:t>애트리뷰트 구성요소 목록에서 선택</a:t>
            </a:r>
          </a:p>
          <a:p>
            <a:pPr lvl="2">
              <a:defRPr/>
            </a:pPr>
            <a:r>
              <a:rPr lang="ko-KR" altLang="en-US"/>
              <a:t>메트릭 제한</a:t>
            </a:r>
          </a:p>
          <a:p>
            <a:pPr lvl="1">
              <a:defRPr/>
            </a:pPr>
            <a:r>
              <a:rPr lang="ko-KR" altLang="en-US"/>
              <a:t>개체 프롬프트</a:t>
            </a:r>
          </a:p>
          <a:p>
            <a:pPr lvl="1">
              <a:defRPr/>
            </a:pPr>
            <a:r>
              <a:rPr lang="ko-KR" altLang="en-US"/>
              <a:t>값 프롬프트</a:t>
            </a:r>
          </a:p>
          <a:p>
            <a:pPr lvl="0">
              <a:defRPr/>
            </a:pPr>
            <a:r>
              <a:rPr lang="ko-KR" altLang="en-US">
                <a:latin typeface="Arial"/>
              </a:rPr>
              <a:t>프롬프트 옵션</a:t>
            </a:r>
            <a:endParaRPr lang="en-US" altLang="ko-KR">
              <a:latin typeface="Arial"/>
            </a:endParaRPr>
          </a:p>
        </p:txBody>
      </p:sp>
    </p:spTree>
    <p:extLst>
      <p:ext uri="{BB962C8B-B14F-4D97-AF65-F5344CB8AC3E}">
        <p14:creationId xmlns:p14="http://schemas.microsoft.com/office/powerpoint/2010/main" val="22006547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840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197C3848-02F0-4D96-9A4E-A0A02152FC33}" type="slidenum">
              <a:rPr lang="en-US" altLang="en-US" b="0">
                <a:latin typeface="Times New Roman"/>
                <a:ea typeface="굴림"/>
              </a:rPr>
              <a:pPr lvl="0">
                <a:defRPr/>
              </a:pPr>
              <a:t>78</a:t>
            </a:fld>
            <a:endParaRPr lang="en-US" altLang="en-US" b="0">
              <a:latin typeface="Times New Roman"/>
              <a:ea typeface="굴림"/>
            </a:endParaRPr>
          </a:p>
        </p:txBody>
      </p:sp>
      <p:sp>
        <p:nvSpPr>
          <p:cNvPr id="358404" name="Rectangle 2"/>
          <p:cNvSpPr>
            <a:spLocks noGrp="1" noRot="1" noChangeAspect="1" noChangeArrowheads="1" noTextEdit="1"/>
          </p:cNvSpPr>
          <p:nvPr>
            <p:ph type="sldImg"/>
          </p:nvPr>
        </p:nvSpPr>
        <p:spPr>
          <a:ln/>
        </p:spPr>
      </p:sp>
      <p:sp>
        <p:nvSpPr>
          <p:cNvPr id="358405" name="Rectangle 3"/>
          <p:cNvSpPr>
            <a:spLocks noGrp="1" noChangeArrowheads="1"/>
          </p:cNvSpPr>
          <p:nvPr>
            <p:ph type="body" idx="1"/>
          </p:nvPr>
        </p:nvSpPr>
        <p:spPr>
          <a:noFill/>
          <a:ln/>
        </p:spPr>
        <p:txBody>
          <a:bodyPr/>
          <a:lstStyle/>
          <a:p>
            <a:pPr lvl="0">
              <a:defRPr/>
            </a:pPr>
            <a:r>
              <a:rPr lang="ko-KR" altLang="en-US">
                <a:latin typeface="Arial"/>
              </a:rPr>
              <a:t>프롬프트란?</a:t>
            </a:r>
          </a:p>
          <a:p>
            <a:pPr lvl="1">
              <a:defRPr/>
            </a:pPr>
            <a:r>
              <a:rPr lang="ko-KR" altLang="en-US"/>
              <a:t>프롬프트는 리포트의 내용을 자유롭게 수정하는데 사용된다. 이러한 리포트 수정은 하나 이상의 애트리뷰트, 메트릭, 또는 그 리포트가 포함할 수 있는 다른 개체에 어떤 조건을 적용함으로써 수행된다. 프롬프트를 가지고 아래의 것들이 가능하다. </a:t>
            </a:r>
            <a:r>
              <a:rPr lang="en-US" altLang="ko-KR"/>
              <a:t>:</a:t>
            </a:r>
          </a:p>
          <a:p>
            <a:pPr lvl="2">
              <a:defRPr/>
            </a:pPr>
            <a:r>
              <a:rPr lang="ko-KR" altLang="en-US"/>
              <a:t>실행시에 리포트에 있는 구성요소를 수정하거나 조건을 변경할 수 있다. 그러므로 미리 정의하는 수고를 덜어 줄 수 있다.</a:t>
            </a:r>
          </a:p>
          <a:p>
            <a:pPr lvl="2">
              <a:defRPr/>
            </a:pPr>
            <a:r>
              <a:rPr lang="ko-KR" altLang="en-US"/>
              <a:t>매번 주어진 프롬프트에 다른 응답을 함으로써 여러 번 리포트를 실행한다. 그래서 즉각적인 응답의 결과를 비교할 수 있다.</a:t>
            </a:r>
          </a:p>
          <a:p>
            <a:pPr lvl="2">
              <a:defRPr/>
            </a:pPr>
            <a:endParaRPr lang="en-US" altLang="ko-KR"/>
          </a:p>
        </p:txBody>
      </p:sp>
    </p:spTree>
    <p:extLst>
      <p:ext uri="{BB962C8B-B14F-4D97-AF65-F5344CB8AC3E}">
        <p14:creationId xmlns:p14="http://schemas.microsoft.com/office/powerpoint/2010/main" val="34673876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5942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99F36799-4503-493C-B23B-9D09375A436B}" type="slidenum">
              <a:rPr lang="en-US" altLang="en-US" b="0">
                <a:latin typeface="Times New Roman"/>
                <a:ea typeface="굴림"/>
              </a:rPr>
              <a:pPr lvl="0">
                <a:defRPr/>
              </a:pPr>
              <a:t>79</a:t>
            </a:fld>
            <a:endParaRPr lang="en-US" altLang="en-US" b="0">
              <a:latin typeface="Times New Roman"/>
              <a:ea typeface="굴림"/>
            </a:endParaRPr>
          </a:p>
        </p:txBody>
      </p:sp>
      <p:sp>
        <p:nvSpPr>
          <p:cNvPr id="359428" name="Rectangle 2"/>
          <p:cNvSpPr>
            <a:spLocks noGrp="1" noRot="1" noChangeAspect="1" noChangeArrowheads="1" noTextEdit="1"/>
          </p:cNvSpPr>
          <p:nvPr>
            <p:ph type="sldImg"/>
          </p:nvPr>
        </p:nvSpPr>
        <p:spPr>
          <a:xfrm>
            <a:off x="1878013" y="463550"/>
            <a:ext cx="4624387" cy="3468688"/>
          </a:xfrm>
          <a:ln/>
        </p:spPr>
      </p:sp>
      <p:sp>
        <p:nvSpPr>
          <p:cNvPr id="359429" name="Rectangle 3"/>
          <p:cNvSpPr>
            <a:spLocks noGrp="1" noChangeArrowheads="1"/>
          </p:cNvSpPr>
          <p:nvPr>
            <p:ph type="body" idx="1"/>
          </p:nvPr>
        </p:nvSpPr>
        <p:spPr>
          <a:noFill/>
          <a:ln/>
        </p:spPr>
        <p:txBody>
          <a:bodyPr/>
          <a:lstStyle/>
          <a:p>
            <a:pPr lvl="0">
              <a:defRPr/>
            </a:pPr>
            <a:r>
              <a:rPr lang="ko-KR" altLang="en-US">
                <a:latin typeface="Arial"/>
              </a:rPr>
              <a:t>프롬프트 마법사</a:t>
            </a:r>
          </a:p>
          <a:p>
            <a:pPr lvl="1">
              <a:defRPr/>
            </a:pPr>
            <a:r>
              <a:rPr lang="ko-KR" altLang="en-US"/>
              <a:t>프롬프트 마법사에서 사용자는 </a:t>
            </a:r>
            <a:r>
              <a:rPr lang="en-US" altLang="ko-KR"/>
              <a:t>Castor</a:t>
            </a:r>
            <a:r>
              <a:rPr lang="ko-KR" altLang="en-US"/>
              <a:t>내에 있는 기능에 대한 프롬프트를 지정할 수 있다. 마법사는 4가지 유형의 프롬프트로 되어 있다.</a:t>
            </a:r>
          </a:p>
          <a:p>
            <a:pPr lvl="1">
              <a:defRPr/>
            </a:pPr>
            <a:r>
              <a:rPr lang="ko-KR" altLang="en-US"/>
              <a:t>프롬프트내, 사용자는 </a:t>
            </a:r>
            <a:r>
              <a:rPr lang="en-US" altLang="ko-KR"/>
              <a:t>Castor</a:t>
            </a:r>
            <a:r>
              <a:rPr lang="ko-KR" altLang="en-US"/>
              <a:t>내의 모든 </a:t>
            </a:r>
            <a:r>
              <a:rPr lang="en-US" altLang="ko-KR"/>
              <a:t>function</a:t>
            </a:r>
            <a:r>
              <a:rPr lang="ko-KR" altLang="en-US"/>
              <a:t>에 대해 특정한 프롬프트를 생성할 수 있다. 이 마법사는 4개의 카테고리로 구성된 프롬프트로 이루어져 있다.  </a:t>
            </a:r>
          </a:p>
          <a:p>
            <a:pPr lvl="2">
              <a:defRPr/>
            </a:pPr>
            <a:r>
              <a:rPr lang="ko-KR" altLang="en-US" b="1"/>
              <a:t>필터 정의 프롬프트</a:t>
            </a:r>
            <a:r>
              <a:rPr lang="en-US" altLang="ko-KR" b="1"/>
              <a:t> :</a:t>
            </a:r>
            <a:r>
              <a:rPr lang="en-US" altLang="ko-KR"/>
              <a:t> </a:t>
            </a:r>
            <a:r>
              <a:rPr lang="ko-KR" altLang="en-US"/>
              <a:t>이 프롬프트는 계층,애트리뷰트, 폼, 애트리뷰트 구성요소 목록 및 메트릭으로부터 선택된다.</a:t>
            </a:r>
          </a:p>
          <a:p>
            <a:pPr lvl="2">
              <a:defRPr/>
            </a:pPr>
            <a:r>
              <a:rPr lang="ko-KR" altLang="en-US" b="1"/>
              <a:t>개체 프롬프트:</a:t>
            </a:r>
            <a:r>
              <a:rPr lang="ko-KR" altLang="en-US"/>
              <a:t>이 프롬프트는 제한의 목적으로 프로젝트 내에 있는 특정의 개체를 요구할 것이다.</a:t>
            </a:r>
          </a:p>
          <a:p>
            <a:pPr lvl="2">
              <a:defRPr/>
            </a:pPr>
            <a:r>
              <a:rPr lang="ko-KR" altLang="en-US" b="1"/>
              <a:t>값 프롬프트</a:t>
            </a:r>
            <a:r>
              <a:rPr lang="en-US" altLang="ko-KR" b="1"/>
              <a:t>:</a:t>
            </a:r>
            <a:r>
              <a:rPr lang="en-US" altLang="ko-KR"/>
              <a:t> </a:t>
            </a:r>
            <a:r>
              <a:rPr lang="ko-KR" altLang="en-US"/>
              <a:t>사용자로 하여금 특정의 날짜나 숫자, 텍스트 문자를 선택하도록 허용한다.</a:t>
            </a:r>
          </a:p>
          <a:p>
            <a:pPr lvl="2">
              <a:defRPr/>
            </a:pPr>
            <a:r>
              <a:rPr lang="ko-KR" altLang="en-US" b="1"/>
              <a:t>레벨 프롬프트</a:t>
            </a:r>
            <a:r>
              <a:rPr lang="ko-KR" altLang="en-US"/>
              <a:t> : 사용자가 메트릭 </a:t>
            </a:r>
            <a:r>
              <a:rPr lang="en-US" altLang="ko-KR"/>
              <a:t>Level</a:t>
            </a:r>
            <a:r>
              <a:rPr lang="ko-KR" altLang="en-US"/>
              <a:t>을 지정할 수 있게 한다.</a:t>
            </a:r>
          </a:p>
        </p:txBody>
      </p:sp>
    </p:spTree>
    <p:extLst>
      <p:ext uri="{BB962C8B-B14F-4D97-AF65-F5344CB8AC3E}">
        <p14:creationId xmlns:p14="http://schemas.microsoft.com/office/powerpoint/2010/main" val="37485764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045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552864C0-9F37-4D0D-9EBC-17B78CC4856C}" type="slidenum">
              <a:rPr lang="en-US" altLang="en-US" b="0">
                <a:latin typeface="Times New Roman"/>
                <a:ea typeface="굴림"/>
              </a:rPr>
              <a:pPr lvl="0">
                <a:defRPr/>
              </a:pPr>
              <a:t>80</a:t>
            </a:fld>
            <a:endParaRPr lang="en-US" altLang="en-US" b="0">
              <a:latin typeface="Times New Roman"/>
              <a:ea typeface="굴림"/>
            </a:endParaRPr>
          </a:p>
        </p:txBody>
      </p:sp>
      <p:sp>
        <p:nvSpPr>
          <p:cNvPr id="360452" name="Rectangle 2"/>
          <p:cNvSpPr>
            <a:spLocks noGrp="1" noRot="1" noChangeAspect="1" noChangeArrowheads="1" noTextEdit="1"/>
          </p:cNvSpPr>
          <p:nvPr>
            <p:ph type="sldImg"/>
          </p:nvPr>
        </p:nvSpPr>
        <p:spPr>
          <a:xfrm>
            <a:off x="1878013" y="463550"/>
            <a:ext cx="4624387" cy="3468688"/>
          </a:xfrm>
          <a:ln/>
        </p:spPr>
      </p:sp>
      <p:sp>
        <p:nvSpPr>
          <p:cNvPr id="360453" name="Rectangle 3"/>
          <p:cNvSpPr>
            <a:spLocks noGrp="1" noChangeArrowheads="1"/>
          </p:cNvSpPr>
          <p:nvPr>
            <p:ph type="body" idx="1"/>
          </p:nvPr>
        </p:nvSpPr>
        <p:spPr>
          <a:noFill/>
          <a:ln/>
        </p:spPr>
        <p:txBody>
          <a:bodyPr/>
          <a:lstStyle/>
          <a:p>
            <a:pPr lvl="0">
              <a:defRPr/>
            </a:pPr>
            <a:r>
              <a:rPr lang="ko-KR" altLang="en-US">
                <a:latin typeface="Arial"/>
              </a:rPr>
              <a:t>필터 정의 프롬프트: </a:t>
            </a:r>
            <a:r>
              <a:rPr lang="ko-KR" altLang="en-US" sz="1000">
                <a:latin typeface="Arial"/>
              </a:rPr>
              <a:t>계층에 있는 모든 애트리뷰트에서 선택</a:t>
            </a:r>
          </a:p>
          <a:p>
            <a:pPr lvl="1">
              <a:defRPr/>
            </a:pPr>
            <a:r>
              <a:rPr lang="ko-KR" altLang="en-US" sz="900"/>
              <a:t>계층에 있는 모든 애트리뷰트에서 선택</a:t>
            </a:r>
            <a:r>
              <a:rPr lang="en-US" altLang="ko-KR"/>
              <a:t> </a:t>
            </a:r>
            <a:r>
              <a:rPr lang="ko-KR" altLang="en-US"/>
              <a:t>프롬프트는 하나의 계층에서만 만들어진다.</a:t>
            </a:r>
          </a:p>
          <a:p>
            <a:pPr lvl="2">
              <a:defRPr/>
            </a:pPr>
            <a:r>
              <a:rPr lang="ko-KR" altLang="en-US"/>
              <a:t>사용자는 어떤 계층을 볼 것인지에 대해 프롬프트를 생성할 수 있다.</a:t>
            </a:r>
          </a:p>
          <a:p>
            <a:pPr lvl="2">
              <a:defRPr/>
            </a:pPr>
            <a:endParaRPr lang="en-US" altLang="ko-KR"/>
          </a:p>
          <a:p>
            <a:pPr lvl="1">
              <a:defRPr/>
            </a:pPr>
            <a:r>
              <a:rPr lang="ko-KR" altLang="en-US"/>
              <a:t>실행시에 사용자는 계층에 있는 모든 구성요소나 애트리뷰트에 필터를 걸 수 있다.</a:t>
            </a:r>
          </a:p>
          <a:p>
            <a:pPr lvl="2">
              <a:defRPr/>
            </a:pPr>
            <a:r>
              <a:rPr lang="ko-KR" altLang="en-US"/>
              <a:t>이 프롬프트는 사용자로 하여금 각 계층의 레벨에 접근하도록 허용한다.</a:t>
            </a:r>
          </a:p>
          <a:p>
            <a:pPr lvl="2">
              <a:defRPr/>
            </a:pPr>
            <a:r>
              <a:rPr lang="ko-KR" altLang="en-US"/>
              <a:t>사용자는 표준 필터를 만들지만 그 리포트에 대해서 특정 계층에 접근하도록 허용한다.</a:t>
            </a:r>
            <a:endParaRPr lang="en-US" altLang="ko-KR"/>
          </a:p>
        </p:txBody>
      </p:sp>
    </p:spTree>
    <p:extLst>
      <p:ext uri="{BB962C8B-B14F-4D97-AF65-F5344CB8AC3E}">
        <p14:creationId xmlns:p14="http://schemas.microsoft.com/office/powerpoint/2010/main" val="65655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0688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팩트 - </a:t>
            </a:r>
            <a:fld id="{00F98312-9878-4C63-9260-EBEC71D376AD}" type="slidenum">
              <a:rPr lang="en-US" altLang="en-US" b="0">
                <a:latin typeface="Times New Roman"/>
                <a:ea typeface="굴림"/>
              </a:rPr>
              <a:pPr lvl="0">
                <a:defRPr/>
              </a:pPr>
              <a:t>9</a:t>
            </a:fld>
            <a:endParaRPr lang="en-US" altLang="en-US" b="0">
              <a:latin typeface="Times New Roman"/>
              <a:ea typeface="굴림"/>
            </a:endParaRPr>
          </a:p>
        </p:txBody>
      </p:sp>
      <p:sp>
        <p:nvSpPr>
          <p:cNvPr id="506884" name="Rectangle 2"/>
          <p:cNvSpPr>
            <a:spLocks noGrp="1" noRot="1" noChangeAspect="1" noChangeArrowheads="1" noTextEdit="1"/>
          </p:cNvSpPr>
          <p:nvPr>
            <p:ph type="sldImg"/>
          </p:nvPr>
        </p:nvSpPr>
        <p:spPr>
          <a:xfrm>
            <a:off x="2027238" y="695325"/>
            <a:ext cx="4635500" cy="3476625"/>
          </a:xfrm>
          <a:ln/>
        </p:spPr>
      </p:sp>
      <p:sp>
        <p:nvSpPr>
          <p:cNvPr id="506885"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en-US" altLang="ko-KR">
                <a:latin typeface="Arial"/>
              </a:rPr>
              <a:t>What is a Fact?</a:t>
            </a:r>
          </a:p>
          <a:p>
            <a:pPr lvl="0">
              <a:defRPr/>
            </a:pPr>
            <a:endParaRPr lang="en-US" altLang="ko-KR">
              <a:latin typeface="Arial"/>
            </a:endParaRPr>
          </a:p>
          <a:p>
            <a:pPr lvl="2">
              <a:defRPr/>
            </a:pPr>
            <a:r>
              <a:rPr lang="ko-KR" altLang="en-US"/>
              <a:t>팩트는 데이타웨어하우스에 저장된 데이터에 대한 액세스를 가능하게 한다.</a:t>
            </a:r>
          </a:p>
          <a:p>
            <a:pPr lvl="2">
              <a:defRPr/>
            </a:pPr>
            <a:endParaRPr lang="en-US" altLang="ko-KR"/>
          </a:p>
          <a:p>
            <a:pPr lvl="2">
              <a:defRPr/>
            </a:pPr>
            <a:r>
              <a:rPr lang="ko-KR" altLang="en-US"/>
              <a:t>팩트는 데이타웨어하우스에서 수치 칼럼과 연관되지만 반드시 데이타웨어하우스 개체일 필요는 없다. 팩트는 일반적으로 데이타웨어하우스에 있는 물리적 테이블의 칼럼에 해당하는 스키마 개체이다.</a:t>
            </a:r>
          </a:p>
          <a:p>
            <a:pPr lvl="2">
              <a:defRPr/>
            </a:pPr>
            <a:endParaRPr lang="en-US" altLang="ko-KR"/>
          </a:p>
          <a:p>
            <a:pPr lvl="2">
              <a:defRPr/>
            </a:pPr>
            <a:r>
              <a:rPr lang="ko-KR" altLang="en-US"/>
              <a:t>팩트는 특별한 ‘팩트 레벨’로 저장된 데이터 값으로 간주 될 수 있다. 팩트 레벨이란 팩트가 위치한 현 어트리뷰트의 가장 낮은 레벨이다.</a:t>
            </a:r>
          </a:p>
          <a:p>
            <a:pPr lvl="2">
              <a:defRPr/>
            </a:pPr>
            <a:endParaRPr lang="ko-KR" altLang="en-US"/>
          </a:p>
        </p:txBody>
      </p:sp>
    </p:spTree>
    <p:extLst>
      <p:ext uri="{BB962C8B-B14F-4D97-AF65-F5344CB8AC3E}">
        <p14:creationId xmlns:p14="http://schemas.microsoft.com/office/powerpoint/2010/main" val="653190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147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AF6DD4D9-F7F4-40E3-8834-7A578040DC7B}" type="slidenum">
              <a:rPr lang="en-US" altLang="en-US" b="0">
                <a:latin typeface="Times New Roman"/>
                <a:ea typeface="굴림"/>
              </a:rPr>
              <a:pPr lvl="0">
                <a:defRPr/>
              </a:pPr>
              <a:t>81</a:t>
            </a:fld>
            <a:endParaRPr lang="en-US" altLang="en-US" b="0">
              <a:latin typeface="Times New Roman"/>
              <a:ea typeface="굴림"/>
            </a:endParaRPr>
          </a:p>
        </p:txBody>
      </p:sp>
      <p:sp>
        <p:nvSpPr>
          <p:cNvPr id="361476" name="Rectangle 2"/>
          <p:cNvSpPr>
            <a:spLocks noGrp="1" noRot="1" noChangeAspect="1" noChangeArrowheads="1" noTextEdit="1"/>
          </p:cNvSpPr>
          <p:nvPr>
            <p:ph type="sldImg"/>
          </p:nvPr>
        </p:nvSpPr>
        <p:spPr>
          <a:xfrm>
            <a:off x="1878013" y="463550"/>
            <a:ext cx="4624387" cy="3468688"/>
          </a:xfrm>
          <a:ln/>
        </p:spPr>
      </p:sp>
      <p:sp>
        <p:nvSpPr>
          <p:cNvPr id="361477" name="Rectangle 3"/>
          <p:cNvSpPr>
            <a:spLocks noGrp="1" noChangeArrowheads="1"/>
          </p:cNvSpPr>
          <p:nvPr>
            <p:ph type="body" idx="1"/>
          </p:nvPr>
        </p:nvSpPr>
        <p:spPr>
          <a:noFill/>
          <a:ln/>
        </p:spPr>
        <p:txBody>
          <a:bodyPr/>
          <a:lstStyle/>
          <a:p>
            <a:pPr lvl="0">
              <a:defRPr/>
            </a:pPr>
            <a:r>
              <a:rPr lang="ko-KR" altLang="en-US">
                <a:latin typeface="Arial"/>
              </a:rPr>
              <a:t>필터 정의 프롬프트: 애트리뷰트 제한</a:t>
            </a:r>
          </a:p>
          <a:p>
            <a:pPr lvl="1">
              <a:defRPr/>
            </a:pPr>
            <a:r>
              <a:rPr lang="ko-KR" altLang="en-US"/>
              <a:t>프롬프트는 애트리뷰트를 제한하는데 이용될 수 있다.</a:t>
            </a:r>
          </a:p>
          <a:p>
            <a:pPr lvl="2">
              <a:defRPr/>
            </a:pPr>
            <a:r>
              <a:rPr lang="ko-KR" altLang="en-US"/>
              <a:t>리포트가 실행될 때 사용자는 기본 애트리뷰트와 폼으로 표준 필터로 만들 수 있다.</a:t>
            </a:r>
          </a:p>
          <a:p>
            <a:pPr lvl="2">
              <a:defRPr/>
            </a:pPr>
            <a:r>
              <a:rPr lang="ko-KR" altLang="en-US"/>
              <a:t>사용자는 표준 필터로서 제한을 위해 폼을 변경할 수 있다.</a:t>
            </a:r>
          </a:p>
          <a:p>
            <a:pPr lvl="1">
              <a:defRPr/>
            </a:pPr>
            <a:r>
              <a:rPr lang="ko-KR" altLang="en-US"/>
              <a:t>기본 애트리뷰트는 보여지는 모든 애트리뷰트로 변경될 수 있다.</a:t>
            </a:r>
          </a:p>
          <a:p>
            <a:pPr lvl="2">
              <a:defRPr/>
            </a:pPr>
            <a:r>
              <a:rPr lang="ko-KR" altLang="en-US"/>
              <a:t>사용자는 제한을 위해 다른 애트리뷰트를 선택할 수도 있다.</a:t>
            </a:r>
          </a:p>
          <a:p>
            <a:pPr lvl="1">
              <a:defRPr/>
            </a:pPr>
            <a:r>
              <a:rPr lang="ko-KR" altLang="en-US"/>
              <a:t>이런 종류의 프롬프트는 제거될 수 있다. </a:t>
            </a:r>
          </a:p>
          <a:p>
            <a:pPr lvl="2">
              <a:defRPr/>
            </a:pPr>
            <a:r>
              <a:rPr lang="ko-KR" altLang="en-US"/>
              <a:t>이 프롬프트는 기본 애트리뷰트와 기본 폼을 설정한다.</a:t>
            </a:r>
          </a:p>
          <a:p>
            <a:pPr lvl="2">
              <a:buFont typeface="mn-ea"/>
              <a:buNone/>
              <a:defRPr/>
            </a:pPr>
            <a:r>
              <a:rPr lang="ko-KR" altLang="en-US"/>
              <a:t>   그렇지 않으면 사용자가 마치 표준 필터를 만드는 것처럼 작용한다.</a:t>
            </a:r>
            <a:endParaRPr lang="en-US" altLang="ko-KR"/>
          </a:p>
        </p:txBody>
      </p:sp>
    </p:spTree>
    <p:extLst>
      <p:ext uri="{BB962C8B-B14F-4D97-AF65-F5344CB8AC3E}">
        <p14:creationId xmlns:p14="http://schemas.microsoft.com/office/powerpoint/2010/main" val="2549137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24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52B54D37-F398-4C43-9D3A-1BD4360FE74D}" type="slidenum">
              <a:rPr lang="en-US" altLang="en-US" b="0">
                <a:latin typeface="Times New Roman"/>
                <a:ea typeface="굴림"/>
              </a:rPr>
              <a:pPr lvl="0">
                <a:defRPr/>
              </a:pPr>
              <a:t>82</a:t>
            </a:fld>
            <a:endParaRPr lang="en-US" altLang="en-US" b="0">
              <a:latin typeface="Times New Roman"/>
              <a:ea typeface="굴림"/>
            </a:endParaRPr>
          </a:p>
        </p:txBody>
      </p:sp>
      <p:sp>
        <p:nvSpPr>
          <p:cNvPr id="362500" name="Rectangle 2"/>
          <p:cNvSpPr>
            <a:spLocks noGrp="1" noRot="1" noChangeAspect="1" noChangeArrowheads="1" noTextEdit="1"/>
          </p:cNvSpPr>
          <p:nvPr>
            <p:ph type="sldImg"/>
          </p:nvPr>
        </p:nvSpPr>
        <p:spPr>
          <a:xfrm>
            <a:off x="1878013" y="463550"/>
            <a:ext cx="4624387" cy="3468688"/>
          </a:xfrm>
          <a:ln/>
        </p:spPr>
      </p:sp>
      <p:sp>
        <p:nvSpPr>
          <p:cNvPr id="362501" name="Rectangle 3"/>
          <p:cNvSpPr>
            <a:spLocks noGrp="1" noChangeArrowheads="1"/>
          </p:cNvSpPr>
          <p:nvPr>
            <p:ph type="body" idx="1"/>
          </p:nvPr>
        </p:nvSpPr>
        <p:spPr>
          <a:noFill/>
          <a:ln/>
        </p:spPr>
        <p:txBody>
          <a:bodyPr/>
          <a:lstStyle/>
          <a:p>
            <a:pPr lvl="0">
              <a:defRPr/>
            </a:pPr>
            <a:r>
              <a:rPr lang="ko-KR" altLang="en-US">
                <a:latin typeface="Arial"/>
              </a:rPr>
              <a:t>필터 정의 프롬프트: 구성요소 제한</a:t>
            </a:r>
          </a:p>
          <a:p>
            <a:pPr lvl="1">
              <a:defRPr/>
            </a:pPr>
            <a:r>
              <a:rPr lang="ko-KR" altLang="en-US"/>
              <a:t>사용자는 애트리뷰트의 구성요소를 선택할 수 있으며 프롬프트의 기본 응답으로 구성요소들을 설정할 수도 있다.</a:t>
            </a:r>
          </a:p>
          <a:p>
            <a:pPr lvl="2">
              <a:defRPr/>
            </a:pPr>
            <a:r>
              <a:rPr lang="ko-KR" altLang="en-US"/>
              <a:t>각 프롬프트는 단일 애트리뷰트와 기본 폼으로 만들어진다.</a:t>
            </a:r>
          </a:p>
          <a:p>
            <a:pPr lvl="2">
              <a:defRPr/>
            </a:pPr>
            <a:r>
              <a:rPr lang="ko-KR" altLang="en-US"/>
              <a:t>실행시에 사용자는 그 애트리뷰트의 구성요소를 제한하도록 선택할 수 있다.</a:t>
            </a:r>
          </a:p>
          <a:p>
            <a:pPr lvl="2">
              <a:defRPr/>
            </a:pPr>
            <a:r>
              <a:rPr lang="ko-KR" altLang="en-US"/>
              <a:t>프롬프트는 적은 범위의 애트리뷰트 구성요소 목록들을 보여줄 수 있다.</a:t>
            </a:r>
          </a:p>
          <a:p>
            <a:pPr lvl="2">
              <a:defRPr/>
            </a:pPr>
            <a:r>
              <a:rPr lang="ko-KR" altLang="en-US"/>
              <a:t>프롬프트 생성자는 실행시에 이용하도록 전체 구성요소의 부분을 선택할 수 있다.</a:t>
            </a:r>
          </a:p>
          <a:p>
            <a:pPr lvl="2">
              <a:defRPr/>
            </a:pPr>
            <a:r>
              <a:rPr lang="ko-KR" altLang="en-US"/>
              <a:t>사용자는 구성요소를 볼 수 있는 권한을 가지지만 프롬프트에서 이 구성요소들이 제거된다면 이 구성요소들을 선택할 수는 없을 것이다.</a:t>
            </a:r>
          </a:p>
          <a:p>
            <a:pPr lvl="1">
              <a:defRPr/>
            </a:pPr>
            <a:r>
              <a:rPr lang="ko-KR" altLang="en-US"/>
              <a:t>프롬프트는 기본적으로 선택된 구성요소를 보여줄 수 있다.</a:t>
            </a:r>
          </a:p>
          <a:p>
            <a:pPr lvl="2">
              <a:defRPr/>
            </a:pPr>
            <a:r>
              <a:rPr lang="ko-KR" altLang="en-US"/>
              <a:t>프롬프트 생성자는 특정 구성요소를 기본으로 선택되게 할 수 있다.</a:t>
            </a:r>
          </a:p>
        </p:txBody>
      </p:sp>
    </p:spTree>
    <p:extLst>
      <p:ext uri="{BB962C8B-B14F-4D97-AF65-F5344CB8AC3E}">
        <p14:creationId xmlns:p14="http://schemas.microsoft.com/office/powerpoint/2010/main" val="40016139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352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6AA2DEAD-6661-41D3-912C-4B77FCB9A9FC}" type="slidenum">
              <a:rPr lang="en-US" altLang="en-US" b="0">
                <a:latin typeface="Times New Roman"/>
                <a:ea typeface="굴림"/>
              </a:rPr>
              <a:pPr lvl="0">
                <a:defRPr/>
              </a:pPr>
              <a:t>83</a:t>
            </a:fld>
            <a:endParaRPr lang="en-US" altLang="en-US" b="0">
              <a:latin typeface="Times New Roman"/>
              <a:ea typeface="굴림"/>
            </a:endParaRPr>
          </a:p>
        </p:txBody>
      </p:sp>
      <p:sp>
        <p:nvSpPr>
          <p:cNvPr id="363524" name="Rectangle 2"/>
          <p:cNvSpPr>
            <a:spLocks noGrp="1" noRot="1" noChangeAspect="1" noChangeArrowheads="1" noTextEdit="1"/>
          </p:cNvSpPr>
          <p:nvPr>
            <p:ph type="sldImg"/>
          </p:nvPr>
        </p:nvSpPr>
        <p:spPr>
          <a:xfrm>
            <a:off x="1878013" y="463550"/>
            <a:ext cx="4624387" cy="3468688"/>
          </a:xfrm>
          <a:ln/>
        </p:spPr>
      </p:sp>
      <p:sp>
        <p:nvSpPr>
          <p:cNvPr id="363525" name="Rectangle 3"/>
          <p:cNvSpPr>
            <a:spLocks noGrp="1" noChangeArrowheads="1"/>
          </p:cNvSpPr>
          <p:nvPr>
            <p:ph type="body" idx="1"/>
          </p:nvPr>
        </p:nvSpPr>
        <p:spPr>
          <a:noFill/>
          <a:ln/>
        </p:spPr>
        <p:txBody>
          <a:bodyPr/>
          <a:lstStyle/>
          <a:p>
            <a:pPr lvl="0">
              <a:defRPr/>
            </a:pPr>
            <a:r>
              <a:rPr lang="ko-KR" altLang="en-US">
                <a:latin typeface="Arial"/>
              </a:rPr>
              <a:t>필터 정의 프롬프트 : 메트릭 제한</a:t>
            </a:r>
          </a:p>
          <a:p>
            <a:pPr lvl="1">
              <a:defRPr/>
            </a:pPr>
            <a:r>
              <a:rPr lang="ko-KR" altLang="en-US"/>
              <a:t>프롬프트는 사용자에게 메트릭의 목록을 보여준다.</a:t>
            </a:r>
          </a:p>
          <a:p>
            <a:pPr lvl="2">
              <a:defRPr/>
            </a:pPr>
            <a:r>
              <a:rPr lang="ko-KR" altLang="en-US"/>
              <a:t>사용자는 선택된 하나 이상의 메트릭에 제한을 가할 수 있다.</a:t>
            </a:r>
          </a:p>
          <a:p>
            <a:pPr lvl="2">
              <a:defRPr/>
            </a:pPr>
            <a:r>
              <a:rPr lang="ko-KR" altLang="en-US"/>
              <a:t>사용자는 메트릭 제한을 연결하는 데 있어서 논리 연산자를 수정할 수 있다.</a:t>
            </a:r>
            <a:r>
              <a:rPr lang="en-US" altLang="ko-KR"/>
              <a:t> (e.g. AND OR or NOT</a:t>
            </a:r>
            <a:r>
              <a:rPr lang="ko-KR" altLang="en-US"/>
              <a:t>을 선택) </a:t>
            </a:r>
          </a:p>
          <a:p>
            <a:pPr lvl="1">
              <a:defRPr/>
            </a:pPr>
            <a:r>
              <a:rPr lang="ko-KR" altLang="en-US"/>
              <a:t>사용자는 각 메트릭에 제한을 두기 위해 옵션을 설정한다.</a:t>
            </a:r>
          </a:p>
          <a:p>
            <a:pPr lvl="2">
              <a:defRPr/>
            </a:pPr>
            <a:r>
              <a:rPr lang="ko-KR" altLang="en-US"/>
              <a:t>사용자는 여러 기능에 제한을 할 수 있다.</a:t>
            </a:r>
          </a:p>
          <a:p>
            <a:pPr lvl="3">
              <a:defRPr/>
            </a:pPr>
            <a:r>
              <a:rPr lang="ko-KR" altLang="en-US"/>
              <a:t>메트릭 값</a:t>
            </a:r>
          </a:p>
          <a:p>
            <a:pPr lvl="3">
              <a:defRPr/>
            </a:pPr>
            <a:r>
              <a:rPr lang="ko-KR" altLang="en-US"/>
              <a:t>상하위의 순위</a:t>
            </a:r>
          </a:p>
          <a:p>
            <a:pPr lvl="3">
              <a:defRPr/>
            </a:pPr>
            <a:r>
              <a:rPr lang="ko-KR" altLang="en-US"/>
              <a:t>상하위의 퍼센트</a:t>
            </a:r>
          </a:p>
          <a:p>
            <a:pPr lvl="2">
              <a:defRPr/>
            </a:pPr>
            <a:r>
              <a:rPr lang="ko-KR" altLang="en-US"/>
              <a:t>사용자는 표준 연산자를 사용하거나 또는 검증된 </a:t>
            </a:r>
            <a:r>
              <a:rPr lang="en-US" altLang="ko-KR"/>
              <a:t>SQL</a:t>
            </a:r>
            <a:r>
              <a:rPr lang="ko-KR" altLang="en-US"/>
              <a:t>을 이용한 사용자 표현식을 사용할 수 있다.</a:t>
            </a:r>
            <a:endParaRPr lang="en-US" altLang="ko-KR"/>
          </a:p>
        </p:txBody>
      </p:sp>
    </p:spTree>
    <p:extLst>
      <p:ext uri="{BB962C8B-B14F-4D97-AF65-F5344CB8AC3E}">
        <p14:creationId xmlns:p14="http://schemas.microsoft.com/office/powerpoint/2010/main" val="32236750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454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D636F3BD-D650-43D2-954E-BC15334E3E4D}" type="slidenum">
              <a:rPr lang="en-US" altLang="en-US" b="0">
                <a:latin typeface="Times New Roman"/>
                <a:ea typeface="굴림"/>
              </a:rPr>
              <a:pPr lvl="0">
                <a:defRPr/>
              </a:pPr>
              <a:t>84</a:t>
            </a:fld>
            <a:endParaRPr lang="en-US" altLang="en-US" b="0">
              <a:latin typeface="Times New Roman"/>
              <a:ea typeface="굴림"/>
            </a:endParaRPr>
          </a:p>
        </p:txBody>
      </p:sp>
      <p:sp>
        <p:nvSpPr>
          <p:cNvPr id="364548" name="Rectangle 2"/>
          <p:cNvSpPr>
            <a:spLocks noGrp="1" noRot="1" noChangeAspect="1" noChangeArrowheads="1" noTextEdit="1"/>
          </p:cNvSpPr>
          <p:nvPr>
            <p:ph type="sldImg"/>
          </p:nvPr>
        </p:nvSpPr>
        <p:spPr>
          <a:xfrm>
            <a:off x="1878013" y="463550"/>
            <a:ext cx="4624387" cy="3468688"/>
          </a:xfrm>
          <a:ln/>
        </p:spPr>
      </p:sp>
      <p:sp>
        <p:nvSpPr>
          <p:cNvPr id="364549" name="Rectangle 3"/>
          <p:cNvSpPr>
            <a:spLocks noGrp="1" noChangeArrowheads="1"/>
          </p:cNvSpPr>
          <p:nvPr>
            <p:ph type="body" idx="1"/>
          </p:nvPr>
        </p:nvSpPr>
        <p:spPr>
          <a:noFill/>
          <a:ln/>
        </p:spPr>
        <p:txBody>
          <a:bodyPr/>
          <a:lstStyle/>
          <a:p>
            <a:pPr lvl="0">
              <a:defRPr/>
            </a:pPr>
            <a:r>
              <a:rPr lang="ko-KR" altLang="en-US">
                <a:latin typeface="Arial"/>
              </a:rPr>
              <a:t>개체 프롬프트</a:t>
            </a:r>
          </a:p>
          <a:p>
            <a:pPr lvl="1">
              <a:defRPr/>
            </a:pPr>
            <a:r>
              <a:rPr lang="ko-KR" altLang="en-US"/>
              <a:t>개체 프롬프트 만들기</a:t>
            </a:r>
          </a:p>
          <a:p>
            <a:pPr lvl="2">
              <a:defRPr/>
            </a:pPr>
            <a:r>
              <a:rPr lang="ko-KR" altLang="en-US"/>
              <a:t>검색 개체를 이용하기</a:t>
            </a:r>
          </a:p>
          <a:p>
            <a:pPr lvl="3">
              <a:defRPr/>
            </a:pPr>
            <a:r>
              <a:rPr lang="ko-KR" altLang="en-US"/>
              <a:t>검색 개체는 한 가지 종류의 개체만을 포함해야 한다.</a:t>
            </a:r>
          </a:p>
          <a:p>
            <a:pPr lvl="3">
              <a:defRPr/>
            </a:pPr>
            <a:r>
              <a:rPr lang="ko-KR" altLang="en-US"/>
              <a:t>개체 프롬프트는 그 애트리뷰트나 메트릭을 포함하지 않는 템플릿에는 사용될 수 없다.</a:t>
            </a:r>
          </a:p>
          <a:p>
            <a:pPr lvl="2">
              <a:defRPr/>
            </a:pPr>
            <a:r>
              <a:rPr lang="ko-KR" altLang="en-US"/>
              <a:t>직접하기</a:t>
            </a:r>
          </a:p>
          <a:p>
            <a:pPr lvl="3">
              <a:defRPr/>
            </a:pPr>
            <a:r>
              <a:rPr lang="ko-KR" altLang="en-US"/>
              <a:t>현 버전에서는 직접적으로 선택된 개체는 한가지 유형의 개체이어야 한다.</a:t>
            </a:r>
          </a:p>
          <a:p>
            <a:pPr lvl="3">
              <a:defRPr/>
            </a:pPr>
            <a:r>
              <a:rPr lang="en-US" altLang="ko-KR"/>
              <a:t>Castor</a:t>
            </a:r>
            <a:r>
              <a:rPr lang="ko-KR" altLang="en-US"/>
              <a:t>에서는 애트리뷰트나 메트릭이 템플릿에 포함되지 않은 개체는 허용하지 않는다.</a:t>
            </a:r>
            <a:endParaRPr lang="en-US" altLang="ko-KR"/>
          </a:p>
        </p:txBody>
      </p:sp>
    </p:spTree>
    <p:extLst>
      <p:ext uri="{BB962C8B-B14F-4D97-AF65-F5344CB8AC3E}">
        <p14:creationId xmlns:p14="http://schemas.microsoft.com/office/powerpoint/2010/main" val="15857936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557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6336BEC6-2FA8-434E-A94E-484ED5DD4410}" type="slidenum">
              <a:rPr lang="en-US" altLang="en-US" b="0">
                <a:latin typeface="Times New Roman"/>
                <a:ea typeface="굴림"/>
              </a:rPr>
              <a:pPr lvl="0">
                <a:defRPr/>
              </a:pPr>
              <a:t>85</a:t>
            </a:fld>
            <a:endParaRPr lang="en-US" altLang="en-US" b="0">
              <a:latin typeface="Times New Roman"/>
              <a:ea typeface="굴림"/>
            </a:endParaRPr>
          </a:p>
        </p:txBody>
      </p:sp>
      <p:sp>
        <p:nvSpPr>
          <p:cNvPr id="365572" name="Rectangle 2"/>
          <p:cNvSpPr>
            <a:spLocks noGrp="1" noRot="1" noChangeAspect="1" noChangeArrowheads="1" noTextEdit="1"/>
          </p:cNvSpPr>
          <p:nvPr>
            <p:ph type="sldImg"/>
          </p:nvPr>
        </p:nvSpPr>
        <p:spPr>
          <a:xfrm>
            <a:off x="1878013" y="463550"/>
            <a:ext cx="4624387" cy="3468688"/>
          </a:xfrm>
          <a:ln/>
        </p:spPr>
      </p:sp>
      <p:sp>
        <p:nvSpPr>
          <p:cNvPr id="365573" name="Rectangle 3"/>
          <p:cNvSpPr>
            <a:spLocks noGrp="1" noChangeArrowheads="1"/>
          </p:cNvSpPr>
          <p:nvPr>
            <p:ph type="body" idx="1"/>
          </p:nvPr>
        </p:nvSpPr>
        <p:spPr>
          <a:noFill/>
          <a:ln/>
        </p:spPr>
        <p:txBody>
          <a:bodyPr/>
          <a:lstStyle/>
          <a:p>
            <a:pPr lvl="0">
              <a:defRPr/>
            </a:pPr>
            <a:r>
              <a:rPr lang="ko-KR" altLang="en-US">
                <a:latin typeface="Arial"/>
              </a:rPr>
              <a:t>값 프롬프트</a:t>
            </a:r>
          </a:p>
          <a:p>
            <a:pPr lvl="1">
              <a:defRPr/>
            </a:pPr>
            <a:r>
              <a:rPr lang="ko-KR" altLang="en-US"/>
              <a:t>특별히 지정된 값이나 값의 범위는 프롬프트에서 사용될 수 있다.</a:t>
            </a:r>
          </a:p>
          <a:p>
            <a:pPr lvl="1">
              <a:defRPr/>
            </a:pPr>
            <a:endParaRPr lang="en-US" altLang="ko-KR"/>
          </a:p>
          <a:p>
            <a:pPr lvl="2">
              <a:defRPr/>
            </a:pPr>
            <a:r>
              <a:rPr lang="ko-KR" altLang="en-US"/>
              <a:t>날짜 값은 특별한 날짜로 제한을 하기 위해 선택될 수 있다. </a:t>
            </a:r>
          </a:p>
          <a:p>
            <a:pPr lvl="2">
              <a:buFont typeface="mn-ea"/>
              <a:buNone/>
              <a:defRPr/>
            </a:pPr>
            <a:r>
              <a:rPr lang="en-US" altLang="ko-KR"/>
              <a:t>    </a:t>
            </a:r>
            <a:r>
              <a:rPr lang="ko-KR" altLang="en-US"/>
              <a:t>정적 날짜 및 동적 날짜 모두 지정 가능하다.</a:t>
            </a:r>
          </a:p>
          <a:p>
            <a:pPr lvl="2">
              <a:defRPr/>
            </a:pPr>
            <a:endParaRPr lang="ko-KR" altLang="en-US"/>
          </a:p>
          <a:p>
            <a:pPr lvl="2">
              <a:defRPr/>
            </a:pPr>
            <a:r>
              <a:rPr lang="ko-KR" altLang="en-US"/>
              <a:t>텍스트 문자는 나라를 지시하기 위해 </a:t>
            </a:r>
            <a:r>
              <a:rPr lang="en-US" altLang="ko-KR"/>
              <a:t>‘USA’</a:t>
            </a:r>
            <a:r>
              <a:rPr lang="ko-KR" altLang="en-US"/>
              <a:t>처럼 사용될 수 있다.</a:t>
            </a:r>
          </a:p>
          <a:p>
            <a:pPr lvl="2">
              <a:defRPr/>
            </a:pPr>
            <a:endParaRPr lang="en-US" altLang="ko-KR"/>
          </a:p>
          <a:p>
            <a:pPr lvl="2">
              <a:defRPr/>
            </a:pPr>
            <a:r>
              <a:rPr lang="ko-KR" altLang="en-US"/>
              <a:t>수치 값이나 값의 범위는 지정될 수 있다. 예로 </a:t>
            </a:r>
            <a:r>
              <a:rPr lang="en-US" altLang="ko-KR"/>
              <a:t>ID</a:t>
            </a:r>
            <a:r>
              <a:rPr lang="ko-KR" altLang="en-US"/>
              <a:t>칼럼은 수치 </a:t>
            </a:r>
            <a:r>
              <a:rPr lang="en-US" altLang="ko-KR"/>
              <a:t>ID</a:t>
            </a:r>
            <a:r>
              <a:rPr lang="ko-KR" altLang="en-US"/>
              <a:t>를 기본으로 선택될 수 있다.</a:t>
            </a:r>
          </a:p>
        </p:txBody>
      </p:sp>
    </p:spTree>
    <p:extLst>
      <p:ext uri="{BB962C8B-B14F-4D97-AF65-F5344CB8AC3E}">
        <p14:creationId xmlns:p14="http://schemas.microsoft.com/office/powerpoint/2010/main" val="41061912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659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A1D1DAE4-941C-475B-B697-6D1366B15C2E}" type="slidenum">
              <a:rPr lang="en-US" altLang="en-US" b="0">
                <a:latin typeface="Times New Roman"/>
                <a:ea typeface="굴림"/>
              </a:rPr>
              <a:pPr lvl="0">
                <a:defRPr/>
              </a:pPr>
              <a:t>86</a:t>
            </a:fld>
            <a:endParaRPr lang="en-US" altLang="en-US" b="0">
              <a:latin typeface="Times New Roman"/>
              <a:ea typeface="굴림"/>
            </a:endParaRPr>
          </a:p>
        </p:txBody>
      </p:sp>
      <p:sp>
        <p:nvSpPr>
          <p:cNvPr id="366596" name="Rectangle 2"/>
          <p:cNvSpPr>
            <a:spLocks noGrp="1" noRot="1" noChangeAspect="1" noChangeArrowheads="1" noTextEdit="1"/>
          </p:cNvSpPr>
          <p:nvPr>
            <p:ph type="sldImg"/>
          </p:nvPr>
        </p:nvSpPr>
        <p:spPr>
          <a:xfrm>
            <a:off x="1878013" y="463550"/>
            <a:ext cx="4624387" cy="3468688"/>
          </a:xfrm>
          <a:ln/>
        </p:spPr>
      </p:sp>
      <p:sp>
        <p:nvSpPr>
          <p:cNvPr id="366597" name="Rectangle 3"/>
          <p:cNvSpPr>
            <a:spLocks noGrp="1" noChangeArrowheads="1"/>
          </p:cNvSpPr>
          <p:nvPr>
            <p:ph type="body" idx="1"/>
          </p:nvPr>
        </p:nvSpPr>
        <p:spPr>
          <a:noFill/>
          <a:ln/>
        </p:spPr>
        <p:txBody>
          <a:bodyPr/>
          <a:lstStyle/>
          <a:p>
            <a:pPr lvl="0">
              <a:defRPr/>
            </a:pPr>
            <a:r>
              <a:rPr lang="ko-KR" altLang="en-US">
                <a:latin typeface="Arial"/>
              </a:rPr>
              <a:t>프롬프트 생성 옵션</a:t>
            </a:r>
          </a:p>
          <a:p>
            <a:pPr lvl="1">
              <a:defRPr/>
            </a:pPr>
            <a:r>
              <a:rPr lang="ko-KR" altLang="en-US"/>
              <a:t>사용자는 프롬프트에 대한 응답을 요구할 지에 대해서 지정할 수 있다.또한 기본으로 어떤 응답이 선택될 지를 지정할 수도 있다.</a:t>
            </a:r>
          </a:p>
          <a:p>
            <a:pPr lvl="2">
              <a:defRPr/>
            </a:pPr>
            <a:r>
              <a:rPr lang="ko-KR" altLang="en-US"/>
              <a:t>프롬프트 응답은 항상 요구됨</a:t>
            </a:r>
          </a:p>
          <a:p>
            <a:pPr lvl="3">
              <a:defRPr/>
            </a:pPr>
            <a:r>
              <a:rPr lang="ko-KR" altLang="en-US"/>
              <a:t>선택이 되지 않으면 리포트는 실행되지 않을 것이다.</a:t>
            </a:r>
          </a:p>
          <a:p>
            <a:pPr lvl="3">
              <a:defRPr/>
            </a:pPr>
            <a:r>
              <a:rPr lang="ko-KR" altLang="en-US"/>
              <a:t>기본값이 지정되면 이것이 응답 값으로 이용될 것이다.(더 이상 어떤 응답도 요구되지 않는다)</a:t>
            </a:r>
          </a:p>
          <a:p>
            <a:pPr lvl="2">
              <a:buFont typeface="mn-ea"/>
              <a:buNone/>
              <a:defRPr/>
            </a:pPr>
            <a:r>
              <a:rPr lang="ko-KR" altLang="en-US"/>
              <a:t>사용자가 프롬프트에 응답하지 않을 때의 </a:t>
            </a:r>
            <a:r>
              <a:rPr lang="en-US" altLang="ko-KR"/>
              <a:t>SQL</a:t>
            </a:r>
            <a:r>
              <a:rPr lang="ko-KR" altLang="en-US"/>
              <a:t>을 처리하는 옵션</a:t>
            </a:r>
          </a:p>
          <a:p>
            <a:pPr lvl="3">
              <a:defRPr/>
            </a:pPr>
            <a:r>
              <a:rPr lang="ko-KR" altLang="en-US"/>
              <a:t>엔진은 기본값이 지정되어 있다면 이를 이용할 것이다.그렇지 않으면 프롬프트를 제거할 것이다.</a:t>
            </a:r>
          </a:p>
          <a:p>
            <a:pPr lvl="3">
              <a:defRPr/>
            </a:pPr>
            <a:r>
              <a:rPr lang="ko-KR" altLang="en-US"/>
              <a:t>엔진은 캐쉬가 되어 있다면 이전 응답값을 사용할 것이다. 그래서 이것을 기본값으로 해서 </a:t>
            </a:r>
            <a:r>
              <a:rPr lang="en-US" altLang="ko-KR"/>
              <a:t>SQL</a:t>
            </a:r>
            <a:r>
              <a:rPr lang="ko-KR" altLang="en-US"/>
              <a:t>을 처리 할 것이다(캐쉬된 내용이 있다면) . 그렇지 않으면 프롬프트를 제거할 것이다.</a:t>
            </a:r>
            <a:endParaRPr lang="en-US" altLang="ko-KR"/>
          </a:p>
        </p:txBody>
      </p:sp>
    </p:spTree>
    <p:extLst>
      <p:ext uri="{BB962C8B-B14F-4D97-AF65-F5344CB8AC3E}">
        <p14:creationId xmlns:p14="http://schemas.microsoft.com/office/powerpoint/2010/main" val="20855890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6761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프롬프트 - </a:t>
            </a:r>
            <a:fld id="{02AD1DF3-2648-45F7-91D5-8CA72F3E5BC1}" type="slidenum">
              <a:rPr lang="en-US" altLang="en-US" b="0">
                <a:latin typeface="Times New Roman"/>
                <a:ea typeface="굴림"/>
              </a:rPr>
              <a:pPr lvl="0">
                <a:defRPr/>
              </a:pPr>
              <a:t>87</a:t>
            </a:fld>
            <a:endParaRPr lang="en-US" altLang="en-US" b="0">
              <a:latin typeface="Times New Roman"/>
              <a:ea typeface="굴림"/>
            </a:endParaRPr>
          </a:p>
        </p:txBody>
      </p:sp>
      <p:sp>
        <p:nvSpPr>
          <p:cNvPr id="367620" name="Rectangle 2"/>
          <p:cNvSpPr>
            <a:spLocks noGrp="1" noRot="1" noChangeAspect="1" noChangeArrowheads="1" noTextEdit="1"/>
          </p:cNvSpPr>
          <p:nvPr>
            <p:ph type="sldImg"/>
          </p:nvPr>
        </p:nvSpPr>
        <p:spPr>
          <a:xfrm>
            <a:off x="1878013" y="463550"/>
            <a:ext cx="4624387" cy="3468688"/>
          </a:xfrm>
          <a:ln/>
        </p:spPr>
      </p:sp>
      <p:sp>
        <p:nvSpPr>
          <p:cNvPr id="367621" name="Rectangle 3"/>
          <p:cNvSpPr>
            <a:spLocks noGrp="1" noChangeArrowheads="1"/>
          </p:cNvSpPr>
          <p:nvPr>
            <p:ph type="body" idx="1"/>
          </p:nvPr>
        </p:nvSpPr>
        <p:spPr>
          <a:noFill/>
          <a:ln/>
        </p:spPr>
        <p:txBody>
          <a:bodyPr/>
          <a:lstStyle/>
          <a:p>
            <a:pPr lvl="0">
              <a:defRPr/>
            </a:pPr>
            <a:r>
              <a:rPr lang="ko-KR" altLang="en-US">
                <a:latin typeface="Arial"/>
              </a:rPr>
              <a:t>프롬프트 생성 – 웹 옵션</a:t>
            </a:r>
          </a:p>
          <a:p>
            <a:pPr lvl="1">
              <a:defRPr/>
            </a:pPr>
            <a:r>
              <a:rPr lang="ko-KR" altLang="en-US"/>
              <a:t>웹으로 리포트를 조회시에 프롬프트 방식을 지정할 수 있다.</a:t>
            </a:r>
          </a:p>
          <a:p>
            <a:pPr lvl="1">
              <a:defRPr/>
            </a:pPr>
            <a:endParaRPr lang="en-US" altLang="ko-KR"/>
          </a:p>
          <a:p>
            <a:pPr lvl="1">
              <a:buFontTx/>
              <a:buChar char="•"/>
              <a:defRPr/>
            </a:pPr>
            <a:r>
              <a:rPr lang="ko-KR" altLang="en-US" i="0"/>
              <a:t>쇼핑백 : 좌측에 선택 가능한 항목이 나열되어 버튼으로 우측에 선택된 항목으로 보낼 수 있는 방식으로 복수 선택 가능</a:t>
            </a:r>
          </a:p>
          <a:p>
            <a:pPr lvl="1">
              <a:buFontTx/>
              <a:buChar char="•"/>
              <a:defRPr/>
            </a:pPr>
            <a:r>
              <a:rPr lang="ko-KR" altLang="en-US" i="0"/>
              <a:t>체크박스 : 각 항목의 좌측에 체크 박스에 선택할 수 있는 방식으로 복수 선택 가능</a:t>
            </a:r>
          </a:p>
          <a:p>
            <a:pPr lvl="1">
              <a:buFontTx/>
              <a:buChar char="•"/>
              <a:defRPr/>
            </a:pPr>
            <a:r>
              <a:rPr lang="ko-KR" altLang="en-US" i="0"/>
              <a:t>옵션버튼 : 각 항목의 좌축에 버튼 박스에 선택할 수 있으며 하나의 항목만 선택 가능</a:t>
            </a:r>
          </a:p>
          <a:p>
            <a:pPr lvl="1">
              <a:buFontTx/>
              <a:buChar char="•"/>
              <a:defRPr/>
            </a:pPr>
            <a:r>
              <a:rPr lang="ko-KR" altLang="en-US" i="0"/>
              <a:t>단일선택목록 : 각 항목의 선택할 수 있는 리스트 목록창에서 마우스로 하나의 항목만 선택 가능</a:t>
            </a:r>
          </a:p>
          <a:p>
            <a:pPr lvl="1">
              <a:buFontTx/>
              <a:buChar char="•"/>
              <a:defRPr/>
            </a:pPr>
            <a:r>
              <a:rPr lang="ko-KR" altLang="en-US" i="0"/>
              <a:t>다중선택목록 : 각 항목의 선택할 수 있는 리스트 목록창에서 마우스와 </a:t>
            </a:r>
            <a:r>
              <a:rPr lang="en-US" altLang="ko-KR" i="0"/>
              <a:t>Ctrl,Shift </a:t>
            </a:r>
            <a:r>
              <a:rPr lang="ko-KR" altLang="en-US" i="0"/>
              <a:t>키보드로 복수 선택 가능</a:t>
            </a:r>
          </a:p>
          <a:p>
            <a:pPr lvl="1">
              <a:buFontTx/>
              <a:buChar char="•"/>
              <a:defRPr/>
            </a:pPr>
            <a:r>
              <a:rPr lang="ko-KR" altLang="en-US" i="0"/>
              <a:t>풀다운 : 풀다운 박스 창에서 하나의 항목만 선택 가능</a:t>
            </a:r>
          </a:p>
        </p:txBody>
      </p:sp>
    </p:spTree>
    <p:extLst>
      <p:ext uri="{BB962C8B-B14F-4D97-AF65-F5344CB8AC3E}">
        <p14:creationId xmlns:p14="http://schemas.microsoft.com/office/powerpoint/2010/main" val="41469008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88</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8048907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117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콘솔리데이션 - </a:t>
            </a:r>
            <a:fld id="{52F0CD23-D5D7-4252-A56B-E30A6980F39B}" type="slidenum">
              <a:rPr lang="en-US" altLang="en-US" b="0">
                <a:latin typeface="Times New Roman"/>
                <a:ea typeface="굴림"/>
              </a:rPr>
              <a:pPr lvl="0">
                <a:defRPr/>
              </a:pPr>
              <a:t>89</a:t>
            </a:fld>
            <a:endParaRPr lang="en-US" altLang="en-US" b="0">
              <a:latin typeface="Times New Roman"/>
              <a:ea typeface="굴림"/>
            </a:endParaRPr>
          </a:p>
        </p:txBody>
      </p:sp>
      <p:sp>
        <p:nvSpPr>
          <p:cNvPr id="391172" name="Rectangle 2"/>
          <p:cNvSpPr>
            <a:spLocks noGrp="1" noRot="1" noChangeAspect="1" noChangeArrowheads="1" noTextEdit="1"/>
          </p:cNvSpPr>
          <p:nvPr>
            <p:ph type="sldImg"/>
          </p:nvPr>
        </p:nvSpPr>
        <p:spPr>
          <a:ln/>
        </p:spPr>
      </p:sp>
      <p:sp>
        <p:nvSpPr>
          <p:cNvPr id="391173"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31086199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219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콘솔리데이션 - </a:t>
            </a:r>
            <a:fld id="{EDB766FA-C45F-418E-B2EC-C4D4EB547C9E}" type="slidenum">
              <a:rPr lang="en-US" altLang="en-US" b="0">
                <a:latin typeface="Times New Roman"/>
                <a:ea typeface="굴림"/>
              </a:rPr>
              <a:pPr lvl="0">
                <a:defRPr/>
              </a:pPr>
              <a:t>90</a:t>
            </a:fld>
            <a:endParaRPr lang="en-US" altLang="en-US" b="0">
              <a:latin typeface="Times New Roman"/>
              <a:ea typeface="굴림"/>
            </a:endParaRPr>
          </a:p>
        </p:txBody>
      </p:sp>
      <p:sp>
        <p:nvSpPr>
          <p:cNvPr id="392196" name="Rectangle 2"/>
          <p:cNvSpPr>
            <a:spLocks noGrp="1" noRot="1" noChangeAspect="1" noChangeArrowheads="1" noTextEdit="1"/>
          </p:cNvSpPr>
          <p:nvPr>
            <p:ph type="sldImg"/>
          </p:nvPr>
        </p:nvSpPr>
        <p:spPr>
          <a:ln/>
        </p:spPr>
      </p:sp>
      <p:sp>
        <p:nvSpPr>
          <p:cNvPr id="392197"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66879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50790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5.</a:t>
            </a:r>
            <a:r>
              <a:rPr lang="ko-KR" altLang="en-US" b="0">
                <a:latin typeface="Times New Roman"/>
                <a:ea typeface="굴림"/>
              </a:rPr>
              <a:t>팩트 - </a:t>
            </a:r>
            <a:fld id="{D271CF2C-7119-43C7-AD56-D3C66A592111}" type="slidenum">
              <a:rPr lang="en-US" altLang="en-US" b="0">
                <a:latin typeface="Times New Roman"/>
                <a:ea typeface="굴림"/>
              </a:rPr>
              <a:pPr lvl="0">
                <a:defRPr/>
              </a:pPr>
              <a:t>10</a:t>
            </a:fld>
            <a:endParaRPr lang="en-US" altLang="en-US" b="0">
              <a:latin typeface="Times New Roman"/>
              <a:ea typeface="굴림"/>
            </a:endParaRPr>
          </a:p>
        </p:txBody>
      </p:sp>
      <p:sp>
        <p:nvSpPr>
          <p:cNvPr id="507908" name="Rectangle 2"/>
          <p:cNvSpPr>
            <a:spLocks noGrp="1" noRot="1" noChangeAspect="1" noChangeArrowheads="1" noTextEdit="1"/>
          </p:cNvSpPr>
          <p:nvPr>
            <p:ph type="sldImg"/>
          </p:nvPr>
        </p:nvSpPr>
        <p:spPr>
          <a:xfrm>
            <a:off x="2027238" y="695325"/>
            <a:ext cx="4635500" cy="3476625"/>
          </a:xfrm>
          <a:ln/>
        </p:spPr>
      </p:sp>
      <p:sp>
        <p:nvSpPr>
          <p:cNvPr id="50790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팩트 정의</a:t>
            </a:r>
          </a:p>
          <a:p>
            <a:pPr lvl="1">
              <a:defRPr/>
            </a:pPr>
            <a:r>
              <a:rPr lang="ko-KR" altLang="en-US"/>
              <a:t>모든 팩트는 3부분으로 이루어져 있다. : 정의</a:t>
            </a:r>
            <a:r>
              <a:rPr lang="en-US" altLang="ko-KR"/>
              <a:t>, </a:t>
            </a:r>
            <a:r>
              <a:rPr lang="ko-KR" altLang="en-US"/>
              <a:t>열 별칭, 그리고 확장</a:t>
            </a:r>
            <a:r>
              <a:rPr lang="en-US" altLang="ko-KR"/>
              <a:t>. </a:t>
            </a:r>
            <a:r>
              <a:rPr lang="ko-KR" altLang="en-US"/>
              <a:t>첫 2부분은 강제적이고 3번째는 옵션이다.</a:t>
            </a:r>
          </a:p>
          <a:p>
            <a:pPr lvl="1">
              <a:defRPr/>
            </a:pPr>
            <a:r>
              <a:rPr lang="en-US" altLang="ko-KR"/>
              <a:t> </a:t>
            </a:r>
            <a:r>
              <a:rPr lang="ko-KR" altLang="en-US"/>
              <a:t>이 섹션은 첫번째 부분 즉, 정의부분을 언급한다. </a:t>
            </a:r>
          </a:p>
          <a:p>
            <a:pPr lvl="1">
              <a:defRPr/>
            </a:pPr>
            <a:endParaRPr lang="en-US" altLang="ko-KR"/>
          </a:p>
          <a:p>
            <a:pPr lvl="2">
              <a:defRPr/>
            </a:pPr>
            <a:r>
              <a:rPr lang="ko-KR" altLang="en-US"/>
              <a:t>팩트 정의</a:t>
            </a:r>
          </a:p>
          <a:p>
            <a:pPr lvl="3">
              <a:defRPr/>
            </a:pPr>
            <a:r>
              <a:rPr lang="ko-KR" altLang="en-US"/>
              <a:t>팩트 정의는 이름,설명같이 팩트상에서 행해지는 기본적인 정의를 의미한다.</a:t>
            </a:r>
          </a:p>
          <a:p>
            <a:pPr lvl="3">
              <a:defRPr/>
            </a:pPr>
            <a:r>
              <a:rPr lang="ko-KR" altLang="en-US"/>
              <a:t>팩트의 설명은 옵션이고 여러가지의 표현식 정의가 가능하다.</a:t>
            </a:r>
            <a:endParaRPr lang="en-US" altLang="ko-KR"/>
          </a:p>
        </p:txBody>
      </p:sp>
    </p:spTree>
    <p:extLst>
      <p:ext uri="{BB962C8B-B14F-4D97-AF65-F5344CB8AC3E}">
        <p14:creationId xmlns:p14="http://schemas.microsoft.com/office/powerpoint/2010/main" val="3167453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321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콘솔리데이션 - </a:t>
            </a:r>
            <a:fld id="{13BB8155-F0FE-4020-8F15-85CFAC69803D}" type="slidenum">
              <a:rPr lang="en-US" altLang="en-US" b="0">
                <a:latin typeface="Times New Roman"/>
                <a:ea typeface="굴림"/>
              </a:rPr>
              <a:pPr lvl="0">
                <a:defRPr/>
              </a:pPr>
              <a:t>91</a:t>
            </a:fld>
            <a:endParaRPr lang="en-US" altLang="en-US" b="0">
              <a:latin typeface="Times New Roman"/>
              <a:ea typeface="굴림"/>
            </a:endParaRPr>
          </a:p>
        </p:txBody>
      </p:sp>
      <p:sp>
        <p:nvSpPr>
          <p:cNvPr id="393220" name="Rectangle 2"/>
          <p:cNvSpPr>
            <a:spLocks noGrp="1" noRot="1" noChangeAspect="1" noChangeArrowheads="1" noTextEdit="1"/>
          </p:cNvSpPr>
          <p:nvPr>
            <p:ph type="sldImg"/>
          </p:nvPr>
        </p:nvSpPr>
        <p:spPr>
          <a:xfrm>
            <a:off x="2027238" y="695325"/>
            <a:ext cx="4635500" cy="3476625"/>
          </a:xfrm>
          <a:ln/>
        </p:spPr>
      </p:sp>
      <p:sp>
        <p:nvSpPr>
          <p:cNvPr id="393221" name="Rectangle 3"/>
          <p:cNvSpPr>
            <a:spLocks noGrp="1" noChangeArrowheads="1"/>
          </p:cNvSpPr>
          <p:nvPr>
            <p:ph type="body" idx="1"/>
          </p:nvPr>
        </p:nvSpPr>
        <p:spPr>
          <a:xfrm>
            <a:off x="1708150" y="4403725"/>
            <a:ext cx="5121275" cy="4248150"/>
          </a:xfrm>
          <a:noFill/>
          <a:ln/>
        </p:spPr>
        <p:txBody>
          <a:bodyPr lIns="92949" tIns="46474" rIns="92949" bIns="46474"/>
          <a:lstStyle/>
          <a:p>
            <a:pPr lvl="0">
              <a:defRPr/>
            </a:pPr>
            <a:r>
              <a:rPr lang="ko-KR" altLang="en-US">
                <a:latin typeface="Arial"/>
              </a:rPr>
              <a:t>콘솔리데이션</a:t>
            </a:r>
          </a:p>
          <a:p>
            <a:pPr lvl="1">
              <a:defRPr/>
            </a:pPr>
            <a:r>
              <a:rPr lang="ko-KR" altLang="en-US"/>
              <a:t>콘솔리데이션을 만들때 ,편집기는 개체 브라우즈 창에서 계층만을 보여줄 것이다. 필요한 어트리뷰트를 선택하기 위해서는 사용자가가 정의하려는 계층으로 가야 할 것이다.</a:t>
            </a:r>
          </a:p>
          <a:p>
            <a:pPr lvl="2">
              <a:defRPr/>
            </a:pPr>
            <a:r>
              <a:rPr lang="ko-KR" altLang="en-US"/>
              <a:t>콘솔리데이션은 구성 요소들의 논리적 그룹핑으로 구성된다.</a:t>
            </a:r>
            <a:r>
              <a:rPr lang="en-US" altLang="ko-KR"/>
              <a:t> </a:t>
            </a:r>
          </a:p>
          <a:p>
            <a:pPr lvl="3">
              <a:defRPr/>
            </a:pPr>
            <a:r>
              <a:rPr lang="ko-KR" altLang="en-US"/>
              <a:t>예: 판매된 모든 제품은 국적별로 그룹핑될 수 있다.</a:t>
            </a:r>
            <a:r>
              <a:rPr lang="en-US" altLang="ko-KR"/>
              <a:t> </a:t>
            </a:r>
            <a:r>
              <a:rPr lang="ko-KR" altLang="en-US"/>
              <a:t>분석으로는 판매된 제품이 국내산인지 수입품인지 쉽게 분석될 수 있다</a:t>
            </a:r>
          </a:p>
          <a:p>
            <a:pPr lvl="2">
              <a:defRPr/>
            </a:pPr>
            <a:r>
              <a:rPr lang="ko-KR" altLang="en-US"/>
              <a:t>콘솔리데이션은 구성요소와 구성요소 그룹들간의 수학적 연산이 가능하다.</a:t>
            </a:r>
          </a:p>
          <a:p>
            <a:pPr lvl="3">
              <a:defRPr/>
            </a:pPr>
            <a:r>
              <a:rPr lang="ko-KR" altLang="en-US"/>
              <a:t>예: 수입품 판매량의 국산 판매량에 대한 비율</a:t>
            </a:r>
            <a:r>
              <a:rPr lang="en-US" altLang="ko-KR"/>
              <a:t>.</a:t>
            </a:r>
          </a:p>
          <a:p>
            <a:pPr lvl="2">
              <a:defRPr/>
            </a:pPr>
            <a:r>
              <a:rPr lang="ko-KR" altLang="en-US"/>
              <a:t>콘솔리데이션 어트리뷰트는 계층으로부터 선택되어야 한다.</a:t>
            </a:r>
            <a:r>
              <a:rPr lang="en-US" altLang="ko-KR"/>
              <a:t> </a:t>
            </a:r>
          </a:p>
        </p:txBody>
      </p:sp>
    </p:spTree>
    <p:extLst>
      <p:ext uri="{BB962C8B-B14F-4D97-AF65-F5344CB8AC3E}">
        <p14:creationId xmlns:p14="http://schemas.microsoft.com/office/powerpoint/2010/main" val="9120401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424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콘솔리데이션 - </a:t>
            </a:r>
            <a:fld id="{E0CBB639-8658-4A5F-8924-F4B32A8D0F55}" type="slidenum">
              <a:rPr lang="en-US" altLang="en-US" b="0">
                <a:latin typeface="Times New Roman"/>
                <a:ea typeface="굴림"/>
              </a:rPr>
              <a:pPr lvl="0">
                <a:defRPr/>
              </a:pPr>
              <a:t>92</a:t>
            </a:fld>
            <a:endParaRPr lang="en-US" altLang="en-US" b="0">
              <a:latin typeface="Times New Roman"/>
              <a:ea typeface="굴림"/>
            </a:endParaRPr>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pPr lvl="0">
              <a:defRPr/>
            </a:pPr>
            <a:r>
              <a:rPr lang="ko-KR" altLang="en-US">
                <a:latin typeface="Arial"/>
              </a:rPr>
              <a:t>콘솔리데이션 생성: 콘솔리데이션 편집기</a:t>
            </a:r>
          </a:p>
        </p:txBody>
      </p:sp>
    </p:spTree>
    <p:extLst>
      <p:ext uri="{BB962C8B-B14F-4D97-AF65-F5344CB8AC3E}">
        <p14:creationId xmlns:p14="http://schemas.microsoft.com/office/powerpoint/2010/main" val="24806357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526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콘솔리데이션 - </a:t>
            </a:r>
            <a:fld id="{9F51B075-595E-4465-92B7-AE1ACF871750}" type="slidenum">
              <a:rPr lang="en-US" altLang="en-US" b="0">
                <a:latin typeface="Times New Roman"/>
                <a:ea typeface="굴림"/>
              </a:rPr>
              <a:pPr lvl="0">
                <a:defRPr/>
              </a:pPr>
              <a:t>93</a:t>
            </a:fld>
            <a:endParaRPr lang="en-US" altLang="en-US" b="0">
              <a:latin typeface="Times New Roman"/>
              <a:ea typeface="굴림"/>
            </a:endParaRPr>
          </a:p>
        </p:txBody>
      </p:sp>
      <p:sp>
        <p:nvSpPr>
          <p:cNvPr id="395268" name="Rectangle 2"/>
          <p:cNvSpPr>
            <a:spLocks noGrp="1" noRot="1" noChangeAspect="1" noChangeArrowheads="1" noTextEdit="1"/>
          </p:cNvSpPr>
          <p:nvPr>
            <p:ph type="sldImg"/>
          </p:nvPr>
        </p:nvSpPr>
        <p:spPr>
          <a:ln/>
        </p:spPr>
      </p:sp>
      <p:sp>
        <p:nvSpPr>
          <p:cNvPr id="395269" name="Rectangle 3"/>
          <p:cNvSpPr>
            <a:spLocks noGrp="1" noChangeArrowheads="1"/>
          </p:cNvSpPr>
          <p:nvPr>
            <p:ph type="body" idx="1"/>
          </p:nvPr>
        </p:nvSpPr>
        <p:spPr>
          <a:noFill/>
          <a:ln/>
        </p:spPr>
        <p:txBody>
          <a:bodyPr/>
          <a:lstStyle/>
          <a:p>
            <a:pPr lvl="0">
              <a:defRPr/>
            </a:pPr>
            <a:r>
              <a:rPr lang="ko-KR" altLang="en-US">
                <a:latin typeface="Arial"/>
              </a:rPr>
              <a:t>콘솔리데이션 구성요소</a:t>
            </a:r>
          </a:p>
          <a:p>
            <a:pPr lvl="1">
              <a:defRPr/>
            </a:pPr>
            <a:r>
              <a:rPr lang="ko-KR" altLang="en-US"/>
              <a:t>표현식 편집기창에 구성요소들을 더함으로써 그룹화가 이루어진다.</a:t>
            </a:r>
          </a:p>
          <a:p>
            <a:pPr lvl="2">
              <a:defRPr/>
            </a:pPr>
            <a:r>
              <a:rPr lang="ko-KR" altLang="en-US"/>
              <a:t>단순한 리스트의 선택 대신에 표현식을 이용함으로써 콘솔리데이션내에 좀 더 복잡한 계산을 허용한다.</a:t>
            </a:r>
            <a:r>
              <a:rPr lang="en-US" altLang="ko-KR"/>
              <a:t> (</a:t>
            </a:r>
            <a:r>
              <a:rPr lang="ko-KR" altLang="en-US"/>
              <a:t>선택한 구성요소 편을 보라</a:t>
            </a:r>
            <a:r>
              <a:rPr lang="en-US" altLang="ko-KR"/>
              <a:t>)</a:t>
            </a:r>
          </a:p>
        </p:txBody>
      </p:sp>
    </p:spTree>
    <p:extLst>
      <p:ext uri="{BB962C8B-B14F-4D97-AF65-F5344CB8AC3E}">
        <p14:creationId xmlns:p14="http://schemas.microsoft.com/office/powerpoint/2010/main" val="987922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629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콘솔리데이션 - </a:t>
            </a:r>
            <a:fld id="{0D6593EE-285B-4730-B314-E48A1C0AD17D}" type="slidenum">
              <a:rPr lang="en-US" altLang="en-US" b="0">
                <a:latin typeface="Times New Roman"/>
                <a:ea typeface="굴림"/>
              </a:rPr>
              <a:pPr lvl="0">
                <a:defRPr/>
              </a:pPr>
              <a:t>94</a:t>
            </a:fld>
            <a:endParaRPr lang="en-US" altLang="en-US" b="0">
              <a:latin typeface="Times New Roman"/>
              <a:ea typeface="굴림"/>
            </a:endParaRPr>
          </a:p>
        </p:txBody>
      </p:sp>
      <p:sp>
        <p:nvSpPr>
          <p:cNvPr id="396292" name="Rectangle 2"/>
          <p:cNvSpPr>
            <a:spLocks noGrp="1" noRot="1" noChangeAspect="1" noChangeArrowheads="1" noTextEdit="1"/>
          </p:cNvSpPr>
          <p:nvPr>
            <p:ph type="sldImg"/>
          </p:nvPr>
        </p:nvSpPr>
        <p:spPr>
          <a:ln/>
        </p:spPr>
      </p:sp>
      <p:sp>
        <p:nvSpPr>
          <p:cNvPr id="396293" name="Rectangle 3"/>
          <p:cNvSpPr>
            <a:spLocks noGrp="1" noChangeArrowheads="1"/>
          </p:cNvSpPr>
          <p:nvPr>
            <p:ph type="body" idx="1"/>
          </p:nvPr>
        </p:nvSpPr>
        <p:spPr>
          <a:noFill/>
          <a:ln/>
        </p:spPr>
        <p:txBody>
          <a:bodyPr/>
          <a:lstStyle/>
          <a:p>
            <a:pPr lvl="0">
              <a:defRPr/>
            </a:pPr>
            <a:r>
              <a:rPr lang="ko-KR" altLang="en-US">
                <a:latin typeface="Arial"/>
              </a:rPr>
              <a:t>콘솔리데이션 구성요소</a:t>
            </a:r>
          </a:p>
          <a:p>
            <a:pPr lvl="1">
              <a:defRPr/>
            </a:pPr>
            <a:r>
              <a:rPr lang="ko-KR" altLang="en-US"/>
              <a:t>사용자 그룹과는 달리, 콘솔리데이션내의 구성요소는 다른 데이터 레벨로 부터도 만들어 질 수 있다.</a:t>
            </a:r>
          </a:p>
          <a:p>
            <a:pPr lvl="2">
              <a:defRPr/>
            </a:pPr>
            <a:r>
              <a:rPr lang="ko-KR" altLang="en-US"/>
              <a:t>구성요소는 다른 사용자 계층에서 선택될 수 있다.</a:t>
            </a:r>
            <a:r>
              <a:rPr lang="en-US" altLang="ko-KR"/>
              <a:t>Elements can be selected from different user hierarchies</a:t>
            </a:r>
          </a:p>
          <a:p>
            <a:pPr lvl="2">
              <a:defRPr/>
            </a:pPr>
            <a:r>
              <a:rPr lang="ko-KR" altLang="en-US"/>
              <a:t>구성요소는 다른 어트리뷰트로부터도 선택될 수 있다.</a:t>
            </a:r>
          </a:p>
          <a:p>
            <a:pPr lvl="2">
              <a:defRPr/>
            </a:pPr>
            <a:r>
              <a:rPr lang="ko-KR" altLang="en-US"/>
              <a:t>예: 위 슬라이드는 같은 계층이지만 다른 데이터 레벨에서 보여진 경우 </a:t>
            </a:r>
            <a:r>
              <a:rPr lang="en-US" altLang="ko-KR"/>
              <a:t> i.e. CUSTOMER_REGION and CUSTOMER.</a:t>
            </a:r>
          </a:p>
          <a:p>
            <a:pPr lvl="0">
              <a:defRPr/>
            </a:pPr>
            <a:endParaRPr lang="en-US" altLang="ko-KR">
              <a:latin typeface="Arial"/>
            </a:endParaRPr>
          </a:p>
        </p:txBody>
      </p:sp>
    </p:spTree>
    <p:extLst>
      <p:ext uri="{BB962C8B-B14F-4D97-AF65-F5344CB8AC3E}">
        <p14:creationId xmlns:p14="http://schemas.microsoft.com/office/powerpoint/2010/main" val="25526665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7315"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7.</a:t>
            </a:r>
            <a:r>
              <a:rPr lang="ko-KR" altLang="en-US" b="0">
                <a:latin typeface="Times New Roman"/>
                <a:ea typeface="굴림"/>
              </a:rPr>
              <a:t>콘솔리데이션 - </a:t>
            </a:r>
            <a:fld id="{E2CF523E-3DB0-4B45-8B58-17C6EF62C3BB}" type="slidenum">
              <a:rPr lang="en-US" altLang="en-US" b="0">
                <a:latin typeface="Times New Roman"/>
                <a:ea typeface="굴림"/>
              </a:rPr>
              <a:pPr lvl="0">
                <a:defRPr/>
              </a:pPr>
              <a:t>95</a:t>
            </a:fld>
            <a:endParaRPr lang="en-US" altLang="en-US" b="0">
              <a:latin typeface="Times New Roman"/>
              <a:ea typeface="굴림"/>
            </a:endParaRPr>
          </a:p>
        </p:txBody>
      </p:sp>
      <p:sp>
        <p:nvSpPr>
          <p:cNvPr id="397316" name="Rectangle 2"/>
          <p:cNvSpPr>
            <a:spLocks noGrp="1" noRot="1" noChangeAspect="1" noChangeArrowheads="1" noTextEdit="1"/>
          </p:cNvSpPr>
          <p:nvPr>
            <p:ph type="sldImg"/>
          </p:nvPr>
        </p:nvSpPr>
        <p:spPr>
          <a:ln/>
        </p:spPr>
      </p:sp>
      <p:sp>
        <p:nvSpPr>
          <p:cNvPr id="397317" name="Rectangle 3"/>
          <p:cNvSpPr>
            <a:spLocks noGrp="1" noChangeArrowheads="1"/>
          </p:cNvSpPr>
          <p:nvPr>
            <p:ph type="body" idx="1"/>
          </p:nvPr>
        </p:nvSpPr>
        <p:spPr>
          <a:noFill/>
          <a:ln/>
        </p:spPr>
        <p:txBody>
          <a:bodyPr/>
          <a:lstStyle/>
          <a:p>
            <a:pPr lvl="0">
              <a:defRPr/>
            </a:pPr>
            <a:r>
              <a:rPr lang="ko-KR" altLang="en-US">
                <a:latin typeface="Arial"/>
              </a:rPr>
              <a:t>구성요소 표현식</a:t>
            </a:r>
          </a:p>
          <a:p>
            <a:pPr lvl="1">
              <a:defRPr/>
            </a:pPr>
            <a:r>
              <a:rPr lang="ko-KR" altLang="en-US"/>
              <a:t>콘솔리데이션에서의 구성요소는 수학적 표현이 사용될 수 있다.</a:t>
            </a:r>
            <a:r>
              <a:rPr lang="en-US" altLang="ko-KR"/>
              <a:t> </a:t>
            </a:r>
            <a:r>
              <a:rPr lang="ko-KR" altLang="en-US"/>
              <a:t>전체 구성요소 그룹은 표현식 편집기 창에서 </a:t>
            </a:r>
            <a:r>
              <a:rPr lang="en-US" altLang="ko-KR"/>
              <a:t>dragging and dropping </a:t>
            </a:r>
            <a:r>
              <a:rPr lang="ko-KR" altLang="en-US"/>
              <a:t>을 함으로써 가능하다.</a:t>
            </a:r>
          </a:p>
          <a:p>
            <a:pPr lvl="2">
              <a:defRPr/>
            </a:pPr>
            <a:r>
              <a:rPr lang="ko-KR" altLang="en-US"/>
              <a:t>콘솔리데이션내에서는 구성요소 그룹들간에 연산이 가능하다.</a:t>
            </a:r>
            <a:endParaRPr lang="en-US" altLang="ko-KR"/>
          </a:p>
        </p:txBody>
      </p:sp>
    </p:spTree>
    <p:extLst>
      <p:ext uri="{BB962C8B-B14F-4D97-AF65-F5344CB8AC3E}">
        <p14:creationId xmlns:p14="http://schemas.microsoft.com/office/powerpoint/2010/main" val="36843872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7: Introduction</a:t>
            </a:r>
          </a:p>
        </p:txBody>
      </p:sp>
      <p:sp>
        <p:nvSpPr>
          <p:cNvPr id="31129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4. MicroStrategy Tutorial - </a:t>
            </a:r>
            <a:fld id="{EC39E4BE-8828-4C98-B08E-21C7E3A7F33E}" type="slidenum">
              <a:rPr lang="en-US" altLang="ko-KR" b="0">
                <a:latin typeface="Times New Roman"/>
                <a:ea typeface="굴림"/>
              </a:rPr>
              <a:pPr lvl="0">
                <a:defRPr/>
              </a:pPr>
              <a:t>96</a:t>
            </a:fld>
            <a:endParaRPr lang="en-US" altLang="ko-KR" b="0">
              <a:latin typeface="Times New Roman"/>
              <a:ea typeface="굴림"/>
            </a:endParaRPr>
          </a:p>
        </p:txBody>
      </p:sp>
      <p:sp>
        <p:nvSpPr>
          <p:cNvPr id="311300" name="Rectangle 2"/>
          <p:cNvSpPr>
            <a:spLocks noGrp="1" noRot="1" noChangeAspect="1" noChangeArrowheads="1" noTextEdit="1"/>
          </p:cNvSpPr>
          <p:nvPr>
            <p:ph type="sldImg"/>
          </p:nvPr>
        </p:nvSpPr>
        <p:spPr>
          <a:xfrm>
            <a:off x="2027238" y="695325"/>
            <a:ext cx="4635500" cy="3476625"/>
          </a:xfrm>
          <a:ln/>
        </p:spPr>
      </p:sp>
      <p:sp>
        <p:nvSpPr>
          <p:cNvPr id="31130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4221993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8339"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8.</a:t>
            </a:r>
            <a:r>
              <a:rPr lang="ko-KR" altLang="en-US" b="0">
                <a:latin typeface="Times New Roman"/>
                <a:ea typeface="굴림"/>
              </a:rPr>
              <a:t>사용자정의그룹 - </a:t>
            </a:r>
            <a:fld id="{31FEED8B-80D5-4F8A-A8E6-C7534929E42F}" type="slidenum">
              <a:rPr lang="en-US" altLang="en-US" b="0">
                <a:latin typeface="Times New Roman"/>
                <a:ea typeface="굴림"/>
              </a:rPr>
              <a:pPr lvl="0">
                <a:defRPr/>
              </a:pPr>
              <a:t>97</a:t>
            </a:fld>
            <a:endParaRPr lang="en-US" altLang="en-US" b="0">
              <a:latin typeface="Times New Roman"/>
              <a:ea typeface="굴림"/>
            </a:endParaRPr>
          </a:p>
        </p:txBody>
      </p:sp>
      <p:sp>
        <p:nvSpPr>
          <p:cNvPr id="398340" name="Rectangle 2"/>
          <p:cNvSpPr>
            <a:spLocks noGrp="1" noRot="1" noChangeAspect="1" noChangeArrowheads="1" noTextEdit="1"/>
          </p:cNvSpPr>
          <p:nvPr>
            <p:ph type="sldImg"/>
          </p:nvPr>
        </p:nvSpPr>
        <p:spPr>
          <a:xfrm>
            <a:off x="2027238" y="695325"/>
            <a:ext cx="4635500" cy="3476625"/>
          </a:xfrm>
          <a:ln/>
        </p:spPr>
      </p:sp>
      <p:sp>
        <p:nvSpPr>
          <p:cNvPr id="398341"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endParaRPr lang="ko-KR" altLang="en-US">
              <a:latin typeface="Arial"/>
            </a:endParaRPr>
          </a:p>
        </p:txBody>
      </p:sp>
    </p:spTree>
    <p:extLst>
      <p:ext uri="{BB962C8B-B14F-4D97-AF65-F5344CB8AC3E}">
        <p14:creationId xmlns:p14="http://schemas.microsoft.com/office/powerpoint/2010/main" val="32959668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399363"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8.</a:t>
            </a:r>
            <a:r>
              <a:rPr lang="ko-KR" altLang="en-US" b="0">
                <a:latin typeface="Times New Roman"/>
                <a:ea typeface="굴림"/>
              </a:rPr>
              <a:t>사용자정의그룹 - </a:t>
            </a:r>
            <a:fld id="{E3EF531F-BB94-44F7-8427-D607992E7C15}" type="slidenum">
              <a:rPr lang="en-US" altLang="en-US" b="0">
                <a:latin typeface="Times New Roman"/>
                <a:ea typeface="굴림"/>
              </a:rPr>
              <a:pPr lvl="0">
                <a:defRPr/>
              </a:pPr>
              <a:t>98</a:t>
            </a:fld>
            <a:endParaRPr lang="en-US" altLang="en-US" b="0">
              <a:latin typeface="Times New Roman"/>
              <a:ea typeface="굴림"/>
            </a:endParaRPr>
          </a:p>
        </p:txBody>
      </p:sp>
      <p:sp>
        <p:nvSpPr>
          <p:cNvPr id="399364" name="Rectangle 2"/>
          <p:cNvSpPr>
            <a:spLocks noGrp="1" noRot="1" noChangeAspect="1" noChangeArrowheads="1" noTextEdit="1"/>
          </p:cNvSpPr>
          <p:nvPr>
            <p:ph type="sldImg"/>
          </p:nvPr>
        </p:nvSpPr>
        <p:spPr>
          <a:ln/>
        </p:spPr>
      </p:sp>
      <p:sp>
        <p:nvSpPr>
          <p:cNvPr id="399365" name="Rectangle 3"/>
          <p:cNvSpPr>
            <a:spLocks noGrp="1" noChangeArrowheads="1"/>
          </p:cNvSpPr>
          <p:nvPr>
            <p:ph type="body" idx="1"/>
          </p:nvPr>
        </p:nvSpPr>
        <p:spPr>
          <a:noFill/>
          <a:ln/>
        </p:spPr>
        <p:txBody>
          <a:bodyPr/>
          <a:lstStyle/>
          <a:p>
            <a:pPr lvl="0">
              <a:defRPr/>
            </a:pPr>
            <a:endParaRPr lang="ko-KR" altLang="en-US">
              <a:latin typeface="Arial"/>
            </a:endParaRPr>
          </a:p>
        </p:txBody>
      </p:sp>
    </p:spTree>
    <p:extLst>
      <p:ext uri="{BB962C8B-B14F-4D97-AF65-F5344CB8AC3E}">
        <p14:creationId xmlns:p14="http://schemas.microsoft.com/office/powerpoint/2010/main" val="35570672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00387"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8.</a:t>
            </a:r>
            <a:r>
              <a:rPr lang="ko-KR" altLang="en-US" b="0">
                <a:latin typeface="Times New Roman"/>
                <a:ea typeface="굴림"/>
              </a:rPr>
              <a:t>사용자정의그룹 - </a:t>
            </a:r>
            <a:fld id="{488D79A6-E0EA-4CB2-B667-DE7D0194D8A9}" type="slidenum">
              <a:rPr lang="en-US" altLang="en-US" b="0">
                <a:latin typeface="Times New Roman"/>
                <a:ea typeface="굴림"/>
              </a:rPr>
              <a:pPr lvl="0">
                <a:defRPr/>
              </a:pPr>
              <a:t>99</a:t>
            </a:fld>
            <a:endParaRPr lang="en-US" altLang="en-US" b="0">
              <a:latin typeface="Times New Roman"/>
              <a:ea typeface="굴림"/>
            </a:endParaRPr>
          </a:p>
        </p:txBody>
      </p:sp>
      <p:sp>
        <p:nvSpPr>
          <p:cNvPr id="400388" name="Rectangle 2"/>
          <p:cNvSpPr>
            <a:spLocks noGrp="1" noRot="1" noChangeAspect="1" noChangeArrowheads="1" noTextEdit="1"/>
          </p:cNvSpPr>
          <p:nvPr>
            <p:ph type="sldImg"/>
          </p:nvPr>
        </p:nvSpPr>
        <p:spPr>
          <a:xfrm>
            <a:off x="2027238" y="695325"/>
            <a:ext cx="4635500" cy="3476625"/>
          </a:xfrm>
          <a:ln/>
        </p:spPr>
      </p:sp>
      <p:sp>
        <p:nvSpPr>
          <p:cNvPr id="400389"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사용자정의그룹이란?</a:t>
            </a:r>
          </a:p>
          <a:p>
            <a:pPr lvl="1">
              <a:defRPr/>
            </a:pPr>
            <a:r>
              <a:rPr lang="ko-KR" altLang="en-US"/>
              <a:t>사용자정의그룹은 사용자정의그룹 구성요소라고 불리는 구성 요소들의 집합으로서 템플릿상에 행해진 특별한 필터이다</a:t>
            </a:r>
            <a:r>
              <a:rPr lang="en-US" altLang="ko-KR"/>
              <a:t>. </a:t>
            </a:r>
          </a:p>
          <a:p>
            <a:pPr lvl="1">
              <a:defRPr/>
            </a:pPr>
            <a:endParaRPr lang="en-US" altLang="ko-KR"/>
          </a:p>
          <a:p>
            <a:pPr lvl="2">
              <a:defRPr/>
            </a:pPr>
            <a:r>
              <a:rPr lang="ko-KR" altLang="en-US"/>
              <a:t>각 사용자 구성요소는 의미 있는 머리말로 이름 붙여질 수 있으며 어트리뷰트,메트릭,오브젝트, 고급 또는 사용자정의그룹 밴딩 제한으로 논리적 표현으로 묶여질 수 있다. 이런 제한은 리포트가 실행된 후에 어트리뷰트 구성요소에서 풀릴 수 있다. 그러므로 사용자정의그룹은 같은 어트리뷰트 또는 다른 어트리뷰트의 구성 요소들을 그룹핑 함으로써 여러분의 레포팅 요구사항을 충족시킬 수 있다.</a:t>
            </a:r>
            <a:endParaRPr lang="en-US" altLang="ko-KR"/>
          </a:p>
        </p:txBody>
      </p:sp>
    </p:spTree>
    <p:extLst>
      <p:ext uri="{BB962C8B-B14F-4D97-AF65-F5344CB8AC3E}">
        <p14:creationId xmlns:p14="http://schemas.microsoft.com/office/powerpoint/2010/main" val="23426303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12"/>
          <p:cNvSpPr>
            <a:spLocks noGrp="1" noChangeArrowheads="1"/>
          </p:cNvSpPr>
          <p:nvPr>
            <p:ph type="ftr" sz="quarter" idx="4"/>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MicroStrategy 8: Introduction</a:t>
            </a:r>
          </a:p>
        </p:txBody>
      </p:sp>
      <p:sp>
        <p:nvSpPr>
          <p:cNvPr id="401411" name="Rectangle 13"/>
          <p:cNvSpPr>
            <a:spLocks noGrp="1" noChangeArrowheads="1"/>
          </p:cNvSpPr>
          <p:nvPr>
            <p:ph type="sldNum" sz="quarter" idx="5"/>
          </p:nvPr>
        </p:nvSpPr>
        <p:spPr>
          <a:noFill/>
          <a:ln/>
        </p:spPr>
        <p:txBody>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lvl="0">
              <a:defRPr/>
            </a:pPr>
            <a:r>
              <a:rPr lang="en-US" altLang="ko-KR" b="0">
                <a:latin typeface="Times New Roman"/>
                <a:ea typeface="굴림"/>
              </a:rPr>
              <a:t>8.</a:t>
            </a:r>
            <a:r>
              <a:rPr lang="ko-KR" altLang="en-US" b="0">
                <a:latin typeface="Times New Roman"/>
                <a:ea typeface="굴림"/>
              </a:rPr>
              <a:t>사용자정의그룹 - </a:t>
            </a:r>
            <a:fld id="{426A00F7-F2BF-47E3-860E-73C5A82FA7B2}" type="slidenum">
              <a:rPr lang="en-US" altLang="en-US" b="0">
                <a:latin typeface="Times New Roman"/>
                <a:ea typeface="굴림"/>
              </a:rPr>
              <a:pPr lvl="0">
                <a:defRPr/>
              </a:pPr>
              <a:t>100</a:t>
            </a:fld>
            <a:endParaRPr lang="en-US" altLang="en-US" b="0">
              <a:latin typeface="Times New Roman"/>
              <a:ea typeface="굴림"/>
            </a:endParaRPr>
          </a:p>
        </p:txBody>
      </p:sp>
      <p:sp>
        <p:nvSpPr>
          <p:cNvPr id="401412" name="Rectangle 2"/>
          <p:cNvSpPr>
            <a:spLocks noGrp="1" noRot="1" noChangeAspect="1" noChangeArrowheads="1" noTextEdit="1"/>
          </p:cNvSpPr>
          <p:nvPr>
            <p:ph type="sldImg"/>
          </p:nvPr>
        </p:nvSpPr>
        <p:spPr>
          <a:xfrm>
            <a:off x="2027238" y="695325"/>
            <a:ext cx="4635500" cy="3476625"/>
          </a:xfrm>
          <a:ln/>
        </p:spPr>
      </p:sp>
      <p:sp>
        <p:nvSpPr>
          <p:cNvPr id="401413" name="Rectangle 3"/>
          <p:cNvSpPr>
            <a:spLocks noGrp="1" noChangeArrowheads="1"/>
          </p:cNvSpPr>
          <p:nvPr>
            <p:ph type="body" idx="1"/>
          </p:nvPr>
        </p:nvSpPr>
        <p:spPr>
          <a:xfrm>
            <a:off x="1708150" y="4403725"/>
            <a:ext cx="5121275" cy="4249738"/>
          </a:xfrm>
          <a:noFill/>
          <a:ln/>
        </p:spPr>
        <p:txBody>
          <a:bodyPr lIns="92885" tIns="46442" rIns="92885" bIns="46442"/>
          <a:lstStyle/>
          <a:p>
            <a:pPr lvl="0">
              <a:defRPr/>
            </a:pPr>
            <a:r>
              <a:rPr lang="ko-KR" altLang="en-US">
                <a:latin typeface="Arial"/>
              </a:rPr>
              <a:t>사용자정의그룹 편집기</a:t>
            </a:r>
          </a:p>
          <a:p>
            <a:pPr lvl="1">
              <a:defRPr/>
            </a:pPr>
            <a:r>
              <a:rPr lang="ko-KR" altLang="en-US"/>
              <a:t>사용자정의그룹은 사용자정의그룹 편집기를 이용해서 만들어진다.</a:t>
            </a:r>
            <a:endParaRPr lang="en-US" altLang="ko-KR"/>
          </a:p>
        </p:txBody>
      </p:sp>
    </p:spTree>
    <p:extLst>
      <p:ext uri="{BB962C8B-B14F-4D97-AF65-F5344CB8AC3E}">
        <p14:creationId xmlns:p14="http://schemas.microsoft.com/office/powerpoint/2010/main" val="127405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
        <p:nvSpPr>
          <p:cNvPr id="4" name="Rectangle 2"/>
          <p:cNvSpPr>
            <a:spLocks noGrp="1" noChangeArrowheads="1"/>
          </p:cNvSpPr>
          <p:nvPr>
            <p:ph type="sldNum" sz="quarter" idx="10"/>
          </p:nvPr>
        </p:nvSpPr>
        <p:spPr>
          <a:xfrm>
            <a:off x="3924300" y="6499225"/>
            <a:ext cx="504825" cy="255588"/>
          </a:xfrm>
        </p:spPr>
        <p:txBody>
          <a:bodyPr/>
          <a:lstStyle>
            <a:lvl1pPr>
              <a:defRPr/>
            </a:lvl1pPr>
          </a:lstStyle>
          <a:p>
            <a:fld id="{F62EB39A-33A9-4778-9A38-BF1C763A5992}" type="slidenum">
              <a:rPr lang="en-US" altLang="ko-KR"/>
              <a:pPr/>
              <a:t>‹#›</a:t>
            </a:fld>
            <a:endParaRPr lang="en-US" altLang="ko-KR"/>
          </a:p>
        </p:txBody>
      </p:sp>
    </p:spTree>
    <p:extLst>
      <p:ext uri="{BB962C8B-B14F-4D97-AF65-F5344CB8AC3E}">
        <p14:creationId xmlns:p14="http://schemas.microsoft.com/office/powerpoint/2010/main" val="35580774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2"/>
          <p:cNvSpPr>
            <a:spLocks noGrp="1" noChangeArrowheads="1"/>
          </p:cNvSpPr>
          <p:nvPr>
            <p:ph type="sldNum" sz="quarter" idx="10"/>
          </p:nvPr>
        </p:nvSpPr>
        <p:spPr>
          <a:xfrm>
            <a:off x="3924300" y="6499225"/>
            <a:ext cx="504825" cy="255588"/>
          </a:xfrm>
        </p:spPr>
        <p:txBody>
          <a:bodyPr/>
          <a:lstStyle>
            <a:lvl1pPr>
              <a:defRPr/>
            </a:lvl1pPr>
          </a:lstStyle>
          <a:p>
            <a:fld id="{C684D6EF-4267-468F-9CE3-D1C4C6183CBF}" type="slidenum">
              <a:rPr lang="en-US" altLang="ko-KR"/>
              <a:pPr/>
              <a:t>‹#›</a:t>
            </a:fld>
            <a:endParaRPr lang="en-US" altLang="ko-KR"/>
          </a:p>
        </p:txBody>
      </p:sp>
    </p:spTree>
    <p:extLst>
      <p:ext uri="{BB962C8B-B14F-4D97-AF65-F5344CB8AC3E}">
        <p14:creationId xmlns:p14="http://schemas.microsoft.com/office/powerpoint/2010/main" val="949784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43700" y="228600"/>
            <a:ext cx="2171700" cy="5943600"/>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228600" y="228600"/>
            <a:ext cx="6362700" cy="594360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2"/>
          <p:cNvSpPr>
            <a:spLocks noGrp="1" noChangeArrowheads="1"/>
          </p:cNvSpPr>
          <p:nvPr>
            <p:ph type="sldNum" sz="quarter" idx="10"/>
          </p:nvPr>
        </p:nvSpPr>
        <p:spPr>
          <a:xfrm>
            <a:off x="3924300" y="6499225"/>
            <a:ext cx="504825" cy="255588"/>
          </a:xfrm>
        </p:spPr>
        <p:txBody>
          <a:bodyPr/>
          <a:lstStyle>
            <a:lvl1pPr>
              <a:defRPr/>
            </a:lvl1pPr>
          </a:lstStyle>
          <a:p>
            <a:fld id="{F1BF9732-C469-41EB-BA9B-0037F125E1C9}" type="slidenum">
              <a:rPr lang="en-US" altLang="ko-KR"/>
              <a:pPr/>
              <a:t>‹#›</a:t>
            </a:fld>
            <a:endParaRPr lang="en-US" altLang="ko-KR"/>
          </a:p>
        </p:txBody>
      </p:sp>
    </p:spTree>
    <p:extLst>
      <p:ext uri="{BB962C8B-B14F-4D97-AF65-F5344CB8AC3E}">
        <p14:creationId xmlns:p14="http://schemas.microsoft.com/office/powerpoint/2010/main" val="2645161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228600" y="228600"/>
            <a:ext cx="8686800" cy="7620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228600" y="1146175"/>
            <a:ext cx="4267200" cy="5026025"/>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146175"/>
            <a:ext cx="4267200" cy="5026025"/>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2"/>
          <p:cNvSpPr>
            <a:spLocks noGrp="1" noChangeArrowheads="1"/>
          </p:cNvSpPr>
          <p:nvPr>
            <p:ph type="sldNum" sz="quarter" idx="10"/>
          </p:nvPr>
        </p:nvSpPr>
        <p:spPr>
          <a:xfrm>
            <a:off x="3924300" y="6499225"/>
            <a:ext cx="504825" cy="255588"/>
          </a:xfrm>
        </p:spPr>
        <p:txBody>
          <a:bodyPr/>
          <a:lstStyle>
            <a:lvl1pPr>
              <a:defRPr/>
            </a:lvl1pPr>
          </a:lstStyle>
          <a:p>
            <a:fld id="{853C7C81-E29A-4C5B-8330-1C6E6245BB22}" type="slidenum">
              <a:rPr lang="en-US" altLang="ko-KR"/>
              <a:pPr/>
              <a:t>‹#›</a:t>
            </a:fld>
            <a:endParaRPr lang="en-US" altLang="ko-KR"/>
          </a:p>
        </p:txBody>
      </p:sp>
    </p:spTree>
    <p:extLst>
      <p:ext uri="{BB962C8B-B14F-4D97-AF65-F5344CB8AC3E}">
        <p14:creationId xmlns:p14="http://schemas.microsoft.com/office/powerpoint/2010/main" val="361098187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1122363"/>
            <a:ext cx="6858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3530453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763494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709738"/>
            <a:ext cx="78867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37554497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28650" y="1825625"/>
            <a:ext cx="386715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825625"/>
            <a:ext cx="386715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46902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30238" y="365125"/>
            <a:ext cx="78867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630238" y="2505075"/>
            <a:ext cx="386873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29150" y="2505075"/>
            <a:ext cx="38877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1409063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3225041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4142023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2"/>
          <p:cNvSpPr>
            <a:spLocks noGrp="1" noChangeArrowheads="1"/>
          </p:cNvSpPr>
          <p:nvPr>
            <p:ph type="sldNum" sz="quarter" idx="10"/>
          </p:nvPr>
        </p:nvSpPr>
        <p:spPr>
          <a:xfrm>
            <a:off x="3924300" y="6499225"/>
            <a:ext cx="504825" cy="255588"/>
          </a:xfrm>
        </p:spPr>
        <p:txBody>
          <a:bodyPr/>
          <a:lstStyle>
            <a:lvl1pPr>
              <a:defRPr/>
            </a:lvl1pPr>
          </a:lstStyle>
          <a:p>
            <a:fld id="{D26008BE-8090-40E6-8A58-68403ABA9F54}" type="slidenum">
              <a:rPr lang="en-US" altLang="ko-KR"/>
              <a:pPr/>
              <a:t>‹#›</a:t>
            </a:fld>
            <a:endParaRPr lang="en-US" altLang="ko-KR"/>
          </a:p>
        </p:txBody>
      </p:sp>
    </p:spTree>
    <p:extLst>
      <p:ext uri="{BB962C8B-B14F-4D97-AF65-F5344CB8AC3E}">
        <p14:creationId xmlns:p14="http://schemas.microsoft.com/office/powerpoint/2010/main" val="92994174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30238" y="457200"/>
            <a:ext cx="2949575"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2024360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30238" y="457200"/>
            <a:ext cx="2949575"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32140236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4072183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28650" y="365125"/>
            <a:ext cx="57626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4832850-FC37-4B5E-B01E-D65A136CD82F}" type="datetimeFigureOut">
              <a:rPr lang="ko-KR" altLang="en-US" smtClean="0"/>
              <a:t>2023-05-22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352604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Rectangle 2"/>
          <p:cNvSpPr>
            <a:spLocks noGrp="1" noChangeArrowheads="1"/>
          </p:cNvSpPr>
          <p:nvPr>
            <p:ph type="sldNum" sz="quarter" idx="10"/>
          </p:nvPr>
        </p:nvSpPr>
        <p:spPr>
          <a:xfrm>
            <a:off x="3924300" y="6499225"/>
            <a:ext cx="504825" cy="255588"/>
          </a:xfrm>
        </p:spPr>
        <p:txBody>
          <a:bodyPr/>
          <a:lstStyle>
            <a:lvl1pPr>
              <a:defRPr/>
            </a:lvl1pPr>
          </a:lstStyle>
          <a:p>
            <a:fld id="{320CE941-48DE-4BB0-ACEA-B17C980D6142}" type="slidenum">
              <a:rPr lang="en-US" altLang="ko-KR"/>
              <a:pPr/>
              <a:t>‹#›</a:t>
            </a:fld>
            <a:endParaRPr lang="en-US" altLang="ko-KR"/>
          </a:p>
        </p:txBody>
      </p:sp>
    </p:spTree>
    <p:extLst>
      <p:ext uri="{BB962C8B-B14F-4D97-AF65-F5344CB8AC3E}">
        <p14:creationId xmlns:p14="http://schemas.microsoft.com/office/powerpoint/2010/main" val="37773491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228600" y="1146175"/>
            <a:ext cx="4267200" cy="5026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146175"/>
            <a:ext cx="4267200" cy="5026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2"/>
          <p:cNvSpPr>
            <a:spLocks noGrp="1" noChangeArrowheads="1"/>
          </p:cNvSpPr>
          <p:nvPr>
            <p:ph type="sldNum" sz="quarter" idx="10"/>
          </p:nvPr>
        </p:nvSpPr>
        <p:spPr>
          <a:xfrm>
            <a:off x="3924300" y="6499225"/>
            <a:ext cx="504825" cy="255588"/>
          </a:xfrm>
        </p:spPr>
        <p:txBody>
          <a:bodyPr/>
          <a:lstStyle>
            <a:lvl1pPr>
              <a:defRPr/>
            </a:lvl1pPr>
          </a:lstStyle>
          <a:p>
            <a:fld id="{FD9E2D96-5F14-4AC2-B09F-380130E2559E}" type="slidenum">
              <a:rPr lang="en-US" altLang="ko-KR"/>
              <a:pPr/>
              <a:t>‹#›</a:t>
            </a:fld>
            <a:endParaRPr lang="en-US" altLang="ko-KR"/>
          </a:p>
        </p:txBody>
      </p:sp>
    </p:spTree>
    <p:extLst>
      <p:ext uri="{BB962C8B-B14F-4D97-AF65-F5344CB8AC3E}">
        <p14:creationId xmlns:p14="http://schemas.microsoft.com/office/powerpoint/2010/main" val="41499009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Rectangle 2"/>
          <p:cNvSpPr>
            <a:spLocks noGrp="1" noChangeArrowheads="1"/>
          </p:cNvSpPr>
          <p:nvPr>
            <p:ph type="sldNum" sz="quarter" idx="10"/>
          </p:nvPr>
        </p:nvSpPr>
        <p:spPr>
          <a:xfrm>
            <a:off x="3924300" y="6499225"/>
            <a:ext cx="504825" cy="255588"/>
          </a:xfrm>
        </p:spPr>
        <p:txBody>
          <a:bodyPr/>
          <a:lstStyle>
            <a:lvl1pPr>
              <a:defRPr/>
            </a:lvl1pPr>
          </a:lstStyle>
          <a:p>
            <a:fld id="{B795A6D3-ACB2-43DD-97EF-2EA8788B0B8A}" type="slidenum">
              <a:rPr lang="en-US" altLang="ko-KR"/>
              <a:pPr/>
              <a:t>‹#›</a:t>
            </a:fld>
            <a:endParaRPr lang="en-US" altLang="ko-KR"/>
          </a:p>
        </p:txBody>
      </p:sp>
    </p:spTree>
    <p:extLst>
      <p:ext uri="{BB962C8B-B14F-4D97-AF65-F5344CB8AC3E}">
        <p14:creationId xmlns:p14="http://schemas.microsoft.com/office/powerpoint/2010/main" val="1689243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Tree>
    <p:extLst>
      <p:ext uri="{BB962C8B-B14F-4D97-AF65-F5344CB8AC3E}">
        <p14:creationId xmlns:p14="http://schemas.microsoft.com/office/powerpoint/2010/main" val="292234152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xfrm>
            <a:off x="3924300" y="6499225"/>
            <a:ext cx="504825" cy="255588"/>
          </a:xfrm>
        </p:spPr>
        <p:txBody>
          <a:bodyPr/>
          <a:lstStyle>
            <a:lvl1pPr>
              <a:defRPr/>
            </a:lvl1pPr>
          </a:lstStyle>
          <a:p>
            <a:fld id="{B212854A-3DE9-4119-B835-969F9C1C5129}" type="slidenum">
              <a:rPr lang="en-US" altLang="ko-KR"/>
              <a:pPr/>
              <a:t>‹#›</a:t>
            </a:fld>
            <a:endParaRPr lang="en-US" altLang="ko-KR"/>
          </a:p>
        </p:txBody>
      </p:sp>
    </p:spTree>
    <p:extLst>
      <p:ext uri="{BB962C8B-B14F-4D97-AF65-F5344CB8AC3E}">
        <p14:creationId xmlns:p14="http://schemas.microsoft.com/office/powerpoint/2010/main" val="26244784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2"/>
          <p:cNvSpPr>
            <a:spLocks noGrp="1" noChangeArrowheads="1"/>
          </p:cNvSpPr>
          <p:nvPr>
            <p:ph type="sldNum" sz="quarter" idx="10"/>
          </p:nvPr>
        </p:nvSpPr>
        <p:spPr>
          <a:xfrm>
            <a:off x="3924300" y="6499225"/>
            <a:ext cx="504825" cy="255588"/>
          </a:xfrm>
        </p:spPr>
        <p:txBody>
          <a:bodyPr/>
          <a:lstStyle>
            <a:lvl1pPr>
              <a:defRPr/>
            </a:lvl1pPr>
          </a:lstStyle>
          <a:p>
            <a:fld id="{9CB16E26-0C7F-47F3-81CC-CEB458589E68}" type="slidenum">
              <a:rPr lang="en-US" altLang="ko-KR"/>
              <a:pPr/>
              <a:t>‹#›</a:t>
            </a:fld>
            <a:endParaRPr lang="en-US" altLang="ko-KR"/>
          </a:p>
        </p:txBody>
      </p:sp>
    </p:spTree>
    <p:extLst>
      <p:ext uri="{BB962C8B-B14F-4D97-AF65-F5344CB8AC3E}">
        <p14:creationId xmlns:p14="http://schemas.microsoft.com/office/powerpoint/2010/main" val="235481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2"/>
          <p:cNvSpPr>
            <a:spLocks noGrp="1" noChangeArrowheads="1"/>
          </p:cNvSpPr>
          <p:nvPr>
            <p:ph type="sldNum" sz="quarter" idx="10"/>
          </p:nvPr>
        </p:nvSpPr>
        <p:spPr>
          <a:xfrm>
            <a:off x="3924300" y="6499225"/>
            <a:ext cx="504825" cy="255588"/>
          </a:xfrm>
        </p:spPr>
        <p:txBody>
          <a:bodyPr/>
          <a:lstStyle>
            <a:lvl1pPr>
              <a:defRPr/>
            </a:lvl1pPr>
          </a:lstStyle>
          <a:p>
            <a:fld id="{44AFB1FB-41EE-4D5A-A4B4-16B8E0EF56B4}" type="slidenum">
              <a:rPr lang="en-US" altLang="ko-KR"/>
              <a:pPr/>
              <a:t>‹#›</a:t>
            </a:fld>
            <a:endParaRPr lang="en-US" altLang="ko-KR"/>
          </a:p>
        </p:txBody>
      </p:sp>
    </p:spTree>
    <p:extLst>
      <p:ext uri="{BB962C8B-B14F-4D97-AF65-F5344CB8AC3E}">
        <p14:creationId xmlns:p14="http://schemas.microsoft.com/office/powerpoint/2010/main" val="42895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3"/>
          <p:cNvSpPr>
            <a:spLocks noGrp="1" noChangeArrowheads="1"/>
          </p:cNvSpPr>
          <p:nvPr>
            <p:ph type="body" idx="1"/>
          </p:nvPr>
        </p:nvSpPr>
        <p:spPr bwMode="auto">
          <a:xfrm>
            <a:off x="228600" y="1146175"/>
            <a:ext cx="86868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262148" name="Rectangle 4"/>
          <p:cNvSpPr>
            <a:spLocks noGrp="1" noChangeArrowheads="1"/>
          </p:cNvSpPr>
          <p:nvPr>
            <p:ph type="title"/>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p>
            <a:pPr lvl="0"/>
            <a:r>
              <a:rPr lang="en-US" altLang="ko-KR" smtClean="0"/>
              <a:t>Click to Edit Master text Style</a:t>
            </a:r>
          </a:p>
        </p:txBody>
      </p:sp>
      <p:sp>
        <p:nvSpPr>
          <p:cNvPr id="262155" name="Rectangle 11"/>
          <p:cNvSpPr>
            <a:spLocks noChangeArrowheads="1"/>
          </p:cNvSpPr>
          <p:nvPr/>
        </p:nvSpPr>
        <p:spPr bwMode="auto">
          <a:xfrm>
            <a:off x="0" y="990600"/>
            <a:ext cx="8077200" cy="76200"/>
          </a:xfrm>
          <a:prstGeom prst="rect">
            <a:avLst/>
          </a:prstGeom>
          <a:gradFill rotWithShape="0">
            <a:gsLst>
              <a:gs pos="0">
                <a:srgbClr val="FF0000"/>
              </a:gs>
              <a:gs pos="100000">
                <a:srgbClr val="FF0000">
                  <a:gamma/>
                  <a:tint val="10196"/>
                  <a:invGamma/>
                </a:srgbClr>
              </a:gs>
            </a:gsLst>
            <a:lin ang="0" scaled="1"/>
          </a:gradFill>
          <a:ln w="9525">
            <a:noFill/>
            <a:miter lim="800000"/>
            <a:headEnd/>
            <a:tailEnd/>
          </a:ln>
          <a:effectLst/>
        </p:spPr>
        <p:txBody>
          <a:bodyPr wrap="none" anchor="ctr"/>
          <a:lstStyle/>
          <a:p>
            <a:pPr>
              <a:defRPr/>
            </a:pPr>
            <a:endParaRPr lang="ko-KR" altLang="en-US"/>
          </a:p>
        </p:txBody>
      </p:sp>
      <p:sp>
        <p:nvSpPr>
          <p:cNvPr id="262163" name="Rectangle 19"/>
          <p:cNvSpPr>
            <a:spLocks noChangeArrowheads="1"/>
          </p:cNvSpPr>
          <p:nvPr userDrawn="1"/>
        </p:nvSpPr>
        <p:spPr bwMode="auto">
          <a:xfrm>
            <a:off x="3795713" y="3138488"/>
            <a:ext cx="9144000" cy="0"/>
          </a:xfrm>
          <a:prstGeom prst="rect">
            <a:avLst/>
          </a:prstGeom>
          <a:noFill/>
          <a:ln w="38100">
            <a:noFill/>
            <a:miter lim="800000"/>
            <a:headEnd/>
            <a:tailEnd/>
          </a:ln>
          <a:effectLst/>
        </p:spPr>
        <p:txBody>
          <a:bodyPr>
            <a:spAutoFit/>
          </a:bodyPr>
          <a:lstStyle/>
          <a:p>
            <a:pPr>
              <a:defRPr/>
            </a:pPr>
            <a:endParaRPr lang="ko-KR" altLang="en-US"/>
          </a:p>
        </p:txBody>
      </p:sp>
      <p:sp>
        <p:nvSpPr>
          <p:cNvPr id="8" name="Rectangle 2"/>
          <p:cNvSpPr>
            <a:spLocks noGrp="1" noChangeArrowheads="1"/>
          </p:cNvSpPr>
          <p:nvPr>
            <p:ph type="sldNum" sz="quarter" idx="4"/>
          </p:nvPr>
        </p:nvSpPr>
        <p:spPr>
          <a:xfrm>
            <a:off x="3924300" y="6453188"/>
            <a:ext cx="504825" cy="255587"/>
          </a:xfrm>
          <a:prstGeom prst="rect">
            <a:avLst/>
          </a:prstGeom>
        </p:spPr>
        <p:txBody>
          <a:bodyPr vert="horz" wrap="square" lIns="91440" tIns="45720" rIns="91440" bIns="45720" numCol="1" anchor="t" anchorCtr="0" compatLnSpc="1">
            <a:prstTxWarp prst="textNoShape">
              <a:avLst/>
            </a:prstTxWarp>
          </a:bodyPr>
          <a:lstStyle>
            <a:lvl1pPr>
              <a:defRPr/>
            </a:lvl1pPr>
          </a:lstStyle>
          <a:p>
            <a:fld id="{58C8E89D-07C7-466D-9D8B-5CCC93B7A5A9}" type="slidenum">
              <a:rPr lang="en-US" altLang="ko-KR"/>
              <a:pPr/>
              <a:t>‹#›</a:t>
            </a:fld>
            <a:endParaRPr lang="en-US" altLang="ko-KR"/>
          </a:p>
        </p:txBody>
      </p:sp>
      <p:cxnSp>
        <p:nvCxnSpPr>
          <p:cNvPr id="5" name="직선 연결선 4"/>
          <p:cNvCxnSpPr/>
          <p:nvPr userDrawn="1"/>
        </p:nvCxnSpPr>
        <p:spPr bwMode="auto">
          <a:xfrm>
            <a:off x="228600" y="6237312"/>
            <a:ext cx="8686800" cy="0"/>
          </a:xfrm>
          <a:prstGeom prst="line">
            <a:avLst/>
          </a:prstGeom>
          <a:gradFill rotWithShape="0">
            <a:gsLst>
              <a:gs pos="0">
                <a:srgbClr val="CCECFF"/>
              </a:gs>
              <a:gs pos="100000">
                <a:srgbClr val="99CCFF"/>
              </a:gs>
            </a:gsLst>
            <a:lin ang="5400000" scaled="1"/>
          </a:gradFill>
          <a:ln w="38100" cap="flat" cmpd="sng" algn="ctr">
            <a:solidFill>
              <a:srgbClr val="C00000">
                <a:alpha val="50000"/>
              </a:srgbClr>
            </a:solidFill>
            <a:prstDash val="solid"/>
            <a:round/>
            <a:headEnd type="none" w="med" len="med"/>
            <a:tailEnd type="none" w="med" len="med"/>
          </a:ln>
          <a:effectLst/>
        </p:spPr>
      </p:cxnSp>
      <p:pic>
        <p:nvPicPr>
          <p:cNvPr id="12" name="Picture 2"/>
          <p:cNvPicPr/>
          <p:nvPr userDrawn="1"/>
        </p:nvPicPr>
        <p:blipFill>
          <a:blip r:embed="rId14">
            <a:extLst/>
          </a:blip>
          <a:srcRect/>
          <a:stretch>
            <a:fillRect/>
          </a:stretch>
        </p:blipFill>
        <p:spPr bwMode="auto">
          <a:xfrm>
            <a:off x="211300" y="6331439"/>
            <a:ext cx="1238250" cy="231775"/>
          </a:xfrm>
          <a:prstGeom prst="rect">
            <a:avLst/>
          </a:prstGeom>
          <a:noFill/>
        </p:spPr>
      </p:pic>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76" r:id="rId12"/>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p:titleStyle>
    <p:bodyStyle>
      <a:lvl1pPr marL="342900" indent="-342900" algn="l" rtl="0" eaLnBrk="0" fontAlgn="base" hangingPunct="0">
        <a:spcBef>
          <a:spcPct val="20000"/>
        </a:spcBef>
        <a:spcAft>
          <a:spcPct val="0"/>
        </a:spcAft>
        <a:buClr>
          <a:srgbClr val="CC0000"/>
        </a:buClr>
        <a:buSzPct val="50000"/>
        <a:buFont typeface="Marlett" pitchFamily="2" charset="2"/>
        <a:buChar char="g"/>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SzPct val="50000"/>
        <a:buFont typeface="Marlett" pitchFamily="2" charset="2"/>
        <a:buChar char="g"/>
        <a:defRPr sz="2400">
          <a:solidFill>
            <a:schemeClr val="tx1"/>
          </a:solidFill>
          <a:latin typeface="+mn-lt"/>
        </a:defRPr>
      </a:lvl2pPr>
      <a:lvl3pPr marL="1143000" indent="-228600" algn="l" rtl="0" eaLnBrk="0" fontAlgn="base" hangingPunct="0">
        <a:spcBef>
          <a:spcPct val="20000"/>
        </a:spcBef>
        <a:spcAft>
          <a:spcPct val="0"/>
        </a:spcAft>
        <a:buClr>
          <a:srgbClr val="CC0000"/>
        </a:buClr>
        <a:buSzPct val="50000"/>
        <a:buFont typeface="Marlett" pitchFamily="2" charset="2"/>
        <a:buChar char="g"/>
        <a:defRPr sz="2400">
          <a:solidFill>
            <a:schemeClr val="tx1"/>
          </a:solidFill>
          <a:latin typeface="+mn-lt"/>
        </a:defRPr>
      </a:lvl3pPr>
      <a:lvl4pPr marL="1600200" indent="-228600" algn="l" rtl="0" eaLnBrk="0" fontAlgn="base" hangingPunct="0">
        <a:spcBef>
          <a:spcPct val="20000"/>
        </a:spcBef>
        <a:spcAft>
          <a:spcPct val="0"/>
        </a:spcAft>
        <a:buClr>
          <a:srgbClr val="CC0000"/>
        </a:buClr>
        <a:buSzPct val="50000"/>
        <a:buFont typeface="Marlett" pitchFamily="2" charset="2"/>
        <a:buChar char="g"/>
        <a:defRPr sz="2000">
          <a:solidFill>
            <a:schemeClr val="tx1"/>
          </a:solidFill>
          <a:latin typeface="+mn-lt"/>
        </a:defRPr>
      </a:lvl4pPr>
      <a:lvl5pPr marL="2057400" indent="-228600" algn="l" rtl="0" eaLnBrk="0" fontAlgn="base" hangingPunct="0">
        <a:spcBef>
          <a:spcPct val="20000"/>
        </a:spcBef>
        <a:spcAft>
          <a:spcPct val="0"/>
        </a:spcAft>
        <a:buClr>
          <a:srgbClr val="D61602"/>
        </a:buClr>
        <a:buSzPct val="50000"/>
        <a:buFont typeface="Marlett" pitchFamily="2" charset="2"/>
        <a:buChar char="g"/>
        <a:defRPr sz="2000">
          <a:solidFill>
            <a:schemeClr val="tx1"/>
          </a:solidFill>
          <a:latin typeface="+mn-lt"/>
        </a:defRPr>
      </a:lvl5pPr>
      <a:lvl6pPr marL="2514600" indent="-228600" algn="l" rtl="0" eaLnBrk="0" fontAlgn="base" hangingPunct="0">
        <a:spcBef>
          <a:spcPct val="20000"/>
        </a:spcBef>
        <a:spcAft>
          <a:spcPct val="0"/>
        </a:spcAft>
        <a:buClr>
          <a:srgbClr val="D61602"/>
        </a:buClr>
        <a:buSzPct val="50000"/>
        <a:buFont typeface="Marlett" pitchFamily="2" charset="2"/>
        <a:buChar char="g"/>
        <a:defRPr sz="2000">
          <a:solidFill>
            <a:schemeClr val="tx1"/>
          </a:solidFill>
          <a:latin typeface="+mn-lt"/>
        </a:defRPr>
      </a:lvl6pPr>
      <a:lvl7pPr marL="2971800" indent="-228600" algn="l" rtl="0" eaLnBrk="0" fontAlgn="base" hangingPunct="0">
        <a:spcBef>
          <a:spcPct val="20000"/>
        </a:spcBef>
        <a:spcAft>
          <a:spcPct val="0"/>
        </a:spcAft>
        <a:buClr>
          <a:srgbClr val="D61602"/>
        </a:buClr>
        <a:buSzPct val="50000"/>
        <a:buFont typeface="Marlett" pitchFamily="2" charset="2"/>
        <a:buChar char="g"/>
        <a:defRPr sz="2000">
          <a:solidFill>
            <a:schemeClr val="tx1"/>
          </a:solidFill>
          <a:latin typeface="+mn-lt"/>
        </a:defRPr>
      </a:lvl7pPr>
      <a:lvl8pPr marL="3429000" indent="-228600" algn="l" rtl="0" eaLnBrk="0" fontAlgn="base" hangingPunct="0">
        <a:spcBef>
          <a:spcPct val="20000"/>
        </a:spcBef>
        <a:spcAft>
          <a:spcPct val="0"/>
        </a:spcAft>
        <a:buClr>
          <a:srgbClr val="D61602"/>
        </a:buClr>
        <a:buSzPct val="50000"/>
        <a:buFont typeface="Marlett" pitchFamily="2" charset="2"/>
        <a:buChar char="g"/>
        <a:defRPr sz="2000">
          <a:solidFill>
            <a:schemeClr val="tx1"/>
          </a:solidFill>
          <a:latin typeface="+mn-lt"/>
        </a:defRPr>
      </a:lvl8pPr>
      <a:lvl9pPr marL="3886200" indent="-228600" algn="l" rtl="0" eaLnBrk="0" fontAlgn="base" hangingPunct="0">
        <a:spcBef>
          <a:spcPct val="20000"/>
        </a:spcBef>
        <a:spcAft>
          <a:spcPct val="0"/>
        </a:spcAft>
        <a:buClr>
          <a:srgbClr val="D61602"/>
        </a:buClr>
        <a:buSzPct val="50000"/>
        <a:buFont typeface="Marlett" pitchFamily="2" charset="2"/>
        <a:buChar char="g"/>
        <a:defRPr sz="20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32850-FC37-4B5E-B01E-D65A136CD82F}" type="datetimeFigureOut">
              <a:rPr lang="ko-KR" altLang="en-US" smtClean="0"/>
              <a:t>2023-05-22</a:t>
            </a:fld>
            <a:endParaRPr lang="ko-KR" altLang="en-US"/>
          </a:p>
        </p:txBody>
      </p:sp>
      <p:sp>
        <p:nvSpPr>
          <p:cNvPr id="5" name="바닥글 개체 틀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FFB39-13E4-4BDA-8EE8-3F3BC3A10AD0}" type="slidenum">
              <a:rPr lang="ko-KR" altLang="en-US" smtClean="0"/>
              <a:t>‹#›</a:t>
            </a:fld>
            <a:endParaRPr lang="ko-KR" altLang="en-US"/>
          </a:p>
        </p:txBody>
      </p:sp>
    </p:spTree>
    <p:extLst>
      <p:ext uri="{BB962C8B-B14F-4D97-AF65-F5344CB8AC3E}">
        <p14:creationId xmlns:p14="http://schemas.microsoft.com/office/powerpoint/2010/main" val="20447290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105.png"/><Relationship Id="rId4" Type="http://schemas.openxmlformats.org/officeDocument/2006/relationships/oleObject" Target="../embeddings/oleObject23.bin"/></Relationships>
</file>

<file path=ppt/slides/_rels/slide10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6.xml"/><Relationship Id="rId1" Type="http://schemas.openxmlformats.org/officeDocument/2006/relationships/vmlDrawing" Target="../drawings/vmlDrawing16.vml"/><Relationship Id="rId5" Type="http://schemas.openxmlformats.org/officeDocument/2006/relationships/image" Target="../media/image107.png"/><Relationship Id="rId4" Type="http://schemas.openxmlformats.org/officeDocument/2006/relationships/oleObject" Target="../embeddings/oleObject24.bin"/></Relationships>
</file>

<file path=ppt/slides/_rels/slide10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1.png"/><Relationship Id="rId9" Type="http://schemas.openxmlformats.org/officeDocument/2006/relationships/image" Target="../media/image42.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2.wmf"/><Relationship Id="rId4"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6.bin"/><Relationship Id="rId5" Type="http://schemas.openxmlformats.org/officeDocument/2006/relationships/image" Target="../media/image111.png"/><Relationship Id="rId4" Type="http://schemas.openxmlformats.org/officeDocument/2006/relationships/oleObject" Target="../embeddings/oleObject25.bin"/></Relationships>
</file>

<file path=ppt/slides/_rels/slide1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24.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114.jpeg"/></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2.wmf"/><Relationship Id="rId4"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128.xml"/><Relationship Id="rId7" Type="http://schemas.openxmlformats.org/officeDocument/2006/relationships/image" Target="../media/image125.png"/><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27.bin"/><Relationship Id="rId5" Type="http://schemas.openxmlformats.org/officeDocument/2006/relationships/image" Target="../media/image128.jpeg"/><Relationship Id="rId4" Type="http://schemas.openxmlformats.org/officeDocument/2006/relationships/image" Target="../media/image127.jpeg"/><Relationship Id="rId9" Type="http://schemas.openxmlformats.org/officeDocument/2006/relationships/image" Target="../media/image1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14.png"/><Relationship Id="rId4" Type="http://schemas.openxmlformats.org/officeDocument/2006/relationships/oleObject" Target="../embeddings/oleObject7.bin"/></Relationships>
</file>

<file path=ppt/slides/_rels/slide13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29.xml"/><Relationship Id="rId1" Type="http://schemas.openxmlformats.org/officeDocument/2006/relationships/slideLayout" Target="../slideLayouts/slideLayout6.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jpe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1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3.xml"/><Relationship Id="rId7" Type="http://schemas.openxmlformats.org/officeDocument/2006/relationships/image" Target="../media/image137.png"/><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30.bin"/><Relationship Id="rId5" Type="http://schemas.openxmlformats.org/officeDocument/2006/relationships/image" Target="../media/image136.png"/><Relationship Id="rId4" Type="http://schemas.openxmlformats.org/officeDocument/2006/relationships/oleObject" Target="../embeddings/oleObject29.bin"/></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134.xml"/><Relationship Id="rId7" Type="http://schemas.openxmlformats.org/officeDocument/2006/relationships/image" Target="../media/image139.png"/><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oleObject" Target="../embeddings/oleObject32.bin"/><Relationship Id="rId5" Type="http://schemas.openxmlformats.org/officeDocument/2006/relationships/image" Target="../media/image138.png"/><Relationship Id="rId4" Type="http://schemas.openxmlformats.org/officeDocument/2006/relationships/oleObject" Target="../embeddings/oleObject31.bin"/><Relationship Id="rId9" Type="http://schemas.openxmlformats.org/officeDocument/2006/relationships/image" Target="../media/image140.png"/></Relationships>
</file>

<file path=ppt/slides/_rels/slide1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5.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142.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vmlDrawing" Target="../drawings/vmlDrawing21.vml"/><Relationship Id="rId5" Type="http://schemas.openxmlformats.org/officeDocument/2006/relationships/image" Target="../media/image144.png"/><Relationship Id="rId4" Type="http://schemas.openxmlformats.org/officeDocument/2006/relationships/oleObject" Target="../embeddings/oleObject34.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oleObject" Target="../embeddings/oleObject35.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6.png"/><Relationship Id="rId4" Type="http://schemas.openxmlformats.org/officeDocument/2006/relationships/oleObject" Target="../embeddings/oleObject9.bin"/></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oleObject" Target="../embeddings/oleObject37.bin"/></Relationships>
</file>

<file path=ppt/slides/_rels/slide14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40.xml"/><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wmf"/></Relationships>
</file>

<file path=ppt/slides/_rels/slide14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2.png"/><Relationship Id="rId3" Type="http://schemas.openxmlformats.org/officeDocument/2006/relationships/image" Target="../media/image21.png"/><Relationship Id="rId7" Type="http://schemas.openxmlformats.org/officeDocument/2006/relationships/image" Target="../media/image85.png"/><Relationship Id="rId12" Type="http://schemas.openxmlformats.org/officeDocument/2006/relationships/image" Target="../media/image153.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24.png"/><Relationship Id="rId5" Type="http://schemas.openxmlformats.org/officeDocument/2006/relationships/image" Target="../media/image38.png"/><Relationship Id="rId15" Type="http://schemas.openxmlformats.org/officeDocument/2006/relationships/image" Target="../media/image25.png"/><Relationship Id="rId10" Type="http://schemas.openxmlformats.org/officeDocument/2006/relationships/image" Target="../media/image50.png"/><Relationship Id="rId4" Type="http://schemas.openxmlformats.org/officeDocument/2006/relationships/image" Target="../media/image37.png"/><Relationship Id="rId9" Type="http://schemas.openxmlformats.org/officeDocument/2006/relationships/image" Target="../media/image74.png"/><Relationship Id="rId14" Type="http://schemas.openxmlformats.org/officeDocument/2006/relationships/image" Target="../media/image154.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gif"/><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42.png"/><Relationship Id="rId4" Type="http://schemas.openxmlformats.org/officeDocument/2006/relationships/image" Target="../media/image15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9.xml"/><Relationship Id="rId1" Type="http://schemas.openxmlformats.org/officeDocument/2006/relationships/slideLayout" Target="../slideLayouts/slideLayout6.xml"/><Relationship Id="rId4" Type="http://schemas.openxmlformats.org/officeDocument/2006/relationships/image" Target="../media/image176.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72.xml"/><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11.bin"/></Relationships>
</file>

<file path=ppt/slides/_rels/slide1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78.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8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94.png"/><Relationship Id="rId4" Type="http://schemas.openxmlformats.org/officeDocument/2006/relationships/oleObject" Target="../embeddings/oleObject38.bin"/></Relationships>
</file>

<file path=ppt/slides/_rels/slide19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9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99.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notesSlide" Target="../notesSlides/notesSlide196.xml"/><Relationship Id="rId7" Type="http://schemas.openxmlformats.org/officeDocument/2006/relationships/image" Target="../media/image206.png"/><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204.wmf"/><Relationship Id="rId5" Type="http://schemas.openxmlformats.org/officeDocument/2006/relationships/oleObject" Target="../embeddings/oleObject40.bin"/><Relationship Id="rId4" Type="http://schemas.openxmlformats.org/officeDocument/2006/relationships/image" Target="../media/image20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0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20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211.wmf"/><Relationship Id="rId4" Type="http://schemas.openxmlformats.org/officeDocument/2006/relationships/oleObject" Target="../embeddings/oleObject41.bin"/></Relationships>
</file>

<file path=ppt/slides/_rels/slide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21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notesSlide" Target="../notesSlides/notesSlide208.xml"/><Relationship Id="rId7"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12.xml"/><Relationship Id="rId1" Type="http://schemas.openxmlformats.org/officeDocument/2006/relationships/slideLayout" Target="../slideLayouts/slideLayout6.xml"/><Relationship Id="rId4" Type="http://schemas.openxmlformats.org/officeDocument/2006/relationships/image" Target="../media/image220.png"/></Relationships>
</file>

<file path=ppt/slides/_rels/slide21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oleObject" Target="../embeddings/oleObject12.bin"/></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34.png"/><Relationship Id="rId4" Type="http://schemas.openxmlformats.org/officeDocument/2006/relationships/oleObject" Target="../embeddings/oleObject1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36.png"/><Relationship Id="rId4"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1.png"/><Relationship Id="rId3" Type="http://schemas.openxmlformats.org/officeDocument/2006/relationships/image" Target="../media/image25.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20.gif"/><Relationship Id="rId10" Type="http://schemas.openxmlformats.org/officeDocument/2006/relationships/image" Target="../media/image40.png"/><Relationship Id="rId4" Type="http://schemas.openxmlformats.org/officeDocument/2006/relationships/image" Target="../media/image19.pn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4.png"/><Relationship Id="rId4" Type="http://schemas.openxmlformats.org/officeDocument/2006/relationships/oleObject" Target="../embeddings/oleObject16.bin"/></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4.xml"/><Relationship Id="rId7" Type="http://schemas.openxmlformats.org/officeDocument/2006/relationships/image" Target="../media/image8.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oleObject" Target="../embeddings/oleObject17.bin"/></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58.xml"/><Relationship Id="rId7" Type="http://schemas.openxmlformats.org/officeDocument/2006/relationships/image" Target="../media/image69.wmf"/><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68.wmf"/><Relationship Id="rId4" Type="http://schemas.openxmlformats.org/officeDocument/2006/relationships/oleObject" Target="../embeddings/oleObject18.bin"/><Relationship Id="rId9" Type="http://schemas.openxmlformats.org/officeDocument/2006/relationships/image" Target="../media/image70.wm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21.png"/><Relationship Id="rId9"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37.png"/><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89.png"/><Relationship Id="rId4" Type="http://schemas.openxmlformats.org/officeDocument/2006/relationships/oleObject" Target="../embeddings/oleObject21.bin"/></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92.png"/><Relationship Id="rId4" Type="http://schemas.openxmlformats.org/officeDocument/2006/relationships/oleObject" Target="../embeddings/oleObject22.bin"/></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8" descr="악수"/>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413" y="0"/>
            <a:ext cx="2795587"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Slide Number Placeholder 1"/>
          <p:cNvSpPr txBox="1">
            <a:spLocks noGrp="1"/>
          </p:cNvSpPr>
          <p:nvPr/>
        </p:nvSpPr>
        <p:spPr bwMode="auto">
          <a:xfrm>
            <a:off x="65088" y="6515100"/>
            <a:ext cx="381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r" eaLnBrk="1" hangingPunct="1"/>
            <a:fld id="{143AD5E9-640D-498F-A505-4F126F04916B}" type="slidenum">
              <a:rPr lang="en-US" altLang="ko-KR" sz="800">
                <a:solidFill>
                  <a:schemeClr val="hlink"/>
                </a:solidFill>
              </a:rPr>
              <a:pPr algn="r" eaLnBrk="1" hangingPunct="1"/>
              <a:t>1</a:t>
            </a:fld>
            <a:endParaRPr lang="en-US" altLang="ko-KR" sz="800">
              <a:solidFill>
                <a:schemeClr val="hlink"/>
              </a:solidFill>
            </a:endParaRPr>
          </a:p>
        </p:txBody>
      </p:sp>
      <p:sp>
        <p:nvSpPr>
          <p:cNvPr id="67588" name="Line 110"/>
          <p:cNvSpPr>
            <a:spLocks noChangeShapeType="1"/>
          </p:cNvSpPr>
          <p:nvPr/>
        </p:nvSpPr>
        <p:spPr bwMode="auto">
          <a:xfrm>
            <a:off x="0" y="1693863"/>
            <a:ext cx="3009900" cy="0"/>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67589" name="TextBox 3"/>
          <p:cNvSpPr txBox="1">
            <a:spLocks noChangeArrowheads="1"/>
          </p:cNvSpPr>
          <p:nvPr/>
        </p:nvSpPr>
        <p:spPr bwMode="auto">
          <a:xfrm>
            <a:off x="395288" y="1844675"/>
            <a:ext cx="56896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Aft>
                <a:spcPts val="1200"/>
              </a:spcAft>
            </a:pPr>
            <a:r>
              <a:rPr lang="en-US" altLang="ko-KR" sz="2400" smtClean="0">
                <a:latin typeface="맑은 고딕" panose="020B0503020000020004" pitchFamily="50" charset="-127"/>
                <a:ea typeface="맑은 고딕" panose="020B0503020000020004" pitchFamily="50" charset="-127"/>
              </a:rPr>
              <a:t>- </a:t>
            </a:r>
            <a:r>
              <a:rPr lang="en-US" altLang="ko-KR" sz="2400">
                <a:latin typeface="맑은 고딕" panose="020B0503020000020004" pitchFamily="50" charset="-127"/>
                <a:ea typeface="맑은 고딕" panose="020B0503020000020004" pitchFamily="50" charset="-127"/>
              </a:rPr>
              <a:t>MicroStrategy </a:t>
            </a:r>
            <a:r>
              <a:rPr lang="ko-KR" altLang="en-US" sz="2400">
                <a:latin typeface="맑은 고딕" panose="020B0503020000020004" pitchFamily="50" charset="-127"/>
                <a:ea typeface="맑은 고딕" panose="020B0503020000020004" pitchFamily="50" charset="-127"/>
              </a:rPr>
              <a:t>개발자교육 매뉴얼 </a:t>
            </a:r>
            <a:r>
              <a:rPr lang="en-US" altLang="ko-KR" sz="2400">
                <a:latin typeface="맑은 고딕" panose="020B0503020000020004" pitchFamily="50" charset="-127"/>
                <a:ea typeface="맑은 고딕" panose="020B0503020000020004" pitchFamily="50" charset="-127"/>
              </a:rPr>
              <a:t>-</a:t>
            </a:r>
          </a:p>
        </p:txBody>
      </p:sp>
      <p:sp>
        <p:nvSpPr>
          <p:cNvPr id="67592" name="직사각형 18"/>
          <p:cNvSpPr>
            <a:spLocks noChangeArrowheads="1"/>
          </p:cNvSpPr>
          <p:nvPr/>
        </p:nvSpPr>
        <p:spPr bwMode="auto">
          <a:xfrm>
            <a:off x="-3175" y="908050"/>
            <a:ext cx="6300788" cy="217488"/>
          </a:xfrm>
          <a:prstGeom prst="rect">
            <a:avLst/>
          </a:prstGeom>
          <a:solidFill>
            <a:schemeClr val="accent1"/>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pPr>
              <a:defRPr/>
            </a:pPr>
            <a:r>
              <a:rPr lang="ko-KR" altLang="en-US" b="1" smtClean="0">
                <a:ea typeface="굴림" pitchFamily="50" charset="-127"/>
              </a:rPr>
              <a:t>팩트 정의</a:t>
            </a:r>
          </a:p>
        </p:txBody>
      </p:sp>
      <p:pic>
        <p:nvPicPr>
          <p:cNvPr id="2498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12176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60" name="Text Box 4"/>
          <p:cNvSpPr txBox="1">
            <a:spLocks noChangeArrowheads="1"/>
          </p:cNvSpPr>
          <p:nvPr/>
        </p:nvSpPr>
        <p:spPr bwMode="auto">
          <a:xfrm>
            <a:off x="2590800" y="1600200"/>
            <a:ext cx="2286000" cy="457200"/>
          </a:xfrm>
          <a:prstGeom prst="rect">
            <a:avLst/>
          </a:prstGeom>
          <a:solidFill>
            <a:srgbClr val="339966"/>
          </a:solidFill>
          <a:ln w="28575">
            <a:solidFill>
              <a:schemeClr val="tx1"/>
            </a:solidFill>
            <a:miter lim="800000"/>
            <a:headEnd/>
            <a:tailEnd/>
          </a:ln>
        </p:spPr>
        <p:txBody>
          <a:bodyPr wrap="none"/>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Definition</a:t>
            </a:r>
          </a:p>
        </p:txBody>
      </p:sp>
      <p:sp>
        <p:nvSpPr>
          <p:cNvPr id="249861" name="Text Box 5"/>
          <p:cNvSpPr txBox="1">
            <a:spLocks noChangeArrowheads="1"/>
          </p:cNvSpPr>
          <p:nvPr/>
        </p:nvSpPr>
        <p:spPr bwMode="auto">
          <a:xfrm>
            <a:off x="2590800" y="2286000"/>
            <a:ext cx="2286000" cy="457200"/>
          </a:xfrm>
          <a:prstGeom prst="rect">
            <a:avLst/>
          </a:prstGeom>
          <a:solidFill>
            <a:srgbClr val="3366FF"/>
          </a:solidFill>
          <a:ln w="28575">
            <a:solidFill>
              <a:schemeClr val="tx1"/>
            </a:solidFill>
            <a:miter lim="800000"/>
            <a:headEnd/>
            <a:tailEnd/>
          </a:ln>
        </p:spPr>
        <p:txBody>
          <a:bodyPr wrap="none"/>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Column Alias</a:t>
            </a:r>
          </a:p>
        </p:txBody>
      </p:sp>
      <p:sp>
        <p:nvSpPr>
          <p:cNvPr id="249862" name="Text Box 6"/>
          <p:cNvSpPr txBox="1">
            <a:spLocks noChangeArrowheads="1"/>
          </p:cNvSpPr>
          <p:nvPr/>
        </p:nvSpPr>
        <p:spPr bwMode="auto">
          <a:xfrm>
            <a:off x="2590800" y="2971800"/>
            <a:ext cx="2286000" cy="457200"/>
          </a:xfrm>
          <a:prstGeom prst="rect">
            <a:avLst/>
          </a:prstGeom>
          <a:solidFill>
            <a:srgbClr val="3366FF"/>
          </a:solidFill>
          <a:ln w="28575">
            <a:solidFill>
              <a:schemeClr val="tx1"/>
            </a:solidFill>
            <a:miter lim="800000"/>
            <a:headEnd/>
            <a:tailEnd/>
          </a:ln>
        </p:spPr>
        <p:txBody>
          <a:bodyPr wrap="none"/>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Extensions</a:t>
            </a:r>
          </a:p>
        </p:txBody>
      </p:sp>
      <p:sp>
        <p:nvSpPr>
          <p:cNvPr id="249863" name="Text Box 7"/>
          <p:cNvSpPr txBox="1">
            <a:spLocks noChangeArrowheads="1"/>
          </p:cNvSpPr>
          <p:nvPr/>
        </p:nvSpPr>
        <p:spPr bwMode="auto">
          <a:xfrm>
            <a:off x="5791200" y="1600200"/>
            <a:ext cx="2286000" cy="457200"/>
          </a:xfrm>
          <a:prstGeom prst="rect">
            <a:avLst/>
          </a:prstGeom>
          <a:solidFill>
            <a:srgbClr val="339966"/>
          </a:solidFill>
          <a:ln w="28575">
            <a:solidFill>
              <a:schemeClr val="tx1"/>
            </a:solidFill>
            <a:miter lim="800000"/>
            <a:headEnd/>
            <a:tailEnd/>
          </a:ln>
        </p:spPr>
        <p:txBody>
          <a:bodyPr wrap="none"/>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Name</a:t>
            </a:r>
          </a:p>
        </p:txBody>
      </p:sp>
      <p:sp>
        <p:nvSpPr>
          <p:cNvPr id="249864" name="Text Box 8"/>
          <p:cNvSpPr txBox="1">
            <a:spLocks noChangeArrowheads="1"/>
          </p:cNvSpPr>
          <p:nvPr/>
        </p:nvSpPr>
        <p:spPr bwMode="auto">
          <a:xfrm>
            <a:off x="5791200" y="2286000"/>
            <a:ext cx="2286000" cy="457200"/>
          </a:xfrm>
          <a:prstGeom prst="rect">
            <a:avLst/>
          </a:prstGeom>
          <a:solidFill>
            <a:srgbClr val="339966"/>
          </a:solidFill>
          <a:ln w="28575">
            <a:solidFill>
              <a:schemeClr val="tx1"/>
            </a:solidFill>
            <a:miter lim="800000"/>
            <a:headEnd/>
            <a:tailEnd/>
          </a:ln>
        </p:spPr>
        <p:txBody>
          <a:bodyPr wrap="none"/>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Description</a:t>
            </a:r>
          </a:p>
        </p:txBody>
      </p:sp>
      <p:sp>
        <p:nvSpPr>
          <p:cNvPr id="249865" name="Text Box 9"/>
          <p:cNvSpPr txBox="1">
            <a:spLocks noChangeArrowheads="1"/>
          </p:cNvSpPr>
          <p:nvPr/>
        </p:nvSpPr>
        <p:spPr bwMode="auto">
          <a:xfrm>
            <a:off x="5791200" y="2971800"/>
            <a:ext cx="2286000" cy="457200"/>
          </a:xfrm>
          <a:prstGeom prst="rect">
            <a:avLst/>
          </a:prstGeom>
          <a:solidFill>
            <a:srgbClr val="339966"/>
          </a:solidFill>
          <a:ln w="28575">
            <a:solidFill>
              <a:schemeClr val="tx1"/>
            </a:solidFill>
            <a:miter lim="800000"/>
            <a:headEnd/>
            <a:tailEnd/>
          </a:ln>
        </p:spPr>
        <p:txBody>
          <a:bodyPr wrap="none"/>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Expressions</a:t>
            </a:r>
          </a:p>
        </p:txBody>
      </p:sp>
      <p:sp>
        <p:nvSpPr>
          <p:cNvPr id="249866" name="Text Box 10"/>
          <p:cNvSpPr txBox="1">
            <a:spLocks noChangeArrowheads="1"/>
          </p:cNvSpPr>
          <p:nvPr/>
        </p:nvSpPr>
        <p:spPr bwMode="auto">
          <a:xfrm>
            <a:off x="3505200" y="4191000"/>
            <a:ext cx="2286000" cy="457200"/>
          </a:xfrm>
          <a:prstGeom prst="rect">
            <a:avLst/>
          </a:prstGeom>
          <a:solidFill>
            <a:srgbClr val="339966"/>
          </a:solidFill>
          <a:ln w="28575">
            <a:solidFill>
              <a:schemeClr val="tx1"/>
            </a:solidFill>
            <a:miter lim="800000"/>
            <a:headEnd/>
            <a:tailEnd/>
          </a:ln>
        </p:spPr>
        <p:txBody>
          <a:bodyPr wrap="none"/>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Expression1</a:t>
            </a:r>
          </a:p>
        </p:txBody>
      </p:sp>
      <p:sp>
        <p:nvSpPr>
          <p:cNvPr id="249867" name="Text Box 11"/>
          <p:cNvSpPr txBox="1">
            <a:spLocks noChangeArrowheads="1"/>
          </p:cNvSpPr>
          <p:nvPr/>
        </p:nvSpPr>
        <p:spPr bwMode="auto">
          <a:xfrm>
            <a:off x="3505200" y="4876800"/>
            <a:ext cx="2286000" cy="457200"/>
          </a:xfrm>
          <a:prstGeom prst="rect">
            <a:avLst/>
          </a:prstGeom>
          <a:solidFill>
            <a:srgbClr val="339966"/>
          </a:solidFill>
          <a:ln w="28575">
            <a:solidFill>
              <a:schemeClr val="tx1"/>
            </a:solidFill>
            <a:miter lim="800000"/>
            <a:headEnd/>
            <a:tailEnd/>
          </a:ln>
        </p:spPr>
        <p:txBody>
          <a:bodyPr wrap="none"/>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Expression2</a:t>
            </a:r>
          </a:p>
        </p:txBody>
      </p:sp>
      <p:sp>
        <p:nvSpPr>
          <p:cNvPr id="249868" name="Text Box 12"/>
          <p:cNvSpPr txBox="1">
            <a:spLocks noChangeArrowheads="1"/>
          </p:cNvSpPr>
          <p:nvPr/>
        </p:nvSpPr>
        <p:spPr bwMode="auto">
          <a:xfrm>
            <a:off x="3505200" y="5562600"/>
            <a:ext cx="2286000" cy="457200"/>
          </a:xfrm>
          <a:prstGeom prst="rect">
            <a:avLst/>
          </a:prstGeom>
          <a:solidFill>
            <a:srgbClr val="339966"/>
          </a:solidFill>
          <a:ln w="28575">
            <a:solidFill>
              <a:schemeClr val="tx1"/>
            </a:solidFill>
            <a:miter lim="800000"/>
            <a:headEnd/>
            <a:tailEnd/>
          </a:ln>
        </p:spPr>
        <p:txBody>
          <a:bodyPr wrap="none"/>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Expression...</a:t>
            </a:r>
          </a:p>
        </p:txBody>
      </p:sp>
      <p:sp>
        <p:nvSpPr>
          <p:cNvPr id="249869" name="Line 13"/>
          <p:cNvSpPr>
            <a:spLocks noChangeShapeType="1"/>
          </p:cNvSpPr>
          <p:nvPr/>
        </p:nvSpPr>
        <p:spPr bwMode="auto">
          <a:xfrm>
            <a:off x="2362200" y="18288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0" name="Line 14"/>
          <p:cNvSpPr>
            <a:spLocks noChangeShapeType="1"/>
          </p:cNvSpPr>
          <p:nvPr/>
        </p:nvSpPr>
        <p:spPr bwMode="auto">
          <a:xfrm>
            <a:off x="2362200" y="25146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1" name="Line 15"/>
          <p:cNvSpPr>
            <a:spLocks noChangeShapeType="1"/>
          </p:cNvSpPr>
          <p:nvPr/>
        </p:nvSpPr>
        <p:spPr bwMode="auto">
          <a:xfrm>
            <a:off x="2362200" y="32004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2" name="Line 16"/>
          <p:cNvSpPr>
            <a:spLocks noChangeShapeType="1"/>
          </p:cNvSpPr>
          <p:nvPr/>
        </p:nvSpPr>
        <p:spPr bwMode="auto">
          <a:xfrm>
            <a:off x="5562600" y="18288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3" name="Line 17"/>
          <p:cNvSpPr>
            <a:spLocks noChangeShapeType="1"/>
          </p:cNvSpPr>
          <p:nvPr/>
        </p:nvSpPr>
        <p:spPr bwMode="auto">
          <a:xfrm>
            <a:off x="5562600" y="25146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4" name="Line 18"/>
          <p:cNvSpPr>
            <a:spLocks noChangeShapeType="1"/>
          </p:cNvSpPr>
          <p:nvPr/>
        </p:nvSpPr>
        <p:spPr bwMode="auto">
          <a:xfrm>
            <a:off x="5562600" y="32004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5" name="Line 19"/>
          <p:cNvSpPr>
            <a:spLocks noChangeShapeType="1"/>
          </p:cNvSpPr>
          <p:nvPr/>
        </p:nvSpPr>
        <p:spPr bwMode="auto">
          <a:xfrm>
            <a:off x="5791200" y="4419600"/>
            <a:ext cx="2286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6" name="Line 20"/>
          <p:cNvSpPr>
            <a:spLocks noChangeShapeType="1"/>
          </p:cNvSpPr>
          <p:nvPr/>
        </p:nvSpPr>
        <p:spPr bwMode="auto">
          <a:xfrm>
            <a:off x="5791200" y="5105400"/>
            <a:ext cx="2286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7" name="Line 21"/>
          <p:cNvSpPr>
            <a:spLocks noChangeShapeType="1"/>
          </p:cNvSpPr>
          <p:nvPr/>
        </p:nvSpPr>
        <p:spPr bwMode="auto">
          <a:xfrm>
            <a:off x="5791200" y="5791200"/>
            <a:ext cx="2286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8" name="Line 22"/>
          <p:cNvSpPr>
            <a:spLocks noChangeShapeType="1"/>
          </p:cNvSpPr>
          <p:nvPr/>
        </p:nvSpPr>
        <p:spPr bwMode="auto">
          <a:xfrm>
            <a:off x="2362200" y="1828800"/>
            <a:ext cx="0" cy="137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79" name="Line 23"/>
          <p:cNvSpPr>
            <a:spLocks noChangeShapeType="1"/>
          </p:cNvSpPr>
          <p:nvPr/>
        </p:nvSpPr>
        <p:spPr bwMode="auto">
          <a:xfrm>
            <a:off x="5562600" y="1828800"/>
            <a:ext cx="0" cy="137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80" name="Line 24"/>
          <p:cNvSpPr>
            <a:spLocks noChangeShapeType="1"/>
          </p:cNvSpPr>
          <p:nvPr/>
        </p:nvSpPr>
        <p:spPr bwMode="auto">
          <a:xfrm>
            <a:off x="6019800" y="4419600"/>
            <a:ext cx="0" cy="137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81" name="Line 25"/>
          <p:cNvSpPr>
            <a:spLocks noChangeShapeType="1"/>
          </p:cNvSpPr>
          <p:nvPr/>
        </p:nvSpPr>
        <p:spPr bwMode="auto">
          <a:xfrm>
            <a:off x="6934200" y="3429000"/>
            <a:ext cx="0" cy="1676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82" name="Line 26"/>
          <p:cNvSpPr>
            <a:spLocks noChangeShapeType="1"/>
          </p:cNvSpPr>
          <p:nvPr/>
        </p:nvSpPr>
        <p:spPr bwMode="auto">
          <a:xfrm flipH="1">
            <a:off x="6019800" y="5105400"/>
            <a:ext cx="914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83" name="Line 27"/>
          <p:cNvSpPr>
            <a:spLocks noChangeShapeType="1"/>
          </p:cNvSpPr>
          <p:nvPr/>
        </p:nvSpPr>
        <p:spPr bwMode="auto">
          <a:xfrm>
            <a:off x="1600200" y="2514600"/>
            <a:ext cx="76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84" name="Line 28"/>
          <p:cNvSpPr>
            <a:spLocks noChangeShapeType="1"/>
          </p:cNvSpPr>
          <p:nvPr/>
        </p:nvSpPr>
        <p:spPr bwMode="auto">
          <a:xfrm>
            <a:off x="4876800" y="1828800"/>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249885" name="Text Box 29"/>
          <p:cNvSpPr txBox="1">
            <a:spLocks noChangeArrowheads="1"/>
          </p:cNvSpPr>
          <p:nvPr/>
        </p:nvSpPr>
        <p:spPr bwMode="auto">
          <a:xfrm>
            <a:off x="762000" y="3200400"/>
            <a:ext cx="70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Fact</a:t>
            </a:r>
          </a:p>
        </p:txBody>
      </p:sp>
    </p:spTree>
    <p:extLst>
      <p:ext uri="{BB962C8B-B14F-4D97-AF65-F5344CB8AC3E}">
        <p14:creationId xmlns:p14="http://schemas.microsoft.com/office/powerpoint/2010/main" val="3851166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ko-KR" altLang="en-US" b="1" smtClean="0">
                <a:ea typeface="굴림" pitchFamily="50" charset="-127"/>
              </a:rPr>
              <a:t>사용자정의그룹 편집기</a:t>
            </a:r>
          </a:p>
        </p:txBody>
      </p:sp>
      <p:pic>
        <p:nvPicPr>
          <p:cNvPr id="16691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371600"/>
            <a:ext cx="62198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2811464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pPr>
              <a:defRPr/>
            </a:pPr>
            <a:r>
              <a:rPr lang="ko-KR" altLang="en-US" b="1" smtClean="0">
                <a:ea typeface="굴림" pitchFamily="50" charset="-127"/>
              </a:rPr>
              <a:t>사용자정의그룹 구성요소</a:t>
            </a:r>
          </a:p>
        </p:txBody>
      </p:sp>
      <p:pic>
        <p:nvPicPr>
          <p:cNvPr id="1679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524000"/>
            <a:ext cx="621982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724146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defRPr/>
            </a:pPr>
            <a:r>
              <a:rPr lang="ko-KR" altLang="en-US" b="1" smtClean="0">
                <a:ea typeface="굴림" pitchFamily="50" charset="-127"/>
              </a:rPr>
              <a:t>사용자정의그룹 정의</a:t>
            </a:r>
          </a:p>
        </p:txBody>
      </p:sp>
      <p:graphicFrame>
        <p:nvGraphicFramePr>
          <p:cNvPr id="14338" name="Object 2"/>
          <p:cNvGraphicFramePr>
            <a:graphicFrameLocks noChangeAspect="1"/>
          </p:cNvGraphicFramePr>
          <p:nvPr/>
        </p:nvGraphicFramePr>
        <p:xfrm>
          <a:off x="2438400" y="1600200"/>
          <a:ext cx="4191000" cy="4000500"/>
        </p:xfrm>
        <a:graphic>
          <a:graphicData uri="http://schemas.openxmlformats.org/presentationml/2006/ole">
            <mc:AlternateContent xmlns:mc="http://schemas.openxmlformats.org/markup-compatibility/2006">
              <mc:Choice xmlns:v="urn:schemas-microsoft-com:vml" Requires="v">
                <p:oleObj spid="_x0000_s77848" name="비트맵 이미지" r:id="rId4" imgW="4191585" imgH="4001058" progId="Paint.Picture">
                  <p:embed/>
                </p:oleObj>
              </mc:Choice>
              <mc:Fallback>
                <p:oleObj name="비트맵 이미지" r:id="rId4" imgW="4191585" imgH="400105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600200"/>
                        <a:ext cx="4191000" cy="400050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444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1026"/>
          <p:cNvSpPr>
            <a:spLocks noGrp="1" noChangeArrowheads="1"/>
          </p:cNvSpPr>
          <p:nvPr>
            <p:ph type="title"/>
          </p:nvPr>
        </p:nvSpPr>
        <p:spPr/>
        <p:txBody>
          <a:bodyPr/>
          <a:lstStyle/>
          <a:p>
            <a:pPr>
              <a:defRPr/>
            </a:pPr>
            <a:r>
              <a:rPr lang="ko-KR" altLang="en-US" b="1" smtClean="0">
                <a:ea typeface="굴림" pitchFamily="50" charset="-127"/>
              </a:rPr>
              <a:t>사용자정의그룹 밴드 편집창</a:t>
            </a:r>
          </a:p>
        </p:txBody>
      </p:sp>
      <p:pic>
        <p:nvPicPr>
          <p:cNvPr id="168963"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4" y="1238250"/>
            <a:ext cx="7264914" cy="485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4135210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pPr>
              <a:defRPr/>
            </a:pPr>
            <a:r>
              <a:rPr lang="ko-KR" altLang="en-US" b="1" smtClean="0">
                <a:ea typeface="굴림" pitchFamily="50" charset="-127"/>
              </a:rPr>
              <a:t>사용자정의그룹 밴드</a:t>
            </a:r>
          </a:p>
        </p:txBody>
      </p:sp>
      <p:sp>
        <p:nvSpPr>
          <p:cNvPr id="15364" name="Text Box 4"/>
          <p:cNvSpPr txBox="1">
            <a:spLocks noChangeArrowheads="1"/>
          </p:cNvSpPr>
          <p:nvPr/>
        </p:nvSpPr>
        <p:spPr bwMode="auto">
          <a:xfrm>
            <a:off x="381000" y="3581400"/>
            <a:ext cx="82296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spcBef>
                <a:spcPct val="50000"/>
              </a:spcBef>
            </a:pPr>
            <a:r>
              <a:rPr lang="en-US" altLang="ko-KR" sz="2400" b="0">
                <a:latin typeface="Times New Roman" panose="02020603050405020304" pitchFamily="18" charset="0"/>
              </a:rPr>
              <a:t>5 band</a:t>
            </a:r>
            <a:r>
              <a:rPr lang="ko-KR" altLang="en-US" sz="2400" b="0">
                <a:latin typeface="Times New Roman" panose="02020603050405020304" pitchFamily="18" charset="0"/>
              </a:rPr>
              <a:t>는 매출액을  기반으로 한다. </a:t>
            </a:r>
          </a:p>
          <a:p>
            <a:pPr algn="l" eaLnBrk="1" hangingPunct="1">
              <a:spcBef>
                <a:spcPct val="50000"/>
              </a:spcBef>
            </a:pPr>
            <a:r>
              <a:rPr lang="ko-KR" altLang="en-US" sz="2400" b="0">
                <a:latin typeface="Times New Roman" panose="02020603050405020304" pitchFamily="18" charset="0"/>
              </a:rPr>
              <a:t>매출의 상위 </a:t>
            </a:r>
            <a:r>
              <a:rPr lang="ko-KR" altLang="ko-KR" sz="2400" b="0">
                <a:latin typeface="Times New Roman" panose="02020603050405020304" pitchFamily="18" charset="0"/>
              </a:rPr>
              <a:t>20% 는</a:t>
            </a:r>
            <a:r>
              <a:rPr lang="ko-KR" altLang="en-US" sz="2400" b="0">
                <a:latin typeface="Times New Roman" panose="02020603050405020304" pitchFamily="18" charset="0"/>
              </a:rPr>
              <a:t> 평균 $ 3,598 지출을 하는 941명 </a:t>
            </a:r>
            <a:r>
              <a:rPr lang="ko-KR" altLang="ko-KR" sz="2400" b="0">
                <a:latin typeface="Times New Roman" panose="02020603050405020304" pitchFamily="18" charset="0"/>
              </a:rPr>
              <a:t> </a:t>
            </a:r>
            <a:r>
              <a:rPr lang="ko-KR" altLang="en-US" sz="2400" b="0">
                <a:latin typeface="Times New Roman" panose="02020603050405020304" pitchFamily="18" charset="0"/>
              </a:rPr>
              <a:t>고객이 차지하고 있다.</a:t>
            </a:r>
          </a:p>
          <a:p>
            <a:pPr algn="l" eaLnBrk="1" hangingPunct="1">
              <a:spcBef>
                <a:spcPct val="50000"/>
              </a:spcBef>
            </a:pPr>
            <a:r>
              <a:rPr lang="ko-KR" altLang="en-US" sz="2400" b="0">
                <a:latin typeface="Times New Roman" panose="02020603050405020304" pitchFamily="18" charset="0"/>
              </a:rPr>
              <a:t>하위 </a:t>
            </a:r>
            <a:r>
              <a:rPr lang="ko-KR" altLang="ko-KR" sz="2400" b="0">
                <a:latin typeface="Times New Roman" panose="02020603050405020304" pitchFamily="18" charset="0"/>
              </a:rPr>
              <a:t>20% 는</a:t>
            </a:r>
            <a:r>
              <a:rPr lang="ko-KR" altLang="en-US" sz="2400" b="0">
                <a:latin typeface="Times New Roman" panose="02020603050405020304" pitchFamily="18" charset="0"/>
              </a:rPr>
              <a:t>  평균 $867 지출을 하는 3,907명 고객이 차지하고 있다. </a:t>
            </a:r>
            <a:endParaRPr lang="ko-KR" altLang="ko-KR" sz="2400" b="0">
              <a:latin typeface="Times New Roman" panose="02020603050405020304" pitchFamily="18" charset="0"/>
            </a:endParaRPr>
          </a:p>
        </p:txBody>
      </p:sp>
      <p:graphicFrame>
        <p:nvGraphicFramePr>
          <p:cNvPr id="15362" name="Object 2"/>
          <p:cNvGraphicFramePr>
            <a:graphicFrameLocks noChangeAspect="1"/>
          </p:cNvGraphicFramePr>
          <p:nvPr/>
        </p:nvGraphicFramePr>
        <p:xfrm>
          <a:off x="990600" y="1447800"/>
          <a:ext cx="7132638" cy="1817688"/>
        </p:xfrm>
        <a:graphic>
          <a:graphicData uri="http://schemas.openxmlformats.org/presentationml/2006/ole">
            <mc:AlternateContent xmlns:mc="http://schemas.openxmlformats.org/markup-compatibility/2006">
              <mc:Choice xmlns:v="urn:schemas-microsoft-com:vml" Requires="v">
                <p:oleObj spid="_x0000_s78872" name="비트맵 이미지" r:id="rId4" imgW="5942857" imgH="1514686" progId="Paint.Picture">
                  <p:embed/>
                </p:oleObj>
              </mc:Choice>
              <mc:Fallback>
                <p:oleObj name="비트맵 이미지" r:id="rId4" imgW="5942857" imgH="15146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447800"/>
                        <a:ext cx="7132638" cy="1817688"/>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00811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사용자정의그룹과 다른 개체의 관계</a:t>
            </a:r>
            <a:endParaRPr lang="en-US" altLang="ko-KR" kern="0">
              <a:ea typeface="굴림"/>
            </a:endParaRPr>
          </a:p>
        </p:txBody>
      </p:sp>
      <p:sp>
        <p:nvSpPr>
          <p:cNvPr id="164" name="Rectangle 2"/>
          <p:cNvSpPr txBox="1">
            <a:spLocks noChangeArrowheads="1"/>
          </p:cNvSpPr>
          <p:nvPr/>
        </p:nvSpPr>
        <p:spPr bwMode="auto">
          <a:xfrm>
            <a:off x="241684" y="1082823"/>
            <a:ext cx="8686800" cy="1653051"/>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a:ea typeface="굴림"/>
              </a:rPr>
              <a:t>사용자 정의한 특별한 자격의 묶음 들로 구성된 오브젝트</a:t>
            </a:r>
            <a:r>
              <a:rPr lang="en-US" altLang="ko-KR" sz="1600" kern="0">
                <a:ea typeface="굴림"/>
              </a:rPr>
              <a:t>. </a:t>
            </a:r>
            <a:r>
              <a:rPr lang="ko-KR" altLang="en-US" sz="1600" kern="0">
                <a:ea typeface="굴림"/>
              </a:rPr>
              <a:t>각 요소는 여러 가지 필터링 자격 세트를 </a:t>
            </a:r>
            <a:r>
              <a:rPr lang="ko-KR" altLang="en-US" sz="1600" kern="0" smtClean="0">
                <a:ea typeface="굴림"/>
              </a:rPr>
              <a:t>포함</a:t>
            </a:r>
            <a:endParaRPr lang="en-US" altLang="ko-KR" sz="1600" kern="0">
              <a:ea typeface="굴림"/>
            </a:endParaRPr>
          </a:p>
        </p:txBody>
      </p: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cxnSp>
        <p:nvCxnSpPr>
          <p:cNvPr id="92"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93"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grpSp>
        <p:nvGrpSpPr>
          <p:cNvPr id="54" name="그룹 53"/>
          <p:cNvGrpSpPr/>
          <p:nvPr/>
        </p:nvGrpSpPr>
        <p:grpSpPr>
          <a:xfrm>
            <a:off x="1763271" y="2518065"/>
            <a:ext cx="972108" cy="650488"/>
            <a:chOff x="2722922" y="1722376"/>
            <a:chExt cx="972108" cy="650488"/>
          </a:xfrm>
        </p:grpSpPr>
        <p:sp>
          <p:nvSpPr>
            <p:cNvPr id="55" name="TextBox 54"/>
            <p:cNvSpPr txBox="1"/>
            <p:nvPr/>
          </p:nvSpPr>
          <p:spPr>
            <a:xfrm>
              <a:off x="2722922" y="2111254"/>
              <a:ext cx="972108" cy="261610"/>
            </a:xfrm>
            <a:prstGeom prst="rect">
              <a:avLst/>
            </a:prstGeom>
          </p:spPr>
          <p:txBody>
            <a:bodyPr wrap="square" rtlCol="0">
              <a:spAutoFit/>
            </a:bodyPr>
            <a:lstStyle/>
            <a:p>
              <a:pPr algn="l"/>
              <a:r>
                <a:rPr lang="ko-KR" altLang="en-US" sz="1100" err="1" smtClean="0"/>
                <a:t>애트리뷰트</a:t>
              </a:r>
              <a:endParaRPr lang="ko-KR" altLang="en-US" sz="1100"/>
            </a:p>
          </p:txBody>
        </p:sp>
        <p:pic>
          <p:nvPicPr>
            <p:cNvPr id="56" name="그림 55"/>
            <p:cNvPicPr>
              <a:picLocks noChangeAspect="1"/>
            </p:cNvPicPr>
            <p:nvPr/>
          </p:nvPicPr>
          <p:blipFill rotWithShape="1">
            <a:blip r:embed="rId3"/>
            <a:srcRect r="32000" b="50000"/>
            <a:stretch/>
          </p:blipFill>
          <p:spPr>
            <a:xfrm>
              <a:off x="2962076" y="1722376"/>
              <a:ext cx="408050" cy="323850"/>
            </a:xfrm>
            <a:prstGeom prst="rect">
              <a:avLst/>
            </a:prstGeom>
          </p:spPr>
        </p:pic>
      </p:grpSp>
      <p:grpSp>
        <p:nvGrpSpPr>
          <p:cNvPr id="57" name="그룹 56"/>
          <p:cNvGrpSpPr/>
          <p:nvPr/>
        </p:nvGrpSpPr>
        <p:grpSpPr>
          <a:xfrm>
            <a:off x="1763271" y="4456116"/>
            <a:ext cx="972108" cy="584556"/>
            <a:chOff x="6985699" y="1603621"/>
            <a:chExt cx="972108" cy="584556"/>
          </a:xfrm>
        </p:grpSpPr>
        <p:sp>
          <p:nvSpPr>
            <p:cNvPr id="58" name="TextBox 57"/>
            <p:cNvSpPr txBox="1"/>
            <p:nvPr/>
          </p:nvSpPr>
          <p:spPr>
            <a:xfrm>
              <a:off x="6985699" y="1926567"/>
              <a:ext cx="972108" cy="261610"/>
            </a:xfrm>
            <a:prstGeom prst="rect">
              <a:avLst/>
            </a:prstGeom>
          </p:spPr>
          <p:txBody>
            <a:bodyPr wrap="square" rtlCol="0">
              <a:spAutoFit/>
            </a:bodyPr>
            <a:lstStyle/>
            <a:p>
              <a:r>
                <a:rPr lang="ko-KR" altLang="en-US" sz="1100" smtClean="0"/>
                <a:t>필터</a:t>
              </a:r>
              <a:endParaRPr lang="ko-KR" altLang="en-US" sz="1100"/>
            </a:p>
          </p:txBody>
        </p:sp>
        <p:pic>
          <p:nvPicPr>
            <p:cNvPr id="59" name="그림 58"/>
            <p:cNvPicPr>
              <a:picLocks noChangeAspect="1"/>
            </p:cNvPicPr>
            <p:nvPr/>
          </p:nvPicPr>
          <p:blipFill>
            <a:blip r:embed="rId4"/>
            <a:stretch>
              <a:fillRect/>
            </a:stretch>
          </p:blipFill>
          <p:spPr>
            <a:xfrm>
              <a:off x="7200292" y="1603621"/>
              <a:ext cx="542925" cy="342900"/>
            </a:xfrm>
            <a:prstGeom prst="rect">
              <a:avLst/>
            </a:prstGeom>
          </p:spPr>
        </p:pic>
      </p:grpSp>
      <p:grpSp>
        <p:nvGrpSpPr>
          <p:cNvPr id="60" name="그룹 59"/>
          <p:cNvGrpSpPr/>
          <p:nvPr/>
        </p:nvGrpSpPr>
        <p:grpSpPr>
          <a:xfrm>
            <a:off x="1763271" y="5217157"/>
            <a:ext cx="972108" cy="609682"/>
            <a:chOff x="6984908" y="2316805"/>
            <a:chExt cx="972108" cy="609682"/>
          </a:xfrm>
        </p:grpSpPr>
        <p:pic>
          <p:nvPicPr>
            <p:cNvPr id="61" name="그림 60"/>
            <p:cNvPicPr>
              <a:picLocks noChangeAspect="1"/>
            </p:cNvPicPr>
            <p:nvPr/>
          </p:nvPicPr>
          <p:blipFill>
            <a:blip r:embed="rId5"/>
            <a:stretch>
              <a:fillRect/>
            </a:stretch>
          </p:blipFill>
          <p:spPr>
            <a:xfrm>
              <a:off x="7276491" y="2316805"/>
              <a:ext cx="390525" cy="352425"/>
            </a:xfrm>
            <a:prstGeom prst="rect">
              <a:avLst/>
            </a:prstGeom>
          </p:spPr>
        </p:pic>
        <p:sp>
          <p:nvSpPr>
            <p:cNvPr id="62" name="TextBox 61"/>
            <p:cNvSpPr txBox="1"/>
            <p:nvPr/>
          </p:nvSpPr>
          <p:spPr>
            <a:xfrm>
              <a:off x="6984908" y="2664877"/>
              <a:ext cx="972108" cy="261610"/>
            </a:xfrm>
            <a:prstGeom prst="rect">
              <a:avLst/>
            </a:prstGeom>
          </p:spPr>
          <p:txBody>
            <a:bodyPr wrap="square" rtlCol="0">
              <a:spAutoFit/>
            </a:bodyPr>
            <a:lstStyle/>
            <a:p>
              <a:r>
                <a:rPr lang="ko-KR" altLang="en-US" sz="1100" smtClean="0"/>
                <a:t>프롬프트</a:t>
              </a:r>
              <a:endParaRPr lang="ko-KR" altLang="en-US" sz="1100"/>
            </a:p>
          </p:txBody>
        </p:sp>
      </p:grpSp>
      <p:grpSp>
        <p:nvGrpSpPr>
          <p:cNvPr id="63" name="그룹 62"/>
          <p:cNvGrpSpPr/>
          <p:nvPr/>
        </p:nvGrpSpPr>
        <p:grpSpPr>
          <a:xfrm>
            <a:off x="6009035" y="2966883"/>
            <a:ext cx="972108" cy="578745"/>
            <a:chOff x="6953604" y="3313780"/>
            <a:chExt cx="972108" cy="578745"/>
          </a:xfrm>
        </p:grpSpPr>
        <p:pic>
          <p:nvPicPr>
            <p:cNvPr id="64" name="그림 63"/>
            <p:cNvPicPr>
              <a:picLocks noChangeAspect="1"/>
            </p:cNvPicPr>
            <p:nvPr/>
          </p:nvPicPr>
          <p:blipFill>
            <a:blip r:embed="rId6"/>
            <a:stretch>
              <a:fillRect/>
            </a:stretch>
          </p:blipFill>
          <p:spPr>
            <a:xfrm>
              <a:off x="7228867" y="3313780"/>
              <a:ext cx="514350" cy="323850"/>
            </a:xfrm>
            <a:prstGeom prst="rect">
              <a:avLst/>
            </a:prstGeom>
          </p:spPr>
        </p:pic>
        <p:sp>
          <p:nvSpPr>
            <p:cNvPr id="65" name="TextBox 64"/>
            <p:cNvSpPr txBox="1"/>
            <p:nvPr/>
          </p:nvSpPr>
          <p:spPr>
            <a:xfrm>
              <a:off x="6953604" y="3630915"/>
              <a:ext cx="972108" cy="261610"/>
            </a:xfrm>
            <a:prstGeom prst="rect">
              <a:avLst/>
            </a:prstGeom>
          </p:spPr>
          <p:txBody>
            <a:bodyPr wrap="square" rtlCol="0">
              <a:spAutoFit/>
            </a:bodyPr>
            <a:lstStyle/>
            <a:p>
              <a:r>
                <a:rPr lang="ko-KR" altLang="en-US" sz="1100" smtClean="0"/>
                <a:t>템플릿</a:t>
              </a:r>
              <a:endParaRPr lang="ko-KR" altLang="en-US" sz="1100"/>
            </a:p>
          </p:txBody>
        </p:sp>
      </p:grpSp>
      <p:grpSp>
        <p:nvGrpSpPr>
          <p:cNvPr id="66" name="그룹 65"/>
          <p:cNvGrpSpPr/>
          <p:nvPr/>
        </p:nvGrpSpPr>
        <p:grpSpPr>
          <a:xfrm>
            <a:off x="4250951" y="3595476"/>
            <a:ext cx="972108" cy="655995"/>
            <a:chOff x="7102538" y="4516799"/>
            <a:chExt cx="972108" cy="655995"/>
          </a:xfrm>
        </p:grpSpPr>
        <p:pic>
          <p:nvPicPr>
            <p:cNvPr id="67" name="그림 66"/>
            <p:cNvPicPr>
              <a:picLocks noChangeAspect="1"/>
            </p:cNvPicPr>
            <p:nvPr/>
          </p:nvPicPr>
          <p:blipFill>
            <a:blip r:embed="rId7"/>
            <a:stretch>
              <a:fillRect/>
            </a:stretch>
          </p:blipFill>
          <p:spPr>
            <a:xfrm>
              <a:off x="7383805" y="4516799"/>
              <a:ext cx="409575" cy="333375"/>
            </a:xfrm>
            <a:prstGeom prst="rect">
              <a:avLst/>
            </a:prstGeom>
          </p:spPr>
        </p:pic>
        <p:sp>
          <p:nvSpPr>
            <p:cNvPr id="68" name="TextBox 67"/>
            <p:cNvSpPr txBox="1"/>
            <p:nvPr/>
          </p:nvSpPr>
          <p:spPr>
            <a:xfrm>
              <a:off x="7102538" y="4911184"/>
              <a:ext cx="972108" cy="261610"/>
            </a:xfrm>
            <a:prstGeom prst="rect">
              <a:avLst/>
            </a:prstGeom>
          </p:spPr>
          <p:txBody>
            <a:bodyPr wrap="square" rtlCol="0">
              <a:spAutoFit/>
            </a:bodyPr>
            <a:lstStyle/>
            <a:p>
              <a:r>
                <a:rPr lang="ko-KR" altLang="en-US" sz="1100" smtClean="0"/>
                <a:t>사용자그룹</a:t>
              </a:r>
              <a:endParaRPr lang="ko-KR" altLang="en-US" sz="1100"/>
            </a:p>
          </p:txBody>
        </p:sp>
      </p:grpSp>
      <p:grpSp>
        <p:nvGrpSpPr>
          <p:cNvPr id="69" name="그룹 68"/>
          <p:cNvGrpSpPr/>
          <p:nvPr/>
        </p:nvGrpSpPr>
        <p:grpSpPr>
          <a:xfrm>
            <a:off x="1733672" y="3466274"/>
            <a:ext cx="1031307" cy="652589"/>
            <a:chOff x="3554497" y="3964677"/>
            <a:chExt cx="1031307" cy="652589"/>
          </a:xfrm>
        </p:grpSpPr>
        <p:pic>
          <p:nvPicPr>
            <p:cNvPr id="70" name="그림 69"/>
            <p:cNvPicPr>
              <a:picLocks noChangeAspect="1"/>
            </p:cNvPicPr>
            <p:nvPr/>
          </p:nvPicPr>
          <p:blipFill>
            <a:blip r:embed="rId8"/>
            <a:stretch>
              <a:fillRect/>
            </a:stretch>
          </p:blipFill>
          <p:spPr>
            <a:xfrm>
              <a:off x="3875050" y="3964677"/>
              <a:ext cx="495300" cy="457200"/>
            </a:xfrm>
            <a:prstGeom prst="rect">
              <a:avLst/>
            </a:prstGeom>
          </p:spPr>
        </p:pic>
        <p:sp>
          <p:nvSpPr>
            <p:cNvPr id="71" name="TextBox 70"/>
            <p:cNvSpPr txBox="1"/>
            <p:nvPr/>
          </p:nvSpPr>
          <p:spPr>
            <a:xfrm>
              <a:off x="3554497" y="4355656"/>
              <a:ext cx="1031307" cy="261610"/>
            </a:xfrm>
            <a:prstGeom prst="rect">
              <a:avLst/>
            </a:prstGeom>
          </p:spPr>
          <p:txBody>
            <a:bodyPr wrap="square" rtlCol="0">
              <a:spAutoFit/>
            </a:bodyPr>
            <a:lstStyle/>
            <a:p>
              <a:r>
                <a:rPr lang="ko-KR" altLang="en-US" sz="1100" err="1" smtClean="0"/>
                <a:t>메트릭</a:t>
              </a:r>
              <a:endParaRPr lang="ko-KR" altLang="en-US" sz="1100"/>
            </a:p>
          </p:txBody>
        </p:sp>
      </p:grpSp>
      <p:grpSp>
        <p:nvGrpSpPr>
          <p:cNvPr id="72" name="그룹 71"/>
          <p:cNvGrpSpPr/>
          <p:nvPr/>
        </p:nvGrpSpPr>
        <p:grpSpPr>
          <a:xfrm>
            <a:off x="6009035" y="4521463"/>
            <a:ext cx="972108" cy="555105"/>
            <a:chOff x="2945471" y="1210859"/>
            <a:chExt cx="972108" cy="555105"/>
          </a:xfrm>
        </p:grpSpPr>
        <p:pic>
          <p:nvPicPr>
            <p:cNvPr id="75" name="그림 74"/>
            <p:cNvPicPr>
              <a:picLocks noChangeAspect="1"/>
            </p:cNvPicPr>
            <p:nvPr/>
          </p:nvPicPr>
          <p:blipFill>
            <a:blip r:embed="rId9"/>
            <a:stretch>
              <a:fillRect/>
            </a:stretch>
          </p:blipFill>
          <p:spPr>
            <a:xfrm>
              <a:off x="3173748" y="1210859"/>
              <a:ext cx="628650" cy="352425"/>
            </a:xfrm>
            <a:prstGeom prst="rect">
              <a:avLst/>
            </a:prstGeom>
          </p:spPr>
        </p:pic>
        <p:sp>
          <p:nvSpPr>
            <p:cNvPr id="78" name="TextBox 77"/>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cxnSp>
        <p:nvCxnSpPr>
          <p:cNvPr id="81" name="구부러진 연결선 80"/>
          <p:cNvCxnSpPr>
            <a:stCxn id="55" idx="3"/>
            <a:endCxn id="67" idx="0"/>
          </p:cNvCxnSpPr>
          <p:nvPr/>
        </p:nvCxnSpPr>
        <p:spPr>
          <a:xfrm>
            <a:off x="2735379" y="3037748"/>
            <a:ext cx="2001627" cy="557728"/>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84" name="구부러진 연결선 83"/>
          <p:cNvCxnSpPr>
            <a:stCxn id="70" idx="3"/>
            <a:endCxn id="67" idx="1"/>
          </p:cNvCxnSpPr>
          <p:nvPr/>
        </p:nvCxnSpPr>
        <p:spPr>
          <a:xfrm>
            <a:off x="2549525" y="3694874"/>
            <a:ext cx="1982693" cy="67290"/>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86" name="구부러진 연결선 85"/>
          <p:cNvCxnSpPr>
            <a:endCxn id="67" idx="1"/>
          </p:cNvCxnSpPr>
          <p:nvPr/>
        </p:nvCxnSpPr>
        <p:spPr>
          <a:xfrm flipV="1">
            <a:off x="2520789" y="3762164"/>
            <a:ext cx="2011429" cy="935513"/>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87" name="구부러진 연결선 86"/>
          <p:cNvCxnSpPr>
            <a:stCxn id="61" idx="3"/>
            <a:endCxn id="68" idx="2"/>
          </p:cNvCxnSpPr>
          <p:nvPr/>
        </p:nvCxnSpPr>
        <p:spPr>
          <a:xfrm flipV="1">
            <a:off x="2445379" y="4251471"/>
            <a:ext cx="2291626" cy="1141899"/>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94" name="구부러진 연결선 93"/>
          <p:cNvCxnSpPr>
            <a:stCxn id="67" idx="3"/>
            <a:endCxn id="64" idx="1"/>
          </p:cNvCxnSpPr>
          <p:nvPr/>
        </p:nvCxnSpPr>
        <p:spPr>
          <a:xfrm flipV="1">
            <a:off x="4941793" y="3128808"/>
            <a:ext cx="1342505" cy="633356"/>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95" name="구부러진 연결선 94"/>
          <p:cNvCxnSpPr>
            <a:stCxn id="67" idx="3"/>
            <a:endCxn id="75" idx="0"/>
          </p:cNvCxnSpPr>
          <p:nvPr/>
        </p:nvCxnSpPr>
        <p:spPr>
          <a:xfrm>
            <a:off x="4941793" y="3762164"/>
            <a:ext cx="1609844" cy="759299"/>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spTree>
    <p:extLst>
      <p:ext uri="{BB962C8B-B14F-4D97-AF65-F5344CB8AC3E}">
        <p14:creationId xmlns:p14="http://schemas.microsoft.com/office/powerpoint/2010/main" val="111817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09600" y="2209800"/>
            <a:ext cx="7848600" cy="1219200"/>
          </a:xfrm>
        </p:spPr>
        <p:txBody>
          <a:bodyPr/>
          <a:lstStyle/>
          <a:p>
            <a:pPr algn="ctr">
              <a:defRPr/>
            </a:pPr>
            <a:r>
              <a:rPr lang="en-US" altLang="ko-KR" b="1" smtClean="0">
                <a:ea typeface="굴림" pitchFamily="50" charset="-127"/>
              </a:rPr>
              <a:t>9. </a:t>
            </a:r>
            <a:r>
              <a:rPr lang="ko-KR" altLang="en-US" b="1" smtClean="0">
                <a:ea typeface="굴림" pitchFamily="50" charset="-127"/>
              </a:rPr>
              <a:t>드릴맵</a:t>
            </a:r>
          </a:p>
        </p:txBody>
      </p:sp>
      <p:pic>
        <p:nvPicPr>
          <p:cNvPr id="180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892093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ko-KR" altLang="en-US">
                <a:ea typeface="굴림"/>
              </a:rPr>
              <a:t>목차</a:t>
            </a:r>
          </a:p>
        </p:txBody>
      </p:sp>
      <p:sp>
        <p:nvSpPr>
          <p:cNvPr id="181251" name="Rectangle 3"/>
          <p:cNvSpPr>
            <a:spLocks noGrp="1" noChangeArrowheads="1"/>
          </p:cNvSpPr>
          <p:nvPr>
            <p:ph type="body" idx="1"/>
          </p:nvPr>
        </p:nvSpPr>
        <p:spPr>
          <a:xfrm>
            <a:off x="685800" y="1371600"/>
            <a:ext cx="7772400" cy="4114800"/>
          </a:xfrm>
        </p:spPr>
        <p:txBody>
          <a:bodyPr/>
          <a:lstStyle/>
          <a:p>
            <a:pPr lvl="0">
              <a:defRPr/>
            </a:pPr>
            <a:r>
              <a:rPr lang="ko-KR" altLang="en-US">
                <a:ea typeface="굴림"/>
              </a:rPr>
              <a:t>드릴맵이란?</a:t>
            </a:r>
          </a:p>
          <a:p>
            <a:pPr lvl="0">
              <a:defRPr/>
            </a:pPr>
            <a:r>
              <a:rPr lang="ko-KR" altLang="en-US">
                <a:ea typeface="굴림"/>
              </a:rPr>
              <a:t>드릴맵 편집 화면</a:t>
            </a:r>
          </a:p>
          <a:p>
            <a:pPr lvl="0">
              <a:defRPr/>
            </a:pPr>
            <a:endParaRPr lang="ko-KR" altLang="en-US">
              <a:ea typeface="굴림"/>
            </a:endParaRPr>
          </a:p>
        </p:txBody>
      </p:sp>
    </p:spTree>
    <p:extLst>
      <p:ext uri="{BB962C8B-B14F-4D97-AF65-F5344CB8AC3E}">
        <p14:creationId xmlns:p14="http://schemas.microsoft.com/office/powerpoint/2010/main" val="638911024"/>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ko-KR" altLang="en-US">
                <a:ea typeface="굴림"/>
              </a:rPr>
              <a:t>드릴맵 편집기란?</a:t>
            </a:r>
          </a:p>
        </p:txBody>
      </p:sp>
      <p:sp>
        <p:nvSpPr>
          <p:cNvPr id="182275" name="Text Box 4"/>
          <p:cNvSpPr txBox="1">
            <a:spLocks noChangeArrowheads="1"/>
          </p:cNvSpPr>
          <p:nvPr/>
        </p:nvSpPr>
        <p:spPr>
          <a:xfrm>
            <a:off x="647700" y="5085184"/>
            <a:ext cx="7848600" cy="976313"/>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defRPr/>
            </a:pPr>
            <a:r>
              <a:rPr lang="ko-KR" altLang="en-US" sz="2000" b="0">
                <a:latin typeface="Times New Roman"/>
              </a:rPr>
              <a:t>드릴맵이란 사용자에게 편리한 리포트 단위(애트리뷰트 등)로 드릴패스를 다양하게 제공할 수 있게 하는 개념이다.</a:t>
            </a:r>
          </a:p>
          <a:p>
            <a:pPr algn="l" eaLnBrk="1" hangingPunct="1">
              <a:defRPr/>
            </a:pPr>
            <a:r>
              <a:rPr lang="en-US" altLang="ko-KR" b="0">
                <a:latin typeface="Times New Roman"/>
              </a:rPr>
              <a:t>Desktop</a:t>
            </a:r>
            <a:r>
              <a:rPr lang="ko-KR" altLang="en-US" b="0">
                <a:latin typeface="Times New Roman"/>
              </a:rPr>
              <a:t>메뉴바  파일</a:t>
            </a:r>
            <a:r>
              <a:rPr lang="ko-KR" altLang="en-US" b="0">
                <a:latin typeface="Times New Roman"/>
                <a:sym typeface="Wingdings"/>
              </a:rPr>
              <a:t>새로운</a:t>
            </a:r>
            <a:r>
              <a:rPr lang="en-US" altLang="ko-KR" b="0">
                <a:latin typeface="Times New Roman"/>
                <a:sym typeface="Wingdings"/>
              </a:rPr>
              <a:t></a:t>
            </a:r>
            <a:r>
              <a:rPr lang="ko-KR" altLang="en-US" b="0">
                <a:latin typeface="Times New Roman"/>
                <a:sym typeface="Wingdings"/>
              </a:rPr>
              <a:t>드릴맵</a:t>
            </a:r>
            <a:endParaRPr lang="ko-KR" altLang="en-US" b="0">
              <a:latin typeface="Times New Roman"/>
            </a:endParaRPr>
          </a:p>
        </p:txBody>
      </p:sp>
      <p:pic>
        <p:nvPicPr>
          <p:cNvPr id="182276" name="Picture 7"/>
          <p:cNvPicPr>
            <a:picLocks noChangeAspect="1" noChangeArrowheads="1"/>
          </p:cNvPicPr>
          <p:nvPr/>
        </p:nvPicPr>
        <p:blipFill rotWithShape="1">
          <a:blip r:embed="rId3"/>
          <a:srcRect/>
          <a:stretch>
            <a:fillRect/>
          </a:stretch>
        </p:blipFill>
        <p:spPr>
          <a:xfrm>
            <a:off x="1066800" y="1123950"/>
            <a:ext cx="5881464" cy="3867702"/>
          </a:xfrm>
          <a:prstGeom prst="rect">
            <a:avLst/>
          </a:prstGeom>
          <a:noFill/>
          <a:ln>
            <a:noFill/>
          </a:ln>
        </p:spPr>
      </p:pic>
    </p:spTree>
    <p:extLst>
      <p:ext uri="{BB962C8B-B14F-4D97-AF65-F5344CB8AC3E}">
        <p14:creationId xmlns:p14="http://schemas.microsoft.com/office/powerpoint/2010/main" val="2899284499"/>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pPr>
              <a:defRPr/>
            </a:pPr>
            <a:r>
              <a:rPr lang="ko-KR" altLang="en-US" smtClean="0">
                <a:ea typeface="굴림" pitchFamily="50" charset="-127"/>
              </a:rPr>
              <a:t>드릴맵 편집화면</a:t>
            </a:r>
          </a:p>
        </p:txBody>
      </p:sp>
      <p:pic>
        <p:nvPicPr>
          <p:cNvPr id="18329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3" y="1233488"/>
            <a:ext cx="646747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83300" name="Text Box 6"/>
          <p:cNvSpPr txBox="1">
            <a:spLocks noChangeArrowheads="1"/>
          </p:cNvSpPr>
          <p:nvPr/>
        </p:nvSpPr>
        <p:spPr bwMode="auto">
          <a:xfrm>
            <a:off x="1066800" y="5943600"/>
            <a:ext cx="716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spcBef>
                <a:spcPct val="50000"/>
              </a:spcBef>
            </a:pPr>
            <a:r>
              <a:rPr lang="ko-KR" altLang="en-US" sz="1400" b="0"/>
              <a:t>기본 프로젝트 드릴맵 : 프로젝트에서 </a:t>
            </a:r>
            <a:r>
              <a:rPr lang="en-US" altLang="ko-KR" sz="1400" b="0"/>
              <a:t>Default</a:t>
            </a:r>
            <a:r>
              <a:rPr lang="ko-KR" altLang="en-US" sz="1400" b="0"/>
              <a:t>로 사용할 맵을 하나 지정한다.</a:t>
            </a:r>
          </a:p>
        </p:txBody>
      </p:sp>
    </p:spTree>
    <p:extLst>
      <p:ext uri="{BB962C8B-B14F-4D97-AF65-F5344CB8AC3E}">
        <p14:creationId xmlns:p14="http://schemas.microsoft.com/office/powerpoint/2010/main" val="2824118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defRPr/>
            </a:pPr>
            <a:r>
              <a:rPr lang="ko-KR" altLang="en-US" b="1" smtClean="0">
                <a:ea typeface="굴림" pitchFamily="50" charset="-127"/>
              </a:rPr>
              <a:t>팩트 표현</a:t>
            </a:r>
          </a:p>
        </p:txBody>
      </p:sp>
      <p:sp>
        <p:nvSpPr>
          <p:cNvPr id="39941" name="Rectangle 3"/>
          <p:cNvSpPr>
            <a:spLocks noGrp="1" noChangeArrowheads="1"/>
          </p:cNvSpPr>
          <p:nvPr>
            <p:ph type="body" idx="1"/>
          </p:nvPr>
        </p:nvSpPr>
        <p:spPr>
          <a:xfrm>
            <a:off x="304800" y="1219200"/>
            <a:ext cx="7848600" cy="1600200"/>
          </a:xfrm>
        </p:spPr>
        <p:txBody>
          <a:bodyPr/>
          <a:lstStyle/>
          <a:p>
            <a:pPr lvl="1">
              <a:lnSpc>
                <a:spcPct val="90000"/>
              </a:lnSpc>
            </a:pPr>
            <a:r>
              <a:rPr lang="en-US" altLang="ko-KR" smtClean="0">
                <a:ea typeface="굴림" panose="020B0600000101010101" pitchFamily="50" charset="-127"/>
                <a:sym typeface="Symbol" panose="05050102010706020507" pitchFamily="18" charset="2"/>
              </a:rPr>
              <a:t>Fact</a:t>
            </a:r>
            <a:r>
              <a:rPr lang="ko-KR" altLang="en-US" smtClean="0">
                <a:ea typeface="굴림" panose="020B0600000101010101" pitchFamily="50" charset="-127"/>
                <a:sym typeface="Symbol" panose="05050102010706020507" pitchFamily="18" charset="2"/>
              </a:rPr>
              <a:t>의 표현은 </a:t>
            </a:r>
            <a:r>
              <a:rPr lang="en-US" altLang="ko-KR" smtClean="0">
                <a:ea typeface="굴림" panose="020B0600000101010101" pitchFamily="50" charset="-127"/>
                <a:sym typeface="Symbol" panose="05050102010706020507" pitchFamily="18" charset="2"/>
              </a:rPr>
              <a:t>fact</a:t>
            </a:r>
            <a:r>
              <a:rPr lang="ko-KR" altLang="en-US" smtClean="0">
                <a:ea typeface="굴림" panose="020B0600000101010101" pitchFamily="50" charset="-127"/>
                <a:sym typeface="Symbol" panose="05050102010706020507" pitchFamily="18" charset="2"/>
              </a:rPr>
              <a:t>가 어떠한 방법으로 계산될 것인지를 정의한다.</a:t>
            </a:r>
            <a:endParaRPr lang="en-US" altLang="ko-KR" smtClean="0">
              <a:ea typeface="굴림" panose="020B0600000101010101" pitchFamily="50" charset="-127"/>
              <a:sym typeface="Symbol" panose="05050102010706020507" pitchFamily="18" charset="2"/>
            </a:endParaRPr>
          </a:p>
          <a:p>
            <a:pPr lvl="1">
              <a:lnSpc>
                <a:spcPct val="90000"/>
              </a:lnSpc>
            </a:pPr>
            <a:r>
              <a:rPr lang="ko-KR" altLang="en-US" smtClean="0">
                <a:ea typeface="굴림" panose="020B0600000101010101" pitchFamily="50" charset="-127"/>
                <a:sym typeface="Symbol" panose="05050102010706020507" pitchFamily="18" charset="2"/>
              </a:rPr>
              <a:t>하나의 </a:t>
            </a:r>
            <a:r>
              <a:rPr lang="en-US" altLang="ko-KR" smtClean="0">
                <a:ea typeface="굴림" panose="020B0600000101010101" pitchFamily="50" charset="-127"/>
                <a:sym typeface="Symbol" panose="05050102010706020507" pitchFamily="18" charset="2"/>
              </a:rPr>
              <a:t>column </a:t>
            </a:r>
            <a:r>
              <a:rPr lang="ko-KR" altLang="en-US" smtClean="0">
                <a:ea typeface="굴림" panose="020B0600000101010101" pitchFamily="50" charset="-127"/>
                <a:sym typeface="Symbol" panose="05050102010706020507" pitchFamily="18" charset="2"/>
              </a:rPr>
              <a:t>이나 여러 개 </a:t>
            </a:r>
            <a:r>
              <a:rPr lang="en-US" altLang="ko-KR" smtClean="0">
                <a:ea typeface="굴림" panose="020B0600000101010101" pitchFamily="50" charset="-127"/>
                <a:sym typeface="Symbol" panose="05050102010706020507" pitchFamily="18" charset="2"/>
              </a:rPr>
              <a:t>column</a:t>
            </a:r>
            <a:r>
              <a:rPr lang="ko-KR" altLang="en-US" smtClean="0">
                <a:ea typeface="굴림" panose="020B0600000101010101" pitchFamily="50" charset="-127"/>
                <a:sym typeface="Symbol" panose="05050102010706020507" pitchFamily="18" charset="2"/>
              </a:rPr>
              <a:t>들의 조합으로 생성된다.</a:t>
            </a:r>
            <a:endParaRPr lang="ko-KR" altLang="en-US" sz="2000" smtClean="0">
              <a:ea typeface="굴림" panose="020B0600000101010101" pitchFamily="50" charset="-127"/>
              <a:sym typeface="Symbol" panose="05050102010706020507" pitchFamily="18" charset="2"/>
            </a:endParaRPr>
          </a:p>
        </p:txBody>
      </p:sp>
      <p:graphicFrame>
        <p:nvGraphicFramePr>
          <p:cNvPr id="39938" name="Object 2"/>
          <p:cNvGraphicFramePr>
            <a:graphicFrameLocks noChangeAspect="1"/>
          </p:cNvGraphicFramePr>
          <p:nvPr>
            <p:extLst/>
          </p:nvPr>
        </p:nvGraphicFramePr>
        <p:xfrm>
          <a:off x="2057400" y="2492896"/>
          <a:ext cx="2301875" cy="3352800"/>
        </p:xfrm>
        <a:graphic>
          <a:graphicData uri="http://schemas.openxmlformats.org/presentationml/2006/ole">
            <mc:AlternateContent xmlns:mc="http://schemas.openxmlformats.org/markup-compatibility/2006">
              <mc:Choice xmlns:v="urn:schemas-microsoft-com:vml" Requires="v">
                <p:oleObj spid="_x0000_s54326" name="Document" r:id="rId4" imgW="2388240" imgH="3479760" progId="Word.Document.8">
                  <p:embed/>
                </p:oleObj>
              </mc:Choice>
              <mc:Fallback>
                <p:oleObj name="Document" r:id="rId4" imgW="2388240" imgH="347976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492896"/>
                        <a:ext cx="2301875" cy="335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 name="Object 3"/>
          <p:cNvGraphicFramePr>
            <a:graphicFrameLocks noChangeAspect="1"/>
          </p:cNvGraphicFramePr>
          <p:nvPr>
            <p:extLst/>
          </p:nvPr>
        </p:nvGraphicFramePr>
        <p:xfrm>
          <a:off x="5410200" y="2924944"/>
          <a:ext cx="2671763" cy="2190750"/>
        </p:xfrm>
        <a:graphic>
          <a:graphicData uri="http://schemas.openxmlformats.org/presentationml/2006/ole">
            <mc:AlternateContent xmlns:mc="http://schemas.openxmlformats.org/markup-compatibility/2006">
              <mc:Choice xmlns:v="urn:schemas-microsoft-com:vml" Requires="v">
                <p:oleObj spid="_x0000_s54327" name="Document" r:id="rId6" imgW="2683440" imgH="2192760" progId="Word.Document.8">
                  <p:embed/>
                </p:oleObj>
              </mc:Choice>
              <mc:Fallback>
                <p:oleObj name="Document" r:id="rId6" imgW="2683440" imgH="219276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2924944"/>
                        <a:ext cx="2671763" cy="219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2" name="Text Box 6"/>
          <p:cNvSpPr txBox="1">
            <a:spLocks noChangeArrowheads="1"/>
          </p:cNvSpPr>
          <p:nvPr/>
        </p:nvSpPr>
        <p:spPr bwMode="auto">
          <a:xfrm>
            <a:off x="4800600" y="4448944"/>
            <a:ext cx="320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ko-KR" altLang="en-US" sz="3200" b="0">
                <a:latin typeface="Times New Roman" panose="02020603050405020304" pitchFamily="18" charset="0"/>
                <a:sym typeface="Symbol" panose="05050102010706020507" pitchFamily="18" charset="2"/>
              </a:rPr>
              <a:t> </a:t>
            </a:r>
            <a:r>
              <a:rPr lang="en-US" altLang="ko-KR" sz="2000" b="0">
                <a:latin typeface="Times New Roman" panose="02020603050405020304" pitchFamily="18" charset="0"/>
                <a:sym typeface="Symbol" panose="05050102010706020507" pitchFamily="18" charset="2"/>
              </a:rPr>
              <a:t>TOT_DOLLAR_SALES</a:t>
            </a:r>
          </a:p>
        </p:txBody>
      </p:sp>
      <p:sp>
        <p:nvSpPr>
          <p:cNvPr id="39943" name="Text Box 7"/>
          <p:cNvSpPr txBox="1">
            <a:spLocks noChangeArrowheads="1"/>
          </p:cNvSpPr>
          <p:nvPr/>
        </p:nvSpPr>
        <p:spPr bwMode="auto">
          <a:xfrm>
            <a:off x="533400" y="5445224"/>
            <a:ext cx="5711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ko-KR" altLang="en-US" sz="3200" b="0">
                <a:latin typeface="Times New Roman" panose="02020603050405020304" pitchFamily="18" charset="0"/>
                <a:sym typeface="Symbol" panose="05050102010706020507" pitchFamily="18" charset="2"/>
              </a:rPr>
              <a:t></a:t>
            </a:r>
            <a:r>
              <a:rPr lang="ko-KR" altLang="en-US" sz="2800" b="0">
                <a:latin typeface="Times New Roman" panose="02020603050405020304" pitchFamily="18" charset="0"/>
                <a:sym typeface="Symbol" panose="05050102010706020507" pitchFamily="18" charset="2"/>
              </a:rPr>
              <a:t> </a:t>
            </a:r>
            <a:r>
              <a:rPr lang="ko-KR" altLang="en-US" sz="2000" b="0">
                <a:solidFill>
                  <a:srgbClr val="080000"/>
                </a:solidFill>
                <a:latin typeface="Times New Roman" panose="02020603050405020304" pitchFamily="18" charset="0"/>
              </a:rPr>
              <a:t>([</a:t>
            </a:r>
            <a:r>
              <a:rPr lang="en-US" altLang="ko-KR" sz="2000" b="0">
                <a:solidFill>
                  <a:srgbClr val="080000"/>
                </a:solidFill>
                <a:latin typeface="Times New Roman" panose="02020603050405020304" pitchFamily="18" charset="0"/>
              </a:rPr>
              <a:t>QTY_SOLD] * ([UNIT_PRICE] - DISCOUNT))</a:t>
            </a:r>
          </a:p>
        </p:txBody>
      </p:sp>
    </p:spTree>
    <p:extLst>
      <p:ext uri="{BB962C8B-B14F-4D97-AF65-F5344CB8AC3E}">
        <p14:creationId xmlns:p14="http://schemas.microsoft.com/office/powerpoint/2010/main" val="3428152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pPr>
              <a:defRPr/>
            </a:pPr>
            <a:r>
              <a:rPr lang="en-US" altLang="ko-KR"/>
              <a:t>Drill path types</a:t>
            </a:r>
          </a:p>
        </p:txBody>
      </p:sp>
      <p:sp>
        <p:nvSpPr>
          <p:cNvPr id="184323" name="Text Box 23"/>
          <p:cNvSpPr txBox="1">
            <a:spLocks noChangeArrowheads="1"/>
          </p:cNvSpPr>
          <p:nvPr/>
        </p:nvSpPr>
        <p:spPr>
          <a:xfrm>
            <a:off x="838200" y="1454150"/>
            <a:ext cx="6781800" cy="3025775"/>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defRPr/>
            </a:pPr>
            <a:r>
              <a:rPr lang="ko-KR" altLang="en-US" sz="1600" b="0">
                <a:latin typeface="Times New Roman"/>
              </a:rPr>
              <a:t>드릴맵 편집기에서는 3가지 형태의  </a:t>
            </a:r>
            <a:r>
              <a:rPr lang="en-US" altLang="ko-KR" sz="1600" b="0">
                <a:latin typeface="Times New Roman"/>
              </a:rPr>
              <a:t>Drill path </a:t>
            </a:r>
            <a:r>
              <a:rPr lang="ko-KR" altLang="en-US" sz="1600" b="0">
                <a:latin typeface="Times New Roman"/>
              </a:rPr>
              <a:t>를 제공한다. </a:t>
            </a:r>
          </a:p>
          <a:p>
            <a:pPr algn="l" eaLnBrk="1" hangingPunct="1">
              <a:defRPr/>
            </a:pPr>
            <a:endParaRPr lang="en-US" altLang="ko-KR" sz="1600" b="0">
              <a:latin typeface="Times New Roman"/>
            </a:endParaRPr>
          </a:p>
          <a:p>
            <a:pPr algn="l" eaLnBrk="1" hangingPunct="1">
              <a:defRPr/>
            </a:pPr>
            <a:r>
              <a:rPr lang="en-US" altLang="ko-KR" sz="1600" b="0">
                <a:latin typeface="Times New Roman"/>
              </a:rPr>
              <a:t>1. </a:t>
            </a:r>
            <a:r>
              <a:rPr lang="ko-KR" altLang="en-US" sz="1600" b="0">
                <a:latin typeface="Times New Roman"/>
              </a:rPr>
              <a:t>계층(</a:t>
            </a:r>
            <a:r>
              <a:rPr lang="en-US" altLang="ko-KR" sz="1600" b="0">
                <a:latin typeface="Times New Roman"/>
              </a:rPr>
              <a:t>Hierarchy) : </a:t>
            </a:r>
            <a:r>
              <a:rPr lang="ko-KR" altLang="en-US" sz="1600" b="0">
                <a:latin typeface="Times New Roman"/>
              </a:rPr>
              <a:t>프로젝트에 이미 존재하는 계층을 기본으로 제공한다. 사용자정의  </a:t>
            </a:r>
            <a:r>
              <a:rPr lang="en-US" altLang="ko-KR" sz="1600" b="0">
                <a:latin typeface="Times New Roman"/>
              </a:rPr>
              <a:t>Path</a:t>
            </a:r>
            <a:r>
              <a:rPr lang="ko-KR" altLang="en-US" sz="1600" b="0">
                <a:latin typeface="Times New Roman"/>
              </a:rPr>
              <a:t>는 계층내의 애트리뷰트의 관계성에 기본으로 하여 생성할 수 있다 .</a:t>
            </a:r>
          </a:p>
          <a:p>
            <a:pPr algn="l" eaLnBrk="1" hangingPunct="1">
              <a:defRPr/>
            </a:pPr>
            <a:endParaRPr lang="en-US" altLang="ko-KR" sz="1600" b="0">
              <a:latin typeface="Times New Roman"/>
            </a:endParaRPr>
          </a:p>
          <a:p>
            <a:pPr algn="l" eaLnBrk="1" hangingPunct="1">
              <a:defRPr/>
            </a:pPr>
            <a:r>
              <a:rPr lang="en-US" altLang="ko-KR" sz="1600" b="0">
                <a:latin typeface="Times New Roman"/>
              </a:rPr>
              <a:t>2. </a:t>
            </a:r>
            <a:r>
              <a:rPr lang="ko-KR" altLang="en-US" sz="1600" b="0">
                <a:latin typeface="Times New Roman"/>
              </a:rPr>
              <a:t>맵(</a:t>
            </a:r>
            <a:r>
              <a:rPr lang="en-US" altLang="ko-KR" sz="1600" b="0">
                <a:latin typeface="Times New Roman"/>
              </a:rPr>
              <a:t>Map) : </a:t>
            </a:r>
            <a:r>
              <a:rPr lang="ko-KR" altLang="en-US" sz="1600" b="0">
                <a:latin typeface="Times New Roman"/>
              </a:rPr>
              <a:t>기존에 생성된 드립 맵으로서 대상 드릴맵에 포함된 모든 드릴 </a:t>
            </a:r>
            <a:r>
              <a:rPr lang="en-US" altLang="ko-KR" sz="1600" b="0">
                <a:latin typeface="Times New Roman"/>
              </a:rPr>
              <a:t>Path</a:t>
            </a:r>
            <a:r>
              <a:rPr lang="ko-KR" altLang="en-US" sz="1600" b="0">
                <a:latin typeface="Times New Roman"/>
              </a:rPr>
              <a:t>를 포함할 수 있다.</a:t>
            </a:r>
          </a:p>
          <a:p>
            <a:pPr algn="l" eaLnBrk="1" hangingPunct="1">
              <a:defRPr/>
            </a:pPr>
            <a:endParaRPr lang="en-US" altLang="ko-KR" sz="1600" b="0">
              <a:latin typeface="Times New Roman"/>
            </a:endParaRPr>
          </a:p>
          <a:p>
            <a:pPr algn="l" eaLnBrk="1" hangingPunct="1">
              <a:defRPr/>
            </a:pPr>
            <a:r>
              <a:rPr lang="en-US" altLang="ko-KR" sz="1600" b="0">
                <a:latin typeface="Times New Roman"/>
              </a:rPr>
              <a:t>3.</a:t>
            </a:r>
            <a:r>
              <a:rPr lang="ko-KR" altLang="en-US" sz="1600" b="0">
                <a:latin typeface="Times New Roman"/>
              </a:rPr>
              <a:t>사용자(</a:t>
            </a:r>
            <a:r>
              <a:rPr lang="en-US" altLang="ko-KR" sz="1600" b="0">
                <a:latin typeface="Times New Roman"/>
              </a:rPr>
              <a:t>Custom) : </a:t>
            </a:r>
            <a:r>
              <a:rPr lang="ko-KR" altLang="en-US" sz="1600" b="0">
                <a:latin typeface="Times New Roman"/>
              </a:rPr>
              <a:t>드릴 </a:t>
            </a:r>
            <a:r>
              <a:rPr lang="en-US" altLang="ko-KR" sz="1600" b="0">
                <a:latin typeface="Times New Roman"/>
              </a:rPr>
              <a:t>path </a:t>
            </a:r>
            <a:r>
              <a:rPr lang="ko-KR" altLang="en-US" sz="1600" b="0">
                <a:latin typeface="Times New Roman"/>
              </a:rPr>
              <a:t>중에서 가장 강력한 기능으로 특정대상 오브젝트(템플릿,어트리뷰트,콘솔리데이션,사용자정의 그룹 등)으로 드릴 </a:t>
            </a:r>
            <a:r>
              <a:rPr lang="en-US" altLang="ko-KR" sz="1600" b="0">
                <a:latin typeface="Times New Roman"/>
              </a:rPr>
              <a:t>Path</a:t>
            </a:r>
            <a:r>
              <a:rPr lang="ko-KR" altLang="en-US" sz="1600" b="0">
                <a:latin typeface="Times New Roman"/>
              </a:rPr>
              <a:t>를 지정할 수 있다.</a:t>
            </a:r>
            <a:endParaRPr lang="en-US" altLang="ko-KR" sz="1600" b="0">
              <a:latin typeface="Times New Roman"/>
            </a:endParaRPr>
          </a:p>
        </p:txBody>
      </p:sp>
    </p:spTree>
    <p:extLst>
      <p:ext uri="{BB962C8B-B14F-4D97-AF65-F5344CB8AC3E}">
        <p14:creationId xmlns:p14="http://schemas.microsoft.com/office/powerpoint/2010/main" val="4090213215"/>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5" name="Rectangle 3"/>
          <p:cNvSpPr>
            <a:spLocks noGrp="1" noChangeArrowheads="1"/>
          </p:cNvSpPr>
          <p:nvPr>
            <p:ph type="title"/>
          </p:nvPr>
        </p:nvSpPr>
        <p:spPr/>
        <p:txBody>
          <a:bodyPr/>
          <a:lstStyle/>
          <a:p>
            <a:pPr>
              <a:defRPr/>
            </a:pPr>
            <a:r>
              <a:rPr lang="ko-KR" altLang="en-US">
                <a:ea typeface="굴림"/>
              </a:rPr>
              <a:t>사용자 드릴 </a:t>
            </a:r>
            <a:r>
              <a:rPr lang="en-US" altLang="ko-KR">
                <a:ea typeface="굴림"/>
              </a:rPr>
              <a:t>Path(Custom drill paths)</a:t>
            </a:r>
            <a:endParaRPr lang="ko-KR" altLang="en-US">
              <a:ea typeface="굴림"/>
            </a:endParaRPr>
          </a:p>
        </p:txBody>
      </p:sp>
      <p:sp>
        <p:nvSpPr>
          <p:cNvPr id="185347" name="Rectangle 4"/>
          <p:cNvSpPr>
            <a:spLocks noGrp="1" noChangeArrowheads="1"/>
          </p:cNvSpPr>
          <p:nvPr>
            <p:ph type="body" idx="1"/>
          </p:nvPr>
        </p:nvSpPr>
        <p:spPr>
          <a:xfrm>
            <a:off x="685800" y="1295400"/>
            <a:ext cx="8153400" cy="5029200"/>
          </a:xfrm>
        </p:spPr>
        <p:txBody>
          <a:bodyPr/>
          <a:lstStyle/>
          <a:p>
            <a:pPr>
              <a:buFont typeface="Marlett"/>
              <a:buNone/>
              <a:defRPr/>
            </a:pPr>
            <a:r>
              <a:rPr lang="ko-KR" altLang="en-US" sz="1400">
                <a:ea typeface="굴림"/>
              </a:rPr>
              <a:t>사용자 드릴 </a:t>
            </a:r>
            <a:r>
              <a:rPr lang="en-US" altLang="ko-KR" sz="1400">
                <a:ea typeface="굴림"/>
              </a:rPr>
              <a:t>Path </a:t>
            </a:r>
            <a:r>
              <a:rPr lang="ko-KR" altLang="en-US" sz="1400">
                <a:ea typeface="굴림"/>
              </a:rPr>
              <a:t>지정 시에 아래와 같이 4가지 </a:t>
            </a:r>
            <a:r>
              <a:rPr lang="en-US" altLang="ko-KR" sz="1400">
                <a:ea typeface="굴림"/>
              </a:rPr>
              <a:t>Type</a:t>
            </a:r>
            <a:r>
              <a:rPr lang="ko-KR" altLang="en-US" sz="1400">
                <a:ea typeface="굴림"/>
              </a:rPr>
              <a:t>의 동작 형태(드릴 </a:t>
            </a:r>
            <a:r>
              <a:rPr lang="en-US" altLang="ko-KR" sz="1400">
                <a:ea typeface="굴림"/>
              </a:rPr>
              <a:t>Path)</a:t>
            </a:r>
            <a:r>
              <a:rPr lang="ko-KR" altLang="en-US" sz="1400">
                <a:ea typeface="굴림"/>
              </a:rPr>
              <a:t>를 지정할 수 있다.</a:t>
            </a:r>
          </a:p>
          <a:p>
            <a:pPr>
              <a:buFont typeface="Marlett"/>
              <a:buNone/>
              <a:defRPr/>
            </a:pPr>
            <a:endParaRPr lang="ko-KR" altLang="en-US" sz="1400">
              <a:ea typeface="굴림"/>
            </a:endParaRPr>
          </a:p>
          <a:p>
            <a:pPr>
              <a:buFont typeface="Marlett"/>
              <a:buNone/>
              <a:defRPr/>
            </a:pPr>
            <a:r>
              <a:rPr lang="en-US" altLang="ko-KR" sz="1400">
                <a:ea typeface="굴림"/>
              </a:rPr>
              <a:t>1.</a:t>
            </a:r>
            <a:r>
              <a:rPr lang="ko-KR" altLang="en-US" sz="1400">
                <a:ea typeface="굴림"/>
              </a:rPr>
              <a:t>상위로 드릴(</a:t>
            </a:r>
            <a:r>
              <a:rPr lang="en-US" altLang="ko-KR" sz="1400">
                <a:ea typeface="굴림"/>
              </a:rPr>
              <a:t>Drill to parent) : </a:t>
            </a:r>
            <a:r>
              <a:rPr lang="ko-KR" altLang="en-US" sz="1400">
                <a:ea typeface="굴림"/>
              </a:rPr>
              <a:t>드릴 대상과 관계성은 필요하지 않으며  드릴메뉴에서 위로 드릴(</a:t>
            </a:r>
            <a:r>
              <a:rPr lang="en-US" altLang="ko-KR" sz="1400">
                <a:ea typeface="굴림"/>
              </a:rPr>
              <a:t>Drill Up) </a:t>
            </a:r>
            <a:r>
              <a:rPr lang="ko-KR" altLang="en-US" sz="1400">
                <a:ea typeface="굴림"/>
              </a:rPr>
              <a:t>로 나타난다.  드릴 대상으로  </a:t>
            </a:r>
            <a:r>
              <a:rPr lang="en-US" altLang="ko-KR" sz="1400">
                <a:ea typeface="굴림"/>
              </a:rPr>
              <a:t>attributes, consolidations, and custom groups </a:t>
            </a:r>
            <a:r>
              <a:rPr lang="ko-KR" altLang="en-US" sz="1400">
                <a:ea typeface="굴림"/>
              </a:rPr>
              <a:t>로 지원한다.</a:t>
            </a:r>
          </a:p>
          <a:p>
            <a:pPr>
              <a:buFont typeface="Marlett"/>
              <a:buNone/>
              <a:defRPr/>
            </a:pPr>
            <a:endParaRPr lang="en-US" altLang="ko-KR" sz="1400">
              <a:ea typeface="굴림"/>
            </a:endParaRPr>
          </a:p>
          <a:p>
            <a:pPr>
              <a:buFont typeface="Marlett"/>
              <a:buNone/>
              <a:defRPr/>
            </a:pPr>
            <a:r>
              <a:rPr lang="en-US" altLang="ko-KR" sz="1400">
                <a:ea typeface="굴림"/>
              </a:rPr>
              <a:t>2. </a:t>
            </a:r>
            <a:r>
              <a:rPr lang="ko-KR" altLang="en-US" sz="1400">
                <a:ea typeface="굴림"/>
              </a:rPr>
              <a:t>하위로 드릴(</a:t>
            </a:r>
            <a:r>
              <a:rPr lang="en-US" altLang="ko-KR" sz="1400">
                <a:ea typeface="굴림"/>
              </a:rPr>
              <a:t>Drill to child) : </a:t>
            </a:r>
            <a:r>
              <a:rPr lang="ko-KR" altLang="en-US" sz="1400">
                <a:ea typeface="굴림"/>
              </a:rPr>
              <a:t>드릴 대상과 관계성은 필요하지 않으며  드릴메뉴에서 아래로 드릴(</a:t>
            </a:r>
            <a:r>
              <a:rPr lang="en-US" altLang="ko-KR" sz="1400">
                <a:ea typeface="굴림"/>
              </a:rPr>
              <a:t>Drill Up) </a:t>
            </a:r>
            <a:r>
              <a:rPr lang="ko-KR" altLang="en-US" sz="1400">
                <a:ea typeface="굴림"/>
              </a:rPr>
              <a:t>로 나타난다.  드릴 대상으로  </a:t>
            </a:r>
            <a:r>
              <a:rPr lang="en-US" altLang="ko-KR" sz="1400">
                <a:ea typeface="굴림"/>
              </a:rPr>
              <a:t>attributes, consolidations, and custom groups </a:t>
            </a:r>
            <a:r>
              <a:rPr lang="ko-KR" altLang="en-US" sz="1400">
                <a:ea typeface="굴림"/>
              </a:rPr>
              <a:t>로 지원한다.</a:t>
            </a:r>
          </a:p>
          <a:p>
            <a:pPr>
              <a:buFont typeface="Marlett"/>
              <a:buNone/>
              <a:defRPr/>
            </a:pPr>
            <a:endParaRPr lang="en-US" altLang="ko-KR" sz="1400">
              <a:ea typeface="굴림"/>
            </a:endParaRPr>
          </a:p>
          <a:p>
            <a:pPr>
              <a:buFont typeface="Marlett"/>
              <a:buNone/>
              <a:defRPr/>
            </a:pPr>
            <a:r>
              <a:rPr lang="en-US" altLang="ko-KR" sz="1400">
                <a:ea typeface="굴림"/>
              </a:rPr>
              <a:t>3. </a:t>
            </a:r>
            <a:r>
              <a:rPr lang="ko-KR" altLang="en-US" sz="1400">
                <a:ea typeface="굴림"/>
              </a:rPr>
              <a:t>유닛으로 드릴(</a:t>
            </a:r>
            <a:r>
              <a:rPr lang="en-US" altLang="ko-KR" sz="1400">
                <a:ea typeface="굴림"/>
              </a:rPr>
              <a:t>Drill to unit) : </a:t>
            </a:r>
            <a:r>
              <a:rPr lang="ko-KR" altLang="en-US" sz="1400">
                <a:ea typeface="굴림"/>
              </a:rPr>
              <a:t>드릴 대상과 관계성은 필요하지 않으며  드릴메뉴에서 다른 방향으로 드릴(</a:t>
            </a:r>
            <a:r>
              <a:rPr lang="en-US" altLang="ko-KR" sz="1400">
                <a:ea typeface="굴림"/>
              </a:rPr>
              <a:t>Other Directions) </a:t>
            </a:r>
            <a:r>
              <a:rPr lang="ko-KR" altLang="en-US" sz="1400">
                <a:ea typeface="굴림"/>
              </a:rPr>
              <a:t>로 나타난다.  드릴 대상으로  </a:t>
            </a:r>
            <a:r>
              <a:rPr lang="en-US" altLang="ko-KR" sz="1400">
                <a:ea typeface="굴림"/>
              </a:rPr>
              <a:t>attributes, consolidations, and custom groups </a:t>
            </a:r>
            <a:r>
              <a:rPr lang="ko-KR" altLang="en-US" sz="1400">
                <a:ea typeface="굴림"/>
              </a:rPr>
              <a:t>로 지원한다.</a:t>
            </a:r>
          </a:p>
          <a:p>
            <a:pPr>
              <a:buFont typeface="Marlett"/>
              <a:buNone/>
              <a:defRPr/>
            </a:pPr>
            <a:endParaRPr lang="en-US" altLang="ko-KR" sz="1400">
              <a:ea typeface="굴림"/>
            </a:endParaRPr>
          </a:p>
          <a:p>
            <a:pPr>
              <a:buFont typeface="Marlett"/>
              <a:buNone/>
              <a:defRPr/>
            </a:pPr>
            <a:r>
              <a:rPr lang="en-US" altLang="ko-KR" sz="1400">
                <a:ea typeface="굴림"/>
              </a:rPr>
              <a:t>4. </a:t>
            </a:r>
            <a:r>
              <a:rPr lang="ko-KR" altLang="en-US" sz="1400">
                <a:ea typeface="굴림"/>
              </a:rPr>
              <a:t>템플릿으로 드릴(</a:t>
            </a:r>
            <a:r>
              <a:rPr lang="en-US" altLang="ko-KR" sz="1400">
                <a:ea typeface="굴림"/>
              </a:rPr>
              <a:t>Drill to template) : </a:t>
            </a:r>
            <a:r>
              <a:rPr lang="ko-KR" altLang="en-US" sz="1400">
                <a:ea typeface="굴림"/>
              </a:rPr>
              <a:t>현재의 리포트에서 또 다른 템플릿으로 드릴링을 할 수 있다. 현재 리포트의 템플릿이 대체된다. 드릴메뉴에서 템플릿으로 라는 항목이 추가되어 나타난다. 드릴 대상으로 템플릿(</a:t>
            </a:r>
            <a:r>
              <a:rPr lang="en-US" altLang="ko-KR" sz="1400">
                <a:ea typeface="굴림"/>
              </a:rPr>
              <a:t>template)</a:t>
            </a:r>
            <a:r>
              <a:rPr lang="ko-KR" altLang="en-US" sz="1400">
                <a:ea typeface="굴림"/>
              </a:rPr>
              <a:t>을 지원한다.</a:t>
            </a:r>
          </a:p>
          <a:p>
            <a:pPr>
              <a:buFont typeface="Marlett"/>
              <a:buNone/>
              <a:defRPr/>
            </a:pPr>
            <a:endParaRPr lang="en-US" altLang="ko-KR" sz="1400">
              <a:ea typeface="굴림"/>
            </a:endParaRPr>
          </a:p>
          <a:p>
            <a:pPr>
              <a:buFont typeface="Marlett"/>
              <a:buNone/>
              <a:defRPr/>
            </a:pPr>
            <a:r>
              <a:rPr lang="en-US" altLang="ko-KR" sz="1400">
                <a:ea typeface="굴림"/>
              </a:rPr>
              <a:t>Note:  </a:t>
            </a:r>
            <a:r>
              <a:rPr lang="ko-KR" altLang="en-US" sz="1400">
                <a:ea typeface="굴림"/>
              </a:rPr>
              <a:t>템플릿으로 드릴을 적용 시에는 상위개체유지(</a:t>
            </a:r>
            <a:r>
              <a:rPr lang="en-US" altLang="ko-KR" sz="1400">
                <a:ea typeface="굴림"/>
              </a:rPr>
              <a:t>The keep original object setting)</a:t>
            </a:r>
            <a:r>
              <a:rPr lang="ko-KR" altLang="en-US" sz="1400">
                <a:ea typeface="굴림"/>
              </a:rPr>
              <a:t>이 적용할 수 없다. </a:t>
            </a:r>
          </a:p>
          <a:p>
            <a:pPr>
              <a:buFont typeface="Marlett"/>
              <a:buNone/>
              <a:defRPr/>
            </a:pPr>
            <a:endParaRPr lang="en-US" altLang="ko-KR" sz="1400">
              <a:ea typeface="굴림"/>
            </a:endParaRPr>
          </a:p>
          <a:p>
            <a:pPr>
              <a:buFont typeface="Marlett"/>
              <a:buNone/>
              <a:defRPr/>
            </a:pPr>
            <a:r>
              <a:rPr lang="en-US" altLang="ko-KR" sz="1400">
                <a:ea typeface="굴림"/>
              </a:rPr>
              <a:t> </a:t>
            </a:r>
          </a:p>
        </p:txBody>
      </p:sp>
    </p:spTree>
    <p:extLst>
      <p:ext uri="{BB962C8B-B14F-4D97-AF65-F5344CB8AC3E}">
        <p14:creationId xmlns:p14="http://schemas.microsoft.com/office/powerpoint/2010/main" val="1135567182"/>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pPr>
              <a:defRPr/>
            </a:pPr>
            <a:r>
              <a:rPr lang="ko-KR" altLang="en-US" smtClean="0">
                <a:ea typeface="굴림" pitchFamily="50" charset="-127"/>
              </a:rPr>
              <a:t>템플릿으로 드릴 화면</a:t>
            </a:r>
          </a:p>
        </p:txBody>
      </p:sp>
      <p:pic>
        <p:nvPicPr>
          <p:cNvPr id="1863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1938338"/>
            <a:ext cx="6067425"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787117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p:txBody>
          <a:bodyPr/>
          <a:lstStyle/>
          <a:p>
            <a:pPr>
              <a:defRPr/>
            </a:pPr>
            <a:r>
              <a:rPr lang="ko-KR" altLang="en-US" smtClean="0">
                <a:ea typeface="굴림" pitchFamily="50" charset="-127"/>
              </a:rPr>
              <a:t>드릴맵 리포트 연결</a:t>
            </a:r>
          </a:p>
        </p:txBody>
      </p:sp>
      <p:grpSp>
        <p:nvGrpSpPr>
          <p:cNvPr id="2" name="그룹 1"/>
          <p:cNvGrpSpPr/>
          <p:nvPr/>
        </p:nvGrpSpPr>
        <p:grpSpPr>
          <a:xfrm>
            <a:off x="228600" y="1042988"/>
            <a:ext cx="8015808" cy="4546252"/>
            <a:chOff x="228600" y="1042988"/>
            <a:chExt cx="8372475" cy="4772025"/>
          </a:xfrm>
        </p:grpSpPr>
        <p:graphicFrame>
          <p:nvGraphicFramePr>
            <p:cNvPr id="25602" name="Object 2"/>
            <p:cNvGraphicFramePr>
              <a:graphicFrameLocks noChangeAspect="1"/>
            </p:cNvGraphicFramePr>
            <p:nvPr>
              <p:extLst/>
            </p:nvPr>
          </p:nvGraphicFramePr>
          <p:xfrm>
            <a:off x="228600" y="1042988"/>
            <a:ext cx="5419725" cy="4772025"/>
          </p:xfrm>
          <a:graphic>
            <a:graphicData uri="http://schemas.openxmlformats.org/presentationml/2006/ole">
              <mc:AlternateContent xmlns:mc="http://schemas.openxmlformats.org/markup-compatibility/2006">
                <mc:Choice xmlns:v="urn:schemas-microsoft-com:vml" Requires="v">
                  <p:oleObj spid="_x0000_s69686" name="비트맵 이미지" r:id="rId4" imgW="5420482" imgH="4772691" progId="Paint.Picture">
                    <p:embed/>
                  </p:oleObj>
                </mc:Choice>
                <mc:Fallback>
                  <p:oleObj name="비트맵 이미지" r:id="rId4" imgW="5420482" imgH="477269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042988"/>
                          <a:ext cx="5419725" cy="477202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3"/>
            <p:cNvGraphicFramePr>
              <a:graphicFrameLocks noChangeAspect="1"/>
            </p:cNvGraphicFramePr>
            <p:nvPr>
              <p:extLst/>
            </p:nvPr>
          </p:nvGraphicFramePr>
          <p:xfrm>
            <a:off x="3276600" y="2209800"/>
            <a:ext cx="5324475" cy="3581400"/>
          </p:xfrm>
          <a:graphic>
            <a:graphicData uri="http://schemas.openxmlformats.org/presentationml/2006/ole">
              <mc:AlternateContent xmlns:mc="http://schemas.openxmlformats.org/markup-compatibility/2006">
                <mc:Choice xmlns:v="urn:schemas-microsoft-com:vml" Requires="v">
                  <p:oleObj spid="_x0000_s69687" name="비트맵 이미지" r:id="rId6" imgW="5323810" imgH="3580952" progId="Paint.Picture">
                    <p:embed/>
                  </p:oleObj>
                </mc:Choice>
                <mc:Fallback>
                  <p:oleObj name="비트맵 이미지" r:id="rId6" imgW="5323810" imgH="3580952"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2209800"/>
                          <a:ext cx="5324475" cy="358140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5" name="Oval 6"/>
            <p:cNvSpPr>
              <a:spLocks noChangeArrowheads="1"/>
            </p:cNvSpPr>
            <p:nvPr/>
          </p:nvSpPr>
          <p:spPr bwMode="auto">
            <a:xfrm>
              <a:off x="1219200" y="1371600"/>
              <a:ext cx="1752600" cy="304800"/>
            </a:xfrm>
            <a:prstGeom prst="ellipse">
              <a:avLst/>
            </a:pr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grpSp>
      <p:sp>
        <p:nvSpPr>
          <p:cNvPr id="25606" name="Text Box 7"/>
          <p:cNvSpPr txBox="1">
            <a:spLocks noChangeArrowheads="1"/>
          </p:cNvSpPr>
          <p:nvPr/>
        </p:nvSpPr>
        <p:spPr bwMode="auto">
          <a:xfrm>
            <a:off x="381000" y="5589240"/>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en-US" altLang="ko-KR" err="1"/>
              <a:t>EmptyDrillMap</a:t>
            </a:r>
            <a:r>
              <a:rPr lang="ko-KR" altLang="en-US"/>
              <a:t>을 만든 후에 특정 리포트를 연결하여 로컬템플릿에 포함된 오브젝트 모두 체크하면 해당 리포트는 드릴링을 수행할 수 없다.</a:t>
            </a:r>
          </a:p>
        </p:txBody>
      </p:sp>
    </p:spTree>
    <p:extLst>
      <p:ext uri="{BB962C8B-B14F-4D97-AF65-F5344CB8AC3E}">
        <p14:creationId xmlns:p14="http://schemas.microsoft.com/office/powerpoint/2010/main" val="416077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드릴맵과 </a:t>
            </a:r>
            <a:r>
              <a:rPr lang="ko-KR" altLang="en-US" kern="0">
                <a:ea typeface="굴림"/>
              </a:rPr>
              <a:t>다른 </a:t>
            </a:r>
            <a:r>
              <a:rPr lang="ko-KR" altLang="en-US" kern="0" smtClean="0">
                <a:ea typeface="굴림"/>
              </a:rPr>
              <a:t>개체의 관계</a:t>
            </a:r>
            <a:endParaRPr lang="en-US" altLang="ko-KR" kern="0">
              <a:ea typeface="굴림"/>
            </a:endParaRPr>
          </a:p>
        </p:txBody>
      </p:sp>
      <p:sp>
        <p:nvSpPr>
          <p:cNvPr id="164" name="Rectangle 2"/>
          <p:cNvSpPr txBox="1">
            <a:spLocks noChangeArrowheads="1"/>
          </p:cNvSpPr>
          <p:nvPr/>
        </p:nvSpPr>
        <p:spPr bwMode="auto">
          <a:xfrm>
            <a:off x="241684" y="1082823"/>
            <a:ext cx="8686800" cy="1653051"/>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a:ea typeface="굴림"/>
              </a:rPr>
              <a:t>드릴 맵은 </a:t>
            </a:r>
            <a:r>
              <a:rPr lang="ko-KR" altLang="en-US" sz="1600" kern="0" smtClean="0">
                <a:ea typeface="굴림"/>
              </a:rPr>
              <a:t>리포트의 </a:t>
            </a:r>
            <a:r>
              <a:rPr lang="ko-KR" altLang="en-US" sz="1600" kern="0">
                <a:ea typeface="굴림"/>
              </a:rPr>
              <a:t>개체를 드릴 할 때 수행 할 작업을 </a:t>
            </a:r>
            <a:r>
              <a:rPr lang="ko-KR" altLang="en-US" sz="1600" kern="0" smtClean="0">
                <a:ea typeface="굴림"/>
              </a:rPr>
              <a:t>결정</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개체를 </a:t>
            </a:r>
            <a:r>
              <a:rPr lang="ko-KR" altLang="en-US" sz="1600" kern="0">
                <a:ea typeface="굴림"/>
              </a:rPr>
              <a:t>드릴 맵과 </a:t>
            </a:r>
            <a:r>
              <a:rPr lang="ko-KR" altLang="en-US" sz="1600" kern="0" smtClean="0">
                <a:ea typeface="굴림"/>
              </a:rPr>
              <a:t>연결할 수 있으며 하나 이상의 </a:t>
            </a:r>
            <a:r>
              <a:rPr lang="ko-KR" altLang="en-US" sz="1600" kern="0">
                <a:ea typeface="굴림"/>
              </a:rPr>
              <a:t>드릴 </a:t>
            </a:r>
            <a:r>
              <a:rPr lang="ko-KR" altLang="en-US" sz="1600" kern="0" smtClean="0">
                <a:ea typeface="굴림"/>
              </a:rPr>
              <a:t>경로 생성 가능</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드릴 대상은 애트리뷰트</a:t>
            </a:r>
            <a:r>
              <a:rPr lang="en-US" altLang="ko-KR" sz="1600" kern="0" smtClean="0">
                <a:ea typeface="굴림"/>
              </a:rPr>
              <a:t>, </a:t>
            </a:r>
            <a:r>
              <a:rPr lang="ko-KR" altLang="en-US" sz="1600" kern="0" smtClean="0">
                <a:ea typeface="굴림"/>
              </a:rPr>
              <a:t>콘솔리데이션 </a:t>
            </a:r>
            <a:r>
              <a:rPr lang="en-US" altLang="ko-KR" sz="1600" kern="0" smtClean="0">
                <a:ea typeface="굴림"/>
              </a:rPr>
              <a:t>, </a:t>
            </a:r>
            <a:r>
              <a:rPr lang="ko-KR" altLang="en-US" sz="1600" kern="0" smtClean="0">
                <a:ea typeface="굴림"/>
              </a:rPr>
              <a:t>사용자정의그룹</a:t>
            </a:r>
            <a:r>
              <a:rPr lang="en-US" altLang="ko-KR" sz="1600" kern="0" smtClean="0">
                <a:ea typeface="굴림"/>
              </a:rPr>
              <a:t>, </a:t>
            </a:r>
            <a:r>
              <a:rPr lang="ko-KR" altLang="en-US" sz="1600" kern="0" smtClean="0">
                <a:ea typeface="굴림"/>
              </a:rPr>
              <a:t>계층 또는 템플리트 등으로 설정 가능</a:t>
            </a:r>
            <a:endParaRPr lang="en-US" altLang="ko-KR" sz="1600" kern="0">
              <a:ea typeface="굴림"/>
            </a:endParaRPr>
          </a:p>
        </p:txBody>
      </p: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cxnSp>
        <p:nvCxnSpPr>
          <p:cNvPr id="92"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93"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grpSp>
        <p:nvGrpSpPr>
          <p:cNvPr id="54" name="그룹 53"/>
          <p:cNvGrpSpPr/>
          <p:nvPr/>
        </p:nvGrpSpPr>
        <p:grpSpPr>
          <a:xfrm>
            <a:off x="2195736" y="2492025"/>
            <a:ext cx="972108" cy="650488"/>
            <a:chOff x="2722922" y="1722376"/>
            <a:chExt cx="972108" cy="650488"/>
          </a:xfrm>
        </p:grpSpPr>
        <p:sp>
          <p:nvSpPr>
            <p:cNvPr id="55" name="TextBox 54"/>
            <p:cNvSpPr txBox="1"/>
            <p:nvPr/>
          </p:nvSpPr>
          <p:spPr>
            <a:xfrm>
              <a:off x="2722922" y="2111254"/>
              <a:ext cx="972108" cy="261610"/>
            </a:xfrm>
            <a:prstGeom prst="rect">
              <a:avLst/>
            </a:prstGeom>
          </p:spPr>
          <p:txBody>
            <a:bodyPr wrap="square" rtlCol="0">
              <a:spAutoFit/>
            </a:bodyPr>
            <a:lstStyle/>
            <a:p>
              <a:r>
                <a:rPr lang="ko-KR" altLang="en-US" sz="1100" err="1" smtClean="0"/>
                <a:t>애트리뷰트</a:t>
              </a:r>
              <a:endParaRPr lang="ko-KR" altLang="en-US" sz="1100"/>
            </a:p>
          </p:txBody>
        </p:sp>
        <p:pic>
          <p:nvPicPr>
            <p:cNvPr id="56" name="그림 55"/>
            <p:cNvPicPr>
              <a:picLocks noChangeAspect="1"/>
            </p:cNvPicPr>
            <p:nvPr/>
          </p:nvPicPr>
          <p:blipFill rotWithShape="1">
            <a:blip r:embed="rId3"/>
            <a:srcRect r="32000" b="50000"/>
            <a:stretch/>
          </p:blipFill>
          <p:spPr>
            <a:xfrm>
              <a:off x="2962076" y="1722376"/>
              <a:ext cx="408050" cy="323850"/>
            </a:xfrm>
            <a:prstGeom prst="rect">
              <a:avLst/>
            </a:prstGeom>
          </p:spPr>
        </p:pic>
      </p:grpSp>
      <p:grpSp>
        <p:nvGrpSpPr>
          <p:cNvPr id="57" name="그룹 56"/>
          <p:cNvGrpSpPr/>
          <p:nvPr/>
        </p:nvGrpSpPr>
        <p:grpSpPr>
          <a:xfrm>
            <a:off x="4990102" y="2029095"/>
            <a:ext cx="972108" cy="578745"/>
            <a:chOff x="6953604" y="3313780"/>
            <a:chExt cx="972108" cy="578745"/>
          </a:xfrm>
        </p:grpSpPr>
        <p:pic>
          <p:nvPicPr>
            <p:cNvPr id="58" name="그림 57"/>
            <p:cNvPicPr>
              <a:picLocks noChangeAspect="1"/>
            </p:cNvPicPr>
            <p:nvPr/>
          </p:nvPicPr>
          <p:blipFill>
            <a:blip r:embed="rId4"/>
            <a:stretch>
              <a:fillRect/>
            </a:stretch>
          </p:blipFill>
          <p:spPr>
            <a:xfrm>
              <a:off x="7228867" y="3313780"/>
              <a:ext cx="514350" cy="323850"/>
            </a:xfrm>
            <a:prstGeom prst="rect">
              <a:avLst/>
            </a:prstGeom>
          </p:spPr>
        </p:pic>
        <p:sp>
          <p:nvSpPr>
            <p:cNvPr id="59" name="TextBox 58"/>
            <p:cNvSpPr txBox="1"/>
            <p:nvPr/>
          </p:nvSpPr>
          <p:spPr>
            <a:xfrm>
              <a:off x="6953604" y="3630915"/>
              <a:ext cx="972108" cy="261610"/>
            </a:xfrm>
            <a:prstGeom prst="rect">
              <a:avLst/>
            </a:prstGeom>
          </p:spPr>
          <p:txBody>
            <a:bodyPr wrap="square" rtlCol="0">
              <a:spAutoFit/>
            </a:bodyPr>
            <a:lstStyle/>
            <a:p>
              <a:r>
                <a:rPr lang="ko-KR" altLang="en-US" sz="1100" smtClean="0"/>
                <a:t>템플릿</a:t>
              </a:r>
              <a:endParaRPr lang="ko-KR" altLang="en-US" sz="1100"/>
            </a:p>
          </p:txBody>
        </p:sp>
      </p:grpSp>
      <p:grpSp>
        <p:nvGrpSpPr>
          <p:cNvPr id="60" name="그룹 59"/>
          <p:cNvGrpSpPr/>
          <p:nvPr/>
        </p:nvGrpSpPr>
        <p:grpSpPr>
          <a:xfrm>
            <a:off x="2295032" y="5164263"/>
            <a:ext cx="1027443" cy="554665"/>
            <a:chOff x="7180960" y="3907117"/>
            <a:chExt cx="1027443" cy="554665"/>
          </a:xfrm>
        </p:grpSpPr>
        <p:pic>
          <p:nvPicPr>
            <p:cNvPr id="61" name="그림 60"/>
            <p:cNvPicPr>
              <a:picLocks noChangeAspect="1"/>
            </p:cNvPicPr>
            <p:nvPr/>
          </p:nvPicPr>
          <p:blipFill>
            <a:blip r:embed="rId5"/>
            <a:stretch>
              <a:fillRect/>
            </a:stretch>
          </p:blipFill>
          <p:spPr>
            <a:xfrm>
              <a:off x="7433653" y="3907117"/>
              <a:ext cx="466725" cy="352425"/>
            </a:xfrm>
            <a:prstGeom prst="rect">
              <a:avLst/>
            </a:prstGeom>
          </p:spPr>
        </p:pic>
        <p:sp>
          <p:nvSpPr>
            <p:cNvPr id="62" name="TextBox 61"/>
            <p:cNvSpPr txBox="1"/>
            <p:nvPr/>
          </p:nvSpPr>
          <p:spPr>
            <a:xfrm>
              <a:off x="7180960" y="4200172"/>
              <a:ext cx="1027443" cy="261610"/>
            </a:xfrm>
            <a:prstGeom prst="rect">
              <a:avLst/>
            </a:prstGeom>
          </p:spPr>
          <p:txBody>
            <a:bodyPr wrap="square" rtlCol="0">
              <a:spAutoFit/>
            </a:bodyPr>
            <a:lstStyle/>
            <a:p>
              <a:r>
                <a:rPr lang="ko-KR" altLang="en-US" sz="1100" err="1" smtClean="0"/>
                <a:t>콘솔리데이션</a:t>
              </a:r>
              <a:endParaRPr lang="ko-KR" altLang="en-US" sz="1100"/>
            </a:p>
          </p:txBody>
        </p:sp>
      </p:grpSp>
      <p:grpSp>
        <p:nvGrpSpPr>
          <p:cNvPr id="63" name="그룹 62"/>
          <p:cNvGrpSpPr/>
          <p:nvPr/>
        </p:nvGrpSpPr>
        <p:grpSpPr>
          <a:xfrm>
            <a:off x="3454740" y="5101447"/>
            <a:ext cx="972108" cy="655995"/>
            <a:chOff x="7102538" y="4516799"/>
            <a:chExt cx="972108" cy="655995"/>
          </a:xfrm>
        </p:grpSpPr>
        <p:pic>
          <p:nvPicPr>
            <p:cNvPr id="64" name="그림 63"/>
            <p:cNvPicPr>
              <a:picLocks noChangeAspect="1"/>
            </p:cNvPicPr>
            <p:nvPr/>
          </p:nvPicPr>
          <p:blipFill>
            <a:blip r:embed="rId6"/>
            <a:stretch>
              <a:fillRect/>
            </a:stretch>
          </p:blipFill>
          <p:spPr>
            <a:xfrm>
              <a:off x="7383805" y="4516799"/>
              <a:ext cx="409575" cy="333375"/>
            </a:xfrm>
            <a:prstGeom prst="rect">
              <a:avLst/>
            </a:prstGeom>
          </p:spPr>
        </p:pic>
        <p:sp>
          <p:nvSpPr>
            <p:cNvPr id="65" name="TextBox 64"/>
            <p:cNvSpPr txBox="1"/>
            <p:nvPr/>
          </p:nvSpPr>
          <p:spPr>
            <a:xfrm>
              <a:off x="7102538" y="4911184"/>
              <a:ext cx="972108" cy="261610"/>
            </a:xfrm>
            <a:prstGeom prst="rect">
              <a:avLst/>
            </a:prstGeom>
          </p:spPr>
          <p:txBody>
            <a:bodyPr wrap="square" rtlCol="0">
              <a:spAutoFit/>
            </a:bodyPr>
            <a:lstStyle/>
            <a:p>
              <a:r>
                <a:rPr lang="ko-KR" altLang="en-US" sz="1100" smtClean="0"/>
                <a:t>사용자그룹</a:t>
              </a:r>
              <a:endParaRPr lang="ko-KR" altLang="en-US" sz="1100"/>
            </a:p>
          </p:txBody>
        </p:sp>
      </p:grpSp>
      <p:grpSp>
        <p:nvGrpSpPr>
          <p:cNvPr id="66" name="그룹 65"/>
          <p:cNvGrpSpPr/>
          <p:nvPr/>
        </p:nvGrpSpPr>
        <p:grpSpPr>
          <a:xfrm>
            <a:off x="2195736" y="3417342"/>
            <a:ext cx="972108" cy="567430"/>
            <a:chOff x="1974878" y="5085184"/>
            <a:chExt cx="972108" cy="567430"/>
          </a:xfrm>
        </p:grpSpPr>
        <p:pic>
          <p:nvPicPr>
            <p:cNvPr id="67" name="그림 66"/>
            <p:cNvPicPr>
              <a:picLocks noChangeAspect="1"/>
            </p:cNvPicPr>
            <p:nvPr/>
          </p:nvPicPr>
          <p:blipFill rotWithShape="1">
            <a:blip r:embed="rId7"/>
            <a:srcRect t="9518"/>
            <a:stretch/>
          </p:blipFill>
          <p:spPr>
            <a:xfrm>
              <a:off x="2275271" y="5085184"/>
              <a:ext cx="400050" cy="318883"/>
            </a:xfrm>
            <a:prstGeom prst="rect">
              <a:avLst/>
            </a:prstGeom>
          </p:spPr>
        </p:pic>
        <p:sp>
          <p:nvSpPr>
            <p:cNvPr id="68" name="TextBox 67"/>
            <p:cNvSpPr txBox="1"/>
            <p:nvPr/>
          </p:nvSpPr>
          <p:spPr>
            <a:xfrm>
              <a:off x="1974878" y="5391004"/>
              <a:ext cx="972108" cy="261610"/>
            </a:xfrm>
            <a:prstGeom prst="rect">
              <a:avLst/>
            </a:prstGeom>
          </p:spPr>
          <p:txBody>
            <a:bodyPr wrap="square" rtlCol="0">
              <a:spAutoFit/>
            </a:bodyPr>
            <a:lstStyle/>
            <a:p>
              <a:r>
                <a:rPr lang="ko-KR" altLang="en-US" sz="1100" smtClean="0"/>
                <a:t>계층</a:t>
              </a:r>
              <a:endParaRPr lang="en-US" altLang="ko-KR" sz="1100" smtClean="0"/>
            </a:p>
          </p:txBody>
        </p:sp>
      </p:grpSp>
      <p:grpSp>
        <p:nvGrpSpPr>
          <p:cNvPr id="69" name="그룹 68"/>
          <p:cNvGrpSpPr/>
          <p:nvPr/>
        </p:nvGrpSpPr>
        <p:grpSpPr>
          <a:xfrm>
            <a:off x="4504048" y="3544114"/>
            <a:ext cx="972108" cy="569953"/>
            <a:chOff x="4222310" y="5193196"/>
            <a:chExt cx="972108" cy="569953"/>
          </a:xfrm>
        </p:grpSpPr>
        <p:pic>
          <p:nvPicPr>
            <p:cNvPr id="70" name="그림 69"/>
            <p:cNvPicPr>
              <a:picLocks noChangeAspect="1"/>
            </p:cNvPicPr>
            <p:nvPr/>
          </p:nvPicPr>
          <p:blipFill rotWithShape="1">
            <a:blip r:embed="rId8"/>
            <a:srcRect t="12180"/>
            <a:stretch/>
          </p:blipFill>
          <p:spPr>
            <a:xfrm>
              <a:off x="4547747" y="5193196"/>
              <a:ext cx="495300" cy="317864"/>
            </a:xfrm>
            <a:prstGeom prst="rect">
              <a:avLst/>
            </a:prstGeom>
          </p:spPr>
        </p:pic>
        <p:sp>
          <p:nvSpPr>
            <p:cNvPr id="71" name="TextBox 70"/>
            <p:cNvSpPr txBox="1"/>
            <p:nvPr/>
          </p:nvSpPr>
          <p:spPr>
            <a:xfrm>
              <a:off x="4222310" y="5501539"/>
              <a:ext cx="972108" cy="261610"/>
            </a:xfrm>
            <a:prstGeom prst="rect">
              <a:avLst/>
            </a:prstGeom>
          </p:spPr>
          <p:txBody>
            <a:bodyPr wrap="square" rtlCol="0">
              <a:spAutoFit/>
            </a:bodyPr>
            <a:lstStyle/>
            <a:p>
              <a:r>
                <a:rPr lang="ko-KR" altLang="en-US" sz="1100" smtClean="0"/>
                <a:t>드릴맵</a:t>
              </a:r>
              <a:endParaRPr lang="en-US" altLang="ko-KR" sz="1100" smtClean="0"/>
            </a:p>
          </p:txBody>
        </p:sp>
      </p:grpSp>
      <p:grpSp>
        <p:nvGrpSpPr>
          <p:cNvPr id="72" name="그룹 71"/>
          <p:cNvGrpSpPr/>
          <p:nvPr/>
        </p:nvGrpSpPr>
        <p:grpSpPr>
          <a:xfrm>
            <a:off x="2166136" y="4151958"/>
            <a:ext cx="1031307" cy="652589"/>
            <a:chOff x="3554497" y="3964677"/>
            <a:chExt cx="1031307" cy="652589"/>
          </a:xfrm>
        </p:grpSpPr>
        <p:pic>
          <p:nvPicPr>
            <p:cNvPr id="75" name="그림 74"/>
            <p:cNvPicPr>
              <a:picLocks noChangeAspect="1"/>
            </p:cNvPicPr>
            <p:nvPr/>
          </p:nvPicPr>
          <p:blipFill>
            <a:blip r:embed="rId9"/>
            <a:stretch>
              <a:fillRect/>
            </a:stretch>
          </p:blipFill>
          <p:spPr>
            <a:xfrm>
              <a:off x="3875050" y="3964677"/>
              <a:ext cx="495300" cy="457200"/>
            </a:xfrm>
            <a:prstGeom prst="rect">
              <a:avLst/>
            </a:prstGeom>
          </p:spPr>
        </p:pic>
        <p:sp>
          <p:nvSpPr>
            <p:cNvPr id="78" name="TextBox 77"/>
            <p:cNvSpPr txBox="1"/>
            <p:nvPr/>
          </p:nvSpPr>
          <p:spPr>
            <a:xfrm>
              <a:off x="3554497" y="4355656"/>
              <a:ext cx="1031307" cy="261610"/>
            </a:xfrm>
            <a:prstGeom prst="rect">
              <a:avLst/>
            </a:prstGeom>
          </p:spPr>
          <p:txBody>
            <a:bodyPr wrap="square" rtlCol="0">
              <a:spAutoFit/>
            </a:bodyPr>
            <a:lstStyle/>
            <a:p>
              <a:r>
                <a:rPr lang="ko-KR" altLang="en-US" sz="1100" err="1" smtClean="0"/>
                <a:t>메트릭</a:t>
              </a:r>
              <a:endParaRPr lang="ko-KR" altLang="en-US" sz="1100"/>
            </a:p>
          </p:txBody>
        </p:sp>
      </p:grpSp>
      <p:grpSp>
        <p:nvGrpSpPr>
          <p:cNvPr id="81" name="그룹 80"/>
          <p:cNvGrpSpPr/>
          <p:nvPr/>
        </p:nvGrpSpPr>
        <p:grpSpPr>
          <a:xfrm>
            <a:off x="6326306" y="3507995"/>
            <a:ext cx="972108" cy="555105"/>
            <a:chOff x="2945471" y="1210859"/>
            <a:chExt cx="972108" cy="555105"/>
          </a:xfrm>
        </p:grpSpPr>
        <p:pic>
          <p:nvPicPr>
            <p:cNvPr id="84" name="그림 83"/>
            <p:cNvPicPr>
              <a:picLocks noChangeAspect="1"/>
            </p:cNvPicPr>
            <p:nvPr/>
          </p:nvPicPr>
          <p:blipFill>
            <a:blip r:embed="rId10"/>
            <a:stretch>
              <a:fillRect/>
            </a:stretch>
          </p:blipFill>
          <p:spPr>
            <a:xfrm>
              <a:off x="3173748" y="1210859"/>
              <a:ext cx="628650" cy="352425"/>
            </a:xfrm>
            <a:prstGeom prst="rect">
              <a:avLst/>
            </a:prstGeom>
          </p:spPr>
        </p:pic>
        <p:sp>
          <p:nvSpPr>
            <p:cNvPr id="86" name="TextBox 85"/>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cxnSp>
        <p:nvCxnSpPr>
          <p:cNvPr id="87" name="구부러진 연결선 86"/>
          <p:cNvCxnSpPr>
            <a:endCxn id="70" idx="0"/>
          </p:cNvCxnSpPr>
          <p:nvPr/>
        </p:nvCxnSpPr>
        <p:spPr>
          <a:xfrm>
            <a:off x="2842942" y="2653952"/>
            <a:ext cx="2234193" cy="890162"/>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94" name="구부러진 연결선 93"/>
          <p:cNvCxnSpPr>
            <a:stCxn id="67" idx="3"/>
            <a:endCxn id="70" idx="0"/>
          </p:cNvCxnSpPr>
          <p:nvPr/>
        </p:nvCxnSpPr>
        <p:spPr>
          <a:xfrm flipV="1">
            <a:off x="2896179" y="3544114"/>
            <a:ext cx="2180956" cy="32670"/>
          </a:xfrm>
          <a:prstGeom prst="curvedConnector4">
            <a:avLst>
              <a:gd name="adj1" fmla="val 44322"/>
              <a:gd name="adj2" fmla="val 1187762"/>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95" name="구부러진 연결선 94"/>
          <p:cNvCxnSpPr>
            <a:stCxn id="75" idx="3"/>
            <a:endCxn id="70" idx="1"/>
          </p:cNvCxnSpPr>
          <p:nvPr/>
        </p:nvCxnSpPr>
        <p:spPr>
          <a:xfrm flipV="1">
            <a:off x="2981989" y="3703046"/>
            <a:ext cx="1847496" cy="677512"/>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96" name="구부러진 연결선 95"/>
          <p:cNvCxnSpPr>
            <a:stCxn id="61" idx="0"/>
            <a:endCxn id="71" idx="2"/>
          </p:cNvCxnSpPr>
          <p:nvPr/>
        </p:nvCxnSpPr>
        <p:spPr>
          <a:xfrm rot="5400000" flipH="1" flipV="1">
            <a:off x="3360497" y="3534658"/>
            <a:ext cx="1050196" cy="2209014"/>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97" name="구부러진 연결선 96"/>
          <p:cNvCxnSpPr>
            <a:stCxn id="64" idx="3"/>
            <a:endCxn id="71" idx="2"/>
          </p:cNvCxnSpPr>
          <p:nvPr/>
        </p:nvCxnSpPr>
        <p:spPr>
          <a:xfrm flipV="1">
            <a:off x="4145582" y="4114067"/>
            <a:ext cx="844520" cy="1154068"/>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98" name="구부러진 연결선 97"/>
          <p:cNvCxnSpPr>
            <a:endCxn id="70" idx="0"/>
          </p:cNvCxnSpPr>
          <p:nvPr/>
        </p:nvCxnSpPr>
        <p:spPr>
          <a:xfrm rot="5400000">
            <a:off x="4816717" y="2838288"/>
            <a:ext cx="966245" cy="445407"/>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99" name="구부러진 연결선 98"/>
          <p:cNvCxnSpPr>
            <a:stCxn id="70" idx="3"/>
            <a:endCxn id="84" idx="1"/>
          </p:cNvCxnSpPr>
          <p:nvPr/>
        </p:nvCxnSpPr>
        <p:spPr>
          <a:xfrm flipV="1">
            <a:off x="5324785" y="3684208"/>
            <a:ext cx="1229798" cy="18838"/>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spTree>
    <p:extLst>
      <p:ext uri="{BB962C8B-B14F-4D97-AF65-F5344CB8AC3E}">
        <p14:creationId xmlns:p14="http://schemas.microsoft.com/office/powerpoint/2010/main" val="1457305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11188" y="2286000"/>
            <a:ext cx="7772400" cy="1143000"/>
          </a:xfrm>
        </p:spPr>
        <p:txBody>
          <a:bodyPr/>
          <a:lstStyle/>
          <a:p>
            <a:pPr algn="ctr">
              <a:defRPr/>
            </a:pPr>
            <a:r>
              <a:rPr lang="en-US" altLang="ko-KR" sz="3600" smtClean="0">
                <a:ea typeface="굴림" pitchFamily="50" charset="-127"/>
              </a:rPr>
              <a:t>11. </a:t>
            </a:r>
            <a:r>
              <a:rPr lang="ko-KR" altLang="en-US" sz="3600" smtClean="0">
                <a:ea typeface="굴림" pitchFamily="50" charset="-127"/>
              </a:rPr>
              <a:t>리포트</a:t>
            </a:r>
            <a:endParaRPr lang="ko-KR" altLang="en-US" smtClean="0">
              <a:ea typeface="굴림" pitchFamily="50" charset="-127"/>
            </a:endParaRPr>
          </a:p>
        </p:txBody>
      </p:sp>
      <p:pic>
        <p:nvPicPr>
          <p:cNvPr id="92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696168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1026"/>
          <p:cNvSpPr>
            <a:spLocks noGrp="1" noChangeArrowheads="1"/>
          </p:cNvSpPr>
          <p:nvPr>
            <p:ph type="title"/>
          </p:nvPr>
        </p:nvSpPr>
        <p:spPr/>
        <p:txBody>
          <a:bodyPr/>
          <a:lstStyle/>
          <a:p>
            <a:pPr>
              <a:defRPr/>
            </a:pPr>
            <a:r>
              <a:rPr lang="ko-KR" altLang="en-US" b="1" smtClean="0">
                <a:ea typeface="굴림" pitchFamily="50" charset="-127"/>
              </a:rPr>
              <a:t>목차</a:t>
            </a:r>
          </a:p>
        </p:txBody>
      </p:sp>
      <p:sp>
        <p:nvSpPr>
          <p:cNvPr id="93187" name="Rectangle 1027"/>
          <p:cNvSpPr>
            <a:spLocks noGrp="1" noChangeArrowheads="1"/>
          </p:cNvSpPr>
          <p:nvPr>
            <p:ph type="body" idx="1"/>
          </p:nvPr>
        </p:nvSpPr>
        <p:spPr/>
        <p:txBody>
          <a:bodyPr/>
          <a:lstStyle/>
          <a:p>
            <a:r>
              <a:rPr lang="ko-KR" altLang="en-US" smtClean="0">
                <a:ea typeface="굴림" panose="020B0600000101010101" pitchFamily="50" charset="-127"/>
              </a:rPr>
              <a:t>리포트란?</a:t>
            </a:r>
          </a:p>
          <a:p>
            <a:r>
              <a:rPr lang="ko-KR" altLang="en-US" smtClean="0">
                <a:ea typeface="굴림" panose="020B0600000101010101" pitchFamily="50" charset="-127"/>
              </a:rPr>
              <a:t>리포트 생성</a:t>
            </a:r>
          </a:p>
          <a:p>
            <a:r>
              <a:rPr lang="ko-KR" altLang="en-US" smtClean="0">
                <a:ea typeface="굴림" panose="020B0600000101010101" pitchFamily="50" charset="-127"/>
              </a:rPr>
              <a:t>리포트</a:t>
            </a:r>
            <a:r>
              <a:rPr lang="en-US" altLang="ko-KR" smtClean="0">
                <a:ea typeface="굴림" panose="020B0600000101010101" pitchFamily="50" charset="-127"/>
              </a:rPr>
              <a:t> </a:t>
            </a:r>
            <a:r>
              <a:rPr lang="ko-KR" altLang="en-US" smtClean="0">
                <a:ea typeface="굴림" panose="020B0600000101010101" pitchFamily="50" charset="-127"/>
              </a:rPr>
              <a:t>표시</a:t>
            </a:r>
          </a:p>
          <a:p>
            <a:r>
              <a:rPr lang="ko-KR" altLang="en-US" smtClean="0">
                <a:ea typeface="굴림" panose="020B0600000101010101" pitchFamily="50" charset="-127"/>
              </a:rPr>
              <a:t>리포트</a:t>
            </a:r>
            <a:r>
              <a:rPr lang="en-US" altLang="ko-KR" smtClean="0">
                <a:ea typeface="굴림" panose="020B0600000101010101" pitchFamily="50" charset="-127"/>
              </a:rPr>
              <a:t> </a:t>
            </a:r>
            <a:r>
              <a:rPr lang="ko-KR" altLang="en-US" smtClean="0">
                <a:ea typeface="굴림" panose="020B0600000101010101" pitchFamily="50" charset="-127"/>
              </a:rPr>
              <a:t>조작</a:t>
            </a:r>
          </a:p>
          <a:p>
            <a:endParaRPr lang="ko-KR" altLang="en-US" smtClean="0">
              <a:ea typeface="굴림" panose="020B0600000101010101" pitchFamily="50" charset="-127"/>
            </a:endParaRPr>
          </a:p>
        </p:txBody>
      </p:sp>
    </p:spTree>
    <p:extLst>
      <p:ext uri="{BB962C8B-B14F-4D97-AF65-F5344CB8AC3E}">
        <p14:creationId xmlns:p14="http://schemas.microsoft.com/office/powerpoint/2010/main" val="1581632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ko-KR" altLang="en-US" b="1" smtClean="0">
                <a:ea typeface="굴림" pitchFamily="50" charset="-127"/>
              </a:rPr>
              <a:t>리포트란</a:t>
            </a:r>
            <a:r>
              <a:rPr lang="ko-KR" altLang="en-US" smtClean="0">
                <a:ea typeface="굴림" pitchFamily="50" charset="-127"/>
              </a:rPr>
              <a:t>?</a:t>
            </a:r>
          </a:p>
        </p:txBody>
      </p:sp>
      <p:pic>
        <p:nvPicPr>
          <p:cNvPr id="94211" name="Picture 10" descr="gr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913" y="1524000"/>
            <a:ext cx="435768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11" descr="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922588"/>
            <a:ext cx="4191000" cy="225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0043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ko-KR" altLang="en-US" b="1" smtClean="0">
                <a:ea typeface="굴림" pitchFamily="50" charset="-127"/>
              </a:rPr>
              <a:t>리포트 생성</a:t>
            </a:r>
          </a:p>
        </p:txBody>
      </p:sp>
      <p:pic>
        <p:nvPicPr>
          <p:cNvPr id="9523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606" y="1124744"/>
            <a:ext cx="6936977"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2879543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pPr>
              <a:defRPr/>
            </a:pPr>
            <a:r>
              <a:rPr lang="ko-KR" altLang="en-US" b="1" smtClean="0">
                <a:ea typeface="굴림" pitchFamily="50" charset="-127"/>
              </a:rPr>
              <a:t>리포트 생성 – 템플릿</a:t>
            </a:r>
          </a:p>
        </p:txBody>
      </p:sp>
      <p:pic>
        <p:nvPicPr>
          <p:cNvPr id="96259"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295400"/>
            <a:ext cx="7384876" cy="4870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96260" name="Line 20"/>
          <p:cNvSpPr>
            <a:spLocks noChangeShapeType="1"/>
          </p:cNvSpPr>
          <p:nvPr/>
        </p:nvSpPr>
        <p:spPr bwMode="auto">
          <a:xfrm flipV="1">
            <a:off x="2362200" y="4114800"/>
            <a:ext cx="1905000" cy="533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Tree>
    <p:extLst>
      <p:ext uri="{BB962C8B-B14F-4D97-AF65-F5344CB8AC3E}">
        <p14:creationId xmlns:p14="http://schemas.microsoft.com/office/powerpoint/2010/main" val="1924301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pPr>
              <a:defRPr/>
            </a:pPr>
            <a:r>
              <a:rPr lang="ko-KR" altLang="en-US" b="1" smtClean="0">
                <a:ea typeface="굴림" pitchFamily="50" charset="-127"/>
              </a:rPr>
              <a:t>팩트 표현</a:t>
            </a:r>
          </a:p>
        </p:txBody>
      </p:sp>
      <p:sp>
        <p:nvSpPr>
          <p:cNvPr id="40965" name="Rectangle 3"/>
          <p:cNvSpPr>
            <a:spLocks noGrp="1" noChangeArrowheads="1"/>
          </p:cNvSpPr>
          <p:nvPr>
            <p:ph type="body" idx="1"/>
          </p:nvPr>
        </p:nvSpPr>
        <p:spPr>
          <a:xfrm>
            <a:off x="381000" y="1219200"/>
            <a:ext cx="8077200" cy="1371600"/>
          </a:xfrm>
        </p:spPr>
        <p:txBody>
          <a:bodyPr/>
          <a:lstStyle/>
          <a:p>
            <a:pPr lvl="1"/>
            <a:r>
              <a:rPr lang="en-US" altLang="ko-KR" smtClean="0">
                <a:ea typeface="굴림" panose="020B0600000101010101" pitchFamily="50" charset="-127"/>
                <a:sym typeface="Symbol" panose="05050102010706020507" pitchFamily="18" charset="2"/>
              </a:rPr>
              <a:t>Fact</a:t>
            </a:r>
            <a:r>
              <a:rPr lang="ko-KR" altLang="en-US" smtClean="0">
                <a:ea typeface="굴림" panose="020B0600000101010101" pitchFamily="50" charset="-127"/>
                <a:sym typeface="Symbol" panose="05050102010706020507" pitchFamily="18" charset="2"/>
              </a:rPr>
              <a:t>가 </a:t>
            </a:r>
            <a:r>
              <a:rPr lang="en-US" altLang="ko-KR" smtClean="0">
                <a:ea typeface="굴림" panose="020B0600000101010101" pitchFamily="50" charset="-127"/>
              </a:rPr>
              <a:t>data warehouse</a:t>
            </a:r>
            <a:r>
              <a:rPr lang="ko-KR" altLang="en-US" smtClean="0">
                <a:ea typeface="굴림" panose="020B0600000101010101" pitchFamily="50" charset="-127"/>
                <a:sym typeface="Symbol" panose="05050102010706020507" pitchFamily="18" charset="2"/>
              </a:rPr>
              <a:t> 내에서 여러 개의 </a:t>
            </a:r>
            <a:r>
              <a:rPr lang="en-US" altLang="ko-KR" smtClean="0">
                <a:ea typeface="굴림" panose="020B0600000101010101" pitchFamily="50" charset="-127"/>
              </a:rPr>
              <a:t>table</a:t>
            </a:r>
            <a:r>
              <a:rPr lang="ko-KR" altLang="en-US" smtClean="0">
                <a:ea typeface="굴림" panose="020B0600000101010101" pitchFamily="50" charset="-127"/>
              </a:rPr>
              <a:t>에</a:t>
            </a:r>
            <a:r>
              <a:rPr lang="ko-KR" altLang="en-US" smtClean="0">
                <a:ea typeface="굴림" panose="020B0600000101010101" pitchFamily="50" charset="-127"/>
                <a:sym typeface="Symbol" panose="05050102010706020507" pitchFamily="18" charset="2"/>
              </a:rPr>
              <a:t> 있다면 한 개의 </a:t>
            </a:r>
            <a:r>
              <a:rPr lang="en-US" altLang="ko-KR" smtClean="0">
                <a:ea typeface="굴림" panose="020B0600000101010101" pitchFamily="50" charset="-127"/>
                <a:sym typeface="Symbol" panose="05050102010706020507" pitchFamily="18" charset="2"/>
              </a:rPr>
              <a:t>fact</a:t>
            </a:r>
            <a:r>
              <a:rPr lang="ko-KR" altLang="en-US" smtClean="0">
                <a:ea typeface="굴림" panose="020B0600000101010101" pitchFamily="50" charset="-127"/>
                <a:sym typeface="Symbol" panose="05050102010706020507" pitchFamily="18" charset="2"/>
              </a:rPr>
              <a:t>는 여러 개의 표현이 가능하다. </a:t>
            </a:r>
            <a:endParaRPr lang="en-US" altLang="ko-KR" smtClean="0">
              <a:ea typeface="굴림" panose="020B0600000101010101" pitchFamily="50" charset="-127"/>
            </a:endParaRPr>
          </a:p>
        </p:txBody>
      </p:sp>
      <p:sp>
        <p:nvSpPr>
          <p:cNvPr id="40966" name="Line 4"/>
          <p:cNvSpPr>
            <a:spLocks noChangeShapeType="1"/>
          </p:cNvSpPr>
          <p:nvPr/>
        </p:nvSpPr>
        <p:spPr bwMode="auto">
          <a:xfrm flipH="1" flipV="1">
            <a:off x="3276600" y="4651648"/>
            <a:ext cx="1447800" cy="3048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0967" name="Line 5"/>
          <p:cNvSpPr>
            <a:spLocks noChangeShapeType="1"/>
          </p:cNvSpPr>
          <p:nvPr/>
        </p:nvSpPr>
        <p:spPr bwMode="auto">
          <a:xfrm flipH="1">
            <a:off x="3276600" y="4956448"/>
            <a:ext cx="1447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0968" name="Line 6"/>
          <p:cNvSpPr>
            <a:spLocks noChangeShapeType="1"/>
          </p:cNvSpPr>
          <p:nvPr/>
        </p:nvSpPr>
        <p:spPr bwMode="auto">
          <a:xfrm flipH="1">
            <a:off x="3276600" y="4956448"/>
            <a:ext cx="1447800" cy="6096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aphicFrame>
        <p:nvGraphicFramePr>
          <p:cNvPr id="40962" name="Object 2"/>
          <p:cNvGraphicFramePr>
            <a:graphicFrameLocks noChangeAspect="1"/>
          </p:cNvGraphicFramePr>
          <p:nvPr>
            <p:extLst/>
          </p:nvPr>
        </p:nvGraphicFramePr>
        <p:xfrm>
          <a:off x="1066800" y="2924944"/>
          <a:ext cx="2301875" cy="3352800"/>
        </p:xfrm>
        <a:graphic>
          <a:graphicData uri="http://schemas.openxmlformats.org/presentationml/2006/ole">
            <mc:AlternateContent xmlns:mc="http://schemas.openxmlformats.org/markup-compatibility/2006">
              <mc:Choice xmlns:v="urn:schemas-microsoft-com:vml" Requires="v">
                <p:oleObj spid="_x0000_s55350" name="Document" r:id="rId4" imgW="2388240" imgH="3479760" progId="Word.Document.8">
                  <p:embed/>
                </p:oleObj>
              </mc:Choice>
              <mc:Fallback>
                <p:oleObj name="Document" r:id="rId4" imgW="2388240" imgH="347976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924944"/>
                        <a:ext cx="2301875" cy="335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3" name="Object 3"/>
          <p:cNvGraphicFramePr>
            <a:graphicFrameLocks noChangeAspect="1"/>
          </p:cNvGraphicFramePr>
          <p:nvPr>
            <p:extLst/>
          </p:nvPr>
        </p:nvGraphicFramePr>
        <p:xfrm>
          <a:off x="4724400" y="3432448"/>
          <a:ext cx="2671763" cy="2190750"/>
        </p:xfrm>
        <a:graphic>
          <a:graphicData uri="http://schemas.openxmlformats.org/presentationml/2006/ole">
            <mc:AlternateContent xmlns:mc="http://schemas.openxmlformats.org/markup-compatibility/2006">
              <mc:Choice xmlns:v="urn:schemas-microsoft-com:vml" Requires="v">
                <p:oleObj spid="_x0000_s55351" name="Document" r:id="rId6" imgW="2683440" imgH="2192760" progId="Word.Document.8">
                  <p:embed/>
                </p:oleObj>
              </mc:Choice>
              <mc:Fallback>
                <p:oleObj name="Document" r:id="rId6" imgW="2683440" imgH="219276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432448"/>
                        <a:ext cx="2671763" cy="219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9" name="Text Box 9"/>
          <p:cNvSpPr txBox="1">
            <a:spLocks noChangeArrowheads="1"/>
          </p:cNvSpPr>
          <p:nvPr/>
        </p:nvSpPr>
        <p:spPr bwMode="auto">
          <a:xfrm>
            <a:off x="2971800" y="2060848"/>
            <a:ext cx="50355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sym typeface="Symbol" panose="05050102010706020507" pitchFamily="18" charset="2"/>
              </a:rPr>
              <a:t>Dollar Sales</a:t>
            </a:r>
            <a:endParaRPr lang="en-US" altLang="ko-KR" sz="2400">
              <a:latin typeface="Times New Roman" panose="02020603050405020304" pitchFamily="18" charset="0"/>
              <a:sym typeface="Symbol" panose="05050102010706020507" pitchFamily="18" charset="2"/>
            </a:endParaRPr>
          </a:p>
          <a:p>
            <a:pPr lvl="1" algn="l" eaLnBrk="1" hangingPunct="1"/>
            <a:r>
              <a:rPr lang="en-US" altLang="ko-KR" sz="2400">
                <a:latin typeface="Times New Roman" panose="02020603050405020304" pitchFamily="18" charset="0"/>
                <a:sym typeface="Symbol" panose="05050102010706020507" pitchFamily="18" charset="2"/>
              </a:rPr>
              <a:t> </a:t>
            </a:r>
            <a:r>
              <a:rPr lang="en-US" altLang="ko-KR" sz="1600" b="0">
                <a:latin typeface="Times New Roman" panose="02020603050405020304" pitchFamily="18" charset="0"/>
                <a:sym typeface="Symbol" panose="05050102010706020507" pitchFamily="18" charset="2"/>
              </a:rPr>
              <a:t>TOT_DOLLAR_SALES</a:t>
            </a:r>
          </a:p>
          <a:p>
            <a:pPr lvl="1" algn="l" eaLnBrk="1" hangingPunct="1"/>
            <a:r>
              <a:rPr lang="en-US" altLang="ko-KR" sz="2400">
                <a:latin typeface="Times New Roman" panose="02020603050405020304" pitchFamily="18" charset="0"/>
                <a:sym typeface="Symbol" panose="05050102010706020507" pitchFamily="18" charset="2"/>
              </a:rPr>
              <a:t></a:t>
            </a:r>
            <a:r>
              <a:rPr lang="en-US" altLang="ko-KR" sz="2000" b="0">
                <a:latin typeface="Times New Roman" panose="02020603050405020304" pitchFamily="18" charset="0"/>
                <a:sym typeface="Symbol" panose="05050102010706020507" pitchFamily="18" charset="2"/>
              </a:rPr>
              <a:t> </a:t>
            </a:r>
            <a:r>
              <a:rPr lang="en-US" altLang="ko-KR" sz="1600" b="0">
                <a:solidFill>
                  <a:srgbClr val="080000"/>
                </a:solidFill>
                <a:latin typeface="Times New Roman" panose="02020603050405020304" pitchFamily="18" charset="0"/>
              </a:rPr>
              <a:t>([QTY_SOLD] * ([UNIT_PRICE] - DISCOUNT))</a:t>
            </a:r>
          </a:p>
        </p:txBody>
      </p:sp>
    </p:spTree>
    <p:extLst>
      <p:ext uri="{BB962C8B-B14F-4D97-AF65-F5344CB8AC3E}">
        <p14:creationId xmlns:p14="http://schemas.microsoft.com/office/powerpoint/2010/main" val="982279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defRPr/>
            </a:pPr>
            <a:r>
              <a:rPr lang="ko-KR" altLang="en-US" b="1" smtClean="0">
                <a:ea typeface="굴림" pitchFamily="50" charset="-127"/>
              </a:rPr>
              <a:t>리포트 생성 – 템플릿</a:t>
            </a:r>
          </a:p>
        </p:txBody>
      </p:sp>
      <p:grpSp>
        <p:nvGrpSpPr>
          <p:cNvPr id="2" name="그룹 1"/>
          <p:cNvGrpSpPr/>
          <p:nvPr/>
        </p:nvGrpSpPr>
        <p:grpSpPr>
          <a:xfrm>
            <a:off x="228600" y="1295400"/>
            <a:ext cx="7655768" cy="4725888"/>
            <a:chOff x="228600" y="1295400"/>
            <a:chExt cx="8343900" cy="5276850"/>
          </a:xfrm>
        </p:grpSpPr>
        <p:pic>
          <p:nvPicPr>
            <p:cNvPr id="9728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295400"/>
              <a:ext cx="80010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97284" name="Line 9"/>
            <p:cNvSpPr>
              <a:spLocks noChangeShapeType="1"/>
            </p:cNvSpPr>
            <p:nvPr/>
          </p:nvSpPr>
          <p:spPr bwMode="auto">
            <a:xfrm flipV="1">
              <a:off x="2209800" y="3962400"/>
              <a:ext cx="2743200" cy="1676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7285" name="Line 12"/>
            <p:cNvSpPr>
              <a:spLocks noChangeShapeType="1"/>
            </p:cNvSpPr>
            <p:nvPr/>
          </p:nvSpPr>
          <p:spPr bwMode="auto">
            <a:xfrm flipH="1" flipV="1">
              <a:off x="1143000" y="2819400"/>
              <a:ext cx="838200" cy="2057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7286" name="Oval 13"/>
            <p:cNvSpPr>
              <a:spLocks noChangeArrowheads="1"/>
            </p:cNvSpPr>
            <p:nvPr/>
          </p:nvSpPr>
          <p:spPr bwMode="auto">
            <a:xfrm>
              <a:off x="228600" y="2438400"/>
              <a:ext cx="3733800" cy="1143000"/>
            </a:xfrm>
            <a:prstGeom prst="ellipse">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97287" name="Text Box 14"/>
            <p:cNvSpPr txBox="1">
              <a:spLocks noChangeArrowheads="1"/>
            </p:cNvSpPr>
            <p:nvPr/>
          </p:nvSpPr>
          <p:spPr bwMode="auto">
            <a:xfrm>
              <a:off x="2057399" y="2819400"/>
              <a:ext cx="5416374" cy="446756"/>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sz="2000"/>
                <a:t>리포트 </a:t>
              </a:r>
              <a:r>
                <a:rPr lang="ko-KR" altLang="en-US" sz="2000" smtClean="0"/>
                <a:t>개체 </a:t>
              </a:r>
              <a:r>
                <a:rPr lang="en-US" altLang="ko-KR" sz="2000" smtClean="0"/>
                <a:t>= Report Cache</a:t>
              </a:r>
              <a:endParaRPr lang="en-US" altLang="ko-KR" sz="2000"/>
            </a:p>
          </p:txBody>
        </p:sp>
      </p:grpSp>
    </p:spTree>
    <p:extLst>
      <p:ext uri="{BB962C8B-B14F-4D97-AF65-F5344CB8AC3E}">
        <p14:creationId xmlns:p14="http://schemas.microsoft.com/office/powerpoint/2010/main" val="416560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pPr>
              <a:defRPr/>
            </a:pPr>
            <a:r>
              <a:rPr lang="ko-KR" altLang="en-US" b="1" smtClean="0">
                <a:ea typeface="굴림" pitchFamily="50" charset="-127"/>
              </a:rPr>
              <a:t>리포트 생성 – 필터</a:t>
            </a:r>
          </a:p>
        </p:txBody>
      </p:sp>
      <p:grpSp>
        <p:nvGrpSpPr>
          <p:cNvPr id="2" name="그룹 1"/>
          <p:cNvGrpSpPr/>
          <p:nvPr/>
        </p:nvGrpSpPr>
        <p:grpSpPr>
          <a:xfrm>
            <a:off x="627063" y="1419225"/>
            <a:ext cx="7617345" cy="4674071"/>
            <a:chOff x="627063" y="1419225"/>
            <a:chExt cx="7888287" cy="5057775"/>
          </a:xfrm>
        </p:grpSpPr>
        <p:pic>
          <p:nvPicPr>
            <p:cNvPr id="9830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63" y="1419225"/>
              <a:ext cx="7888287"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98308" name="Line 9"/>
            <p:cNvSpPr>
              <a:spLocks noChangeShapeType="1"/>
            </p:cNvSpPr>
            <p:nvPr/>
          </p:nvSpPr>
          <p:spPr bwMode="auto">
            <a:xfrm flipV="1">
              <a:off x="2209800" y="2590800"/>
              <a:ext cx="1828800" cy="1600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09" name="Line 10"/>
            <p:cNvSpPr>
              <a:spLocks noChangeShapeType="1"/>
            </p:cNvSpPr>
            <p:nvPr/>
          </p:nvSpPr>
          <p:spPr bwMode="auto">
            <a:xfrm flipV="1">
              <a:off x="2514600" y="2667000"/>
              <a:ext cx="2590800" cy="1905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spTree>
    <p:extLst>
      <p:ext uri="{BB962C8B-B14F-4D97-AF65-F5344CB8AC3E}">
        <p14:creationId xmlns:p14="http://schemas.microsoft.com/office/powerpoint/2010/main" val="861069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pPr>
              <a:defRPr/>
            </a:pPr>
            <a:r>
              <a:rPr lang="ko-KR" altLang="en-US" b="1" smtClean="0">
                <a:ea typeface="굴림" pitchFamily="50" charset="-127"/>
              </a:rPr>
              <a:t>리포트 생성 – 저장</a:t>
            </a:r>
            <a:endParaRPr lang="en-US" altLang="ko-KR" b="1" smtClean="0">
              <a:ea typeface="굴림" pitchFamily="50" charset="-127"/>
            </a:endParaRPr>
          </a:p>
        </p:txBody>
      </p:sp>
      <p:pic>
        <p:nvPicPr>
          <p:cNvPr id="993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00200"/>
            <a:ext cx="5334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2394203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pPr>
              <a:defRPr/>
            </a:pPr>
            <a:r>
              <a:rPr lang="ko-KR" altLang="en-US" b="1" smtClean="0">
                <a:ea typeface="굴림" pitchFamily="50" charset="-127"/>
              </a:rPr>
              <a:t>리포트 표시</a:t>
            </a:r>
            <a:r>
              <a:rPr lang="en-US" altLang="ko-KR" b="1" smtClean="0">
                <a:ea typeface="굴림" pitchFamily="50" charset="-127"/>
              </a:rPr>
              <a:t> – </a:t>
            </a:r>
            <a:r>
              <a:rPr lang="ko-KR" altLang="en-US" b="1" smtClean="0">
                <a:ea typeface="굴림" pitchFamily="50" charset="-127"/>
              </a:rPr>
              <a:t>그리드</a:t>
            </a:r>
          </a:p>
        </p:txBody>
      </p:sp>
      <p:grpSp>
        <p:nvGrpSpPr>
          <p:cNvPr id="2" name="그룹 1"/>
          <p:cNvGrpSpPr/>
          <p:nvPr/>
        </p:nvGrpSpPr>
        <p:grpSpPr>
          <a:xfrm>
            <a:off x="1169988" y="1360488"/>
            <a:ext cx="6426348" cy="4588792"/>
            <a:chOff x="1169988" y="1360488"/>
            <a:chExt cx="7364412" cy="5268912"/>
          </a:xfrm>
        </p:grpSpPr>
        <p:pic>
          <p:nvPicPr>
            <p:cNvPr id="10035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988" y="1360488"/>
              <a:ext cx="6831012" cy="496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00356" name="Oval 14"/>
            <p:cNvSpPr>
              <a:spLocks noChangeArrowheads="1"/>
            </p:cNvSpPr>
            <p:nvPr/>
          </p:nvSpPr>
          <p:spPr bwMode="auto">
            <a:xfrm>
              <a:off x="2362200" y="2971800"/>
              <a:ext cx="6172200" cy="3657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100357" name="Text Box 15"/>
            <p:cNvSpPr txBox="1">
              <a:spLocks noChangeArrowheads="1"/>
            </p:cNvSpPr>
            <p:nvPr/>
          </p:nvSpPr>
          <p:spPr bwMode="auto">
            <a:xfrm>
              <a:off x="4572000" y="4419600"/>
              <a:ext cx="2057400" cy="457200"/>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sz="2400"/>
                <a:t>데이터 영역</a:t>
              </a:r>
            </a:p>
          </p:txBody>
        </p:sp>
      </p:grpSp>
    </p:spTree>
    <p:extLst>
      <p:ext uri="{BB962C8B-B14F-4D97-AF65-F5344CB8AC3E}">
        <p14:creationId xmlns:p14="http://schemas.microsoft.com/office/powerpoint/2010/main" val="1509399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pPr>
              <a:defRPr/>
            </a:pPr>
            <a:r>
              <a:rPr lang="ko-KR" altLang="en-US" b="1" smtClean="0">
                <a:ea typeface="굴림" pitchFamily="50" charset="-127"/>
              </a:rPr>
              <a:t>리포트 표시</a:t>
            </a:r>
            <a:r>
              <a:rPr lang="en-US" altLang="ko-KR" b="1" smtClean="0">
                <a:ea typeface="굴림" pitchFamily="50" charset="-127"/>
              </a:rPr>
              <a:t> – </a:t>
            </a:r>
            <a:r>
              <a:rPr lang="ko-KR" altLang="en-US" b="1" smtClean="0">
                <a:ea typeface="굴림" pitchFamily="50" charset="-127"/>
              </a:rPr>
              <a:t>그래프</a:t>
            </a:r>
          </a:p>
        </p:txBody>
      </p:sp>
      <p:pic>
        <p:nvPicPr>
          <p:cNvPr id="10137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8" y="1295401"/>
            <a:ext cx="6628389" cy="47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2813871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pPr>
              <a:defRPr/>
            </a:pPr>
            <a:r>
              <a:rPr lang="ko-KR" altLang="en-US" smtClean="0">
                <a:ea typeface="굴림" pitchFamily="50" charset="-127"/>
              </a:rPr>
              <a:t>리포트 표시</a:t>
            </a:r>
            <a:r>
              <a:rPr lang="en-US" altLang="ko-KR" smtClean="0">
                <a:ea typeface="굴림" pitchFamily="50" charset="-127"/>
              </a:rPr>
              <a:t> - SQL</a:t>
            </a:r>
          </a:p>
        </p:txBody>
      </p:sp>
      <p:pic>
        <p:nvPicPr>
          <p:cNvPr id="1024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9" y="1371600"/>
            <a:ext cx="6223024" cy="452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67084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pPr>
              <a:defRPr/>
            </a:pPr>
            <a:r>
              <a:rPr lang="ko-KR" altLang="en-US" b="1" smtClean="0">
                <a:ea typeface="굴림" pitchFamily="50" charset="-127"/>
              </a:rPr>
              <a:t>리포트 표시 – 디자인 보기</a:t>
            </a:r>
          </a:p>
        </p:txBody>
      </p:sp>
      <p:pic>
        <p:nvPicPr>
          <p:cNvPr id="10342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63" y="1419225"/>
            <a:ext cx="7185297" cy="460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410975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pPr>
              <a:defRPr/>
            </a:pPr>
            <a:r>
              <a:rPr lang="ko-KR" altLang="en-US" b="1">
                <a:ea typeface="굴림"/>
              </a:rPr>
              <a:t>리포트 조작:</a:t>
            </a:r>
            <a:r>
              <a:rPr lang="ko-KR" altLang="en-US">
                <a:ea typeface="굴림"/>
              </a:rPr>
              <a:t> </a:t>
            </a:r>
            <a:r>
              <a:rPr lang="ko-KR" altLang="en-US">
                <a:ea typeface="휴먼옛체"/>
                <a:cs typeface="휴먼옛체"/>
              </a:rPr>
              <a:t>피봇팅</a:t>
            </a:r>
            <a:endParaRPr lang="en-US" altLang="ko-KR">
              <a:ea typeface="휴먼옛체"/>
              <a:cs typeface="휴먼옛체"/>
            </a:endParaRPr>
          </a:p>
        </p:txBody>
      </p:sp>
      <p:sp>
        <p:nvSpPr>
          <p:cNvPr id="104451" name="Text Box 5"/>
          <p:cNvSpPr txBox="1">
            <a:spLocks noChangeArrowheads="1"/>
          </p:cNvSpPr>
          <p:nvPr/>
        </p:nvSpPr>
        <p:spPr>
          <a:xfrm>
            <a:off x="381000" y="3124200"/>
            <a:ext cx="3505200" cy="1552575"/>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spcBef>
                <a:spcPct val="50000"/>
              </a:spcBef>
              <a:defRPr/>
            </a:pPr>
            <a:r>
              <a:rPr lang="ko-KR" altLang="en-US" sz="2400" b="0">
                <a:latin typeface="Times New Roman"/>
                <a:ea typeface="휴먼옛체"/>
              </a:rPr>
              <a:t>피봇팅</a:t>
            </a:r>
            <a:r>
              <a:rPr lang="ko-KR" altLang="en-US" sz="2400" b="0">
                <a:latin typeface="Times New Roman"/>
              </a:rPr>
              <a:t>은 애트리뷰트나 메트릭을 리포트 상에서 행이나 칼럼으로 이동하도록 해준다.</a:t>
            </a:r>
            <a:r>
              <a:rPr lang="en-US" altLang="ko-KR" sz="2400" b="0">
                <a:latin typeface="Times New Roman"/>
              </a:rPr>
              <a:t> </a:t>
            </a:r>
          </a:p>
        </p:txBody>
      </p:sp>
      <p:grpSp>
        <p:nvGrpSpPr>
          <p:cNvPr id="2" name="그룹 1"/>
          <p:cNvGrpSpPr/>
          <p:nvPr/>
        </p:nvGrpSpPr>
        <p:grpSpPr>
          <a:xfrm>
            <a:off x="2590801" y="1524001"/>
            <a:ext cx="5725616" cy="4569296"/>
            <a:chOff x="2590800" y="1524000"/>
            <a:chExt cx="6010275" cy="4754563"/>
          </a:xfrm>
        </p:grpSpPr>
        <p:pic>
          <p:nvPicPr>
            <p:cNvPr id="104452" name="Picture 16"/>
            <p:cNvPicPr>
              <a:picLocks noChangeAspect="1" noChangeArrowheads="1"/>
            </p:cNvPicPr>
            <p:nvPr/>
          </p:nvPicPr>
          <p:blipFill rotWithShape="1">
            <a:blip r:embed="rId3"/>
            <a:srcRect/>
            <a:stretch>
              <a:fillRect/>
            </a:stretch>
          </p:blipFill>
          <p:spPr>
            <a:xfrm>
              <a:off x="3886200" y="1524000"/>
              <a:ext cx="4714875" cy="4754563"/>
            </a:xfrm>
            <a:prstGeom prst="rect">
              <a:avLst/>
            </a:prstGeom>
            <a:noFill/>
            <a:ln>
              <a:noFill/>
            </a:ln>
          </p:spPr>
        </p:pic>
        <p:sp>
          <p:nvSpPr>
            <p:cNvPr id="104453" name="Line 17"/>
            <p:cNvSpPr>
              <a:spLocks noChangeShapeType="1"/>
            </p:cNvSpPr>
            <p:nvPr/>
          </p:nvSpPr>
          <p:spPr>
            <a:xfrm flipV="1">
              <a:off x="4267200" y="2286000"/>
              <a:ext cx="1447800" cy="152400"/>
            </a:xfrm>
            <a:prstGeom prst="line">
              <a:avLst/>
            </a:prstGeom>
            <a:noFill/>
            <a:ln w="38100">
              <a:solidFill>
                <a:srgbClr val="FF0000"/>
              </a:solidFill>
              <a:round/>
              <a:tailEnd type="stealth" w="med" len="med"/>
            </a:ln>
          </p:spPr>
          <p:txBody>
            <a:bodyPr wrap="none" anchor="ctr"/>
            <a:lstStyle/>
            <a:p>
              <a:pPr lvl="0">
                <a:defRPr/>
              </a:pPr>
              <a:endParaRPr lang="ko-KR" altLang="en-US"/>
            </a:p>
          </p:txBody>
        </p:sp>
        <p:sp>
          <p:nvSpPr>
            <p:cNvPr id="104454" name="Oval 18"/>
            <p:cNvSpPr>
              <a:spLocks noChangeArrowheads="1"/>
            </p:cNvSpPr>
            <p:nvPr/>
          </p:nvSpPr>
          <p:spPr>
            <a:xfrm>
              <a:off x="5486400" y="1981200"/>
              <a:ext cx="1600200" cy="228600"/>
            </a:xfrm>
            <a:prstGeom prst="ellipse">
              <a:avLst/>
            </a:prstGeom>
            <a:noFill/>
            <a:ln w="38100">
              <a:solidFill>
                <a:schemeClr val="accent2"/>
              </a:solidFill>
              <a:round/>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p>
          </p:txBody>
        </p:sp>
        <p:sp>
          <p:nvSpPr>
            <p:cNvPr id="104455" name="Line 19"/>
            <p:cNvSpPr>
              <a:spLocks noChangeShapeType="1"/>
            </p:cNvSpPr>
            <p:nvPr/>
          </p:nvSpPr>
          <p:spPr>
            <a:xfrm>
              <a:off x="3505200" y="1758950"/>
              <a:ext cx="2133600" cy="298450"/>
            </a:xfrm>
            <a:prstGeom prst="line">
              <a:avLst/>
            </a:prstGeom>
            <a:noFill/>
            <a:ln w="38100">
              <a:solidFill>
                <a:schemeClr val="tx1"/>
              </a:solidFill>
              <a:round/>
              <a:tailEnd type="triangle" w="med" len="med"/>
            </a:ln>
          </p:spPr>
          <p:txBody>
            <a:bodyPr wrap="none" anchor="ctr"/>
            <a:lstStyle/>
            <a:p>
              <a:pPr lvl="0">
                <a:defRPr/>
              </a:pPr>
              <a:endParaRPr lang="ko-KR" altLang="en-US"/>
            </a:p>
          </p:txBody>
        </p:sp>
        <p:sp>
          <p:nvSpPr>
            <p:cNvPr id="104456" name="Text Box 20"/>
            <p:cNvSpPr txBox="1">
              <a:spLocks noChangeArrowheads="1"/>
            </p:cNvSpPr>
            <p:nvPr/>
          </p:nvSpPr>
          <p:spPr>
            <a:xfrm>
              <a:off x="2590800" y="1524000"/>
              <a:ext cx="1295399" cy="533221"/>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spcBef>
                  <a:spcPct val="50000"/>
                </a:spcBef>
                <a:defRPr/>
              </a:pPr>
              <a:r>
                <a:rPr lang="ko-KR" altLang="en-US" sz="1400"/>
                <a:t>피봇팅 아이콘</a:t>
              </a:r>
            </a:p>
          </p:txBody>
        </p:sp>
      </p:grpSp>
    </p:spTree>
    <p:extLst>
      <p:ext uri="{BB962C8B-B14F-4D97-AF65-F5344CB8AC3E}">
        <p14:creationId xmlns:p14="http://schemas.microsoft.com/office/powerpoint/2010/main" val="3838551225"/>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8"/>
          <p:cNvPicPr>
            <a:picLocks noChangeAspect="1" noChangeArrowheads="1"/>
          </p:cNvPicPr>
          <p:nvPr/>
        </p:nvPicPr>
        <p:blipFill rotWithShape="1">
          <a:blip r:embed="rId3"/>
          <a:srcRect/>
          <a:stretch>
            <a:fillRect/>
          </a:stretch>
        </p:blipFill>
        <p:spPr>
          <a:xfrm>
            <a:off x="1147763" y="1725960"/>
            <a:ext cx="6848475" cy="3790950"/>
          </a:xfrm>
          <a:prstGeom prst="rect">
            <a:avLst/>
          </a:prstGeom>
          <a:noFill/>
          <a:ln>
            <a:noFill/>
          </a:ln>
        </p:spPr>
      </p:pic>
      <p:sp>
        <p:nvSpPr>
          <p:cNvPr id="567298" name="Rectangle 2"/>
          <p:cNvSpPr>
            <a:spLocks noGrp="1" noChangeArrowheads="1"/>
          </p:cNvSpPr>
          <p:nvPr>
            <p:ph type="title"/>
          </p:nvPr>
        </p:nvSpPr>
        <p:spPr/>
        <p:txBody>
          <a:bodyPr/>
          <a:lstStyle/>
          <a:p>
            <a:pPr>
              <a:defRPr/>
            </a:pPr>
            <a:r>
              <a:rPr lang="ko-KR" altLang="en-US" b="1">
                <a:ea typeface="굴림"/>
              </a:rPr>
              <a:t>리포트 조작</a:t>
            </a:r>
            <a:r>
              <a:rPr lang="en-US" altLang="ko-KR">
                <a:ea typeface="굴림"/>
              </a:rPr>
              <a:t> : Page by</a:t>
            </a:r>
            <a:endParaRPr lang="ko-KR" altLang="en-US">
              <a:ea typeface="굴림"/>
            </a:endParaRPr>
          </a:p>
        </p:txBody>
      </p:sp>
      <p:sp>
        <p:nvSpPr>
          <p:cNvPr id="105476" name="Oval 6"/>
          <p:cNvSpPr>
            <a:spLocks noChangeArrowheads="1"/>
          </p:cNvSpPr>
          <p:nvPr/>
        </p:nvSpPr>
        <p:spPr>
          <a:xfrm>
            <a:off x="2667000" y="2354610"/>
            <a:ext cx="533400" cy="304800"/>
          </a:xfrm>
          <a:prstGeom prst="ellipse">
            <a:avLst/>
          </a:prstGeom>
          <a:noFill/>
          <a:ln w="28575">
            <a:solidFill>
              <a:srgbClr val="FF0000"/>
            </a:solidFill>
            <a:round/>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p>
        </p:txBody>
      </p:sp>
      <p:sp>
        <p:nvSpPr>
          <p:cNvPr id="105477" name="Line 30"/>
          <p:cNvSpPr>
            <a:spLocks noChangeShapeType="1"/>
          </p:cNvSpPr>
          <p:nvPr/>
        </p:nvSpPr>
        <p:spPr>
          <a:xfrm flipH="1">
            <a:off x="3048000" y="1573560"/>
            <a:ext cx="1524000" cy="879475"/>
          </a:xfrm>
          <a:prstGeom prst="line">
            <a:avLst/>
          </a:prstGeom>
          <a:noFill/>
          <a:ln w="38100">
            <a:solidFill>
              <a:schemeClr val="tx1"/>
            </a:solidFill>
            <a:round/>
            <a:tailEnd type="triangle" w="med" len="med"/>
          </a:ln>
        </p:spPr>
        <p:txBody>
          <a:bodyPr wrap="none" anchor="ctr"/>
          <a:lstStyle/>
          <a:p>
            <a:pPr lvl="0">
              <a:defRPr/>
            </a:pPr>
            <a:endParaRPr lang="ko-KR" altLang="en-US"/>
          </a:p>
        </p:txBody>
      </p:sp>
      <p:sp>
        <p:nvSpPr>
          <p:cNvPr id="105478" name="Text Box 31"/>
          <p:cNvSpPr txBox="1">
            <a:spLocks noChangeArrowheads="1"/>
          </p:cNvSpPr>
          <p:nvPr/>
        </p:nvSpPr>
        <p:spPr>
          <a:xfrm>
            <a:off x="4343400" y="1268760"/>
            <a:ext cx="2590800" cy="367635"/>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spcBef>
                <a:spcPct val="50000"/>
              </a:spcBef>
              <a:defRPr/>
            </a:pPr>
            <a:r>
              <a:rPr lang="ko-KR" altLang="en-US"/>
              <a:t>페이지 보기/숨기기</a:t>
            </a:r>
          </a:p>
        </p:txBody>
      </p:sp>
      <p:sp>
        <p:nvSpPr>
          <p:cNvPr id="105479" name="Oval 32"/>
          <p:cNvSpPr>
            <a:spLocks noChangeArrowheads="1"/>
          </p:cNvSpPr>
          <p:nvPr/>
        </p:nvSpPr>
        <p:spPr>
          <a:xfrm>
            <a:off x="914400" y="2716560"/>
            <a:ext cx="3657600" cy="381000"/>
          </a:xfrm>
          <a:prstGeom prst="ellipse">
            <a:avLst/>
          </a:prstGeom>
          <a:noFill/>
          <a:ln w="38100">
            <a:solidFill>
              <a:srgbClr val="D61602"/>
            </a:solidFill>
            <a:round/>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p>
        </p:txBody>
      </p:sp>
      <p:sp>
        <p:nvSpPr>
          <p:cNvPr id="105480" name="Line 33"/>
          <p:cNvSpPr>
            <a:spLocks noChangeShapeType="1"/>
          </p:cNvSpPr>
          <p:nvPr/>
        </p:nvSpPr>
        <p:spPr>
          <a:xfrm>
            <a:off x="2895600" y="3097560"/>
            <a:ext cx="533400" cy="2667000"/>
          </a:xfrm>
          <a:prstGeom prst="line">
            <a:avLst/>
          </a:prstGeom>
          <a:noFill/>
          <a:ln w="38100">
            <a:solidFill>
              <a:schemeClr val="tx1"/>
            </a:solidFill>
            <a:round/>
            <a:headEnd type="stealth" w="med" len="med"/>
          </a:ln>
        </p:spPr>
        <p:txBody>
          <a:bodyPr wrap="none" anchor="ctr"/>
          <a:lstStyle/>
          <a:p>
            <a:pPr lvl="0">
              <a:defRPr/>
            </a:pPr>
            <a:endParaRPr lang="ko-KR" altLang="en-US"/>
          </a:p>
        </p:txBody>
      </p:sp>
      <p:sp>
        <p:nvSpPr>
          <p:cNvPr id="105481" name="Text Box 34"/>
          <p:cNvSpPr txBox="1">
            <a:spLocks noChangeArrowheads="1"/>
          </p:cNvSpPr>
          <p:nvPr/>
        </p:nvSpPr>
        <p:spPr>
          <a:xfrm>
            <a:off x="1905000" y="5688360"/>
            <a:ext cx="6096000" cy="367634"/>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spcBef>
                <a:spcPct val="50000"/>
              </a:spcBef>
              <a:defRPr/>
            </a:pPr>
            <a:r>
              <a:rPr lang="ko-KR" altLang="en-US"/>
              <a:t>페이지 보기(</a:t>
            </a:r>
            <a:r>
              <a:rPr lang="en-US" altLang="ko-KR"/>
              <a:t>Page By)</a:t>
            </a:r>
            <a:r>
              <a:rPr lang="ko-KR" altLang="en-US"/>
              <a:t>에 애트리뷰트를 등록한 모습</a:t>
            </a:r>
          </a:p>
        </p:txBody>
      </p:sp>
    </p:spTree>
    <p:extLst>
      <p:ext uri="{BB962C8B-B14F-4D97-AF65-F5344CB8AC3E}">
        <p14:creationId xmlns:p14="http://schemas.microsoft.com/office/powerpoint/2010/main" val="755884993"/>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드릴링</a:t>
            </a:r>
          </a:p>
        </p:txBody>
      </p:sp>
      <p:pic>
        <p:nvPicPr>
          <p:cNvPr id="3077" name="Picture 22" descr="sdkdrilltoqt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58144"/>
            <a:ext cx="2992438"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23" descr="sdkfordri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658144"/>
            <a:ext cx="2765425"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Line 24"/>
          <p:cNvSpPr>
            <a:spLocks noChangeShapeType="1"/>
          </p:cNvSpPr>
          <p:nvPr/>
        </p:nvSpPr>
        <p:spPr bwMode="auto">
          <a:xfrm flipV="1">
            <a:off x="3352800" y="2343944"/>
            <a:ext cx="1371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080" name="Line 25"/>
          <p:cNvSpPr>
            <a:spLocks noChangeShapeType="1"/>
          </p:cNvSpPr>
          <p:nvPr/>
        </p:nvSpPr>
        <p:spPr bwMode="auto">
          <a:xfrm flipV="1">
            <a:off x="4724400" y="2039144"/>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081" name="Line 26"/>
          <p:cNvSpPr>
            <a:spLocks noChangeShapeType="1"/>
          </p:cNvSpPr>
          <p:nvPr/>
        </p:nvSpPr>
        <p:spPr bwMode="auto">
          <a:xfrm>
            <a:off x="4724400" y="2343944"/>
            <a:ext cx="3048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082" name="Text Box 27"/>
          <p:cNvSpPr txBox="1">
            <a:spLocks noChangeArrowheads="1"/>
          </p:cNvSpPr>
          <p:nvPr/>
        </p:nvSpPr>
        <p:spPr bwMode="auto">
          <a:xfrm>
            <a:off x="381000" y="1124744"/>
            <a:ext cx="655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spcBef>
                <a:spcPct val="50000"/>
              </a:spcBef>
            </a:pPr>
            <a:r>
              <a:rPr lang="ko-KR" altLang="en-US" sz="2000" b="0">
                <a:latin typeface="Times New Roman" panose="02020603050405020304" pitchFamily="18" charset="0"/>
              </a:rPr>
              <a:t>다음 레벨로 드릴 다운하기 위해서는 더블 클릭하라.</a:t>
            </a:r>
            <a:r>
              <a:rPr lang="en-US" altLang="ko-KR" sz="2000" b="0">
                <a:latin typeface="Times New Roman" panose="02020603050405020304" pitchFamily="18" charset="0"/>
              </a:rPr>
              <a:t> :</a:t>
            </a:r>
            <a:endParaRPr lang="en-US" altLang="ko-KR" b="0">
              <a:latin typeface="Times New Roman" panose="02020603050405020304" pitchFamily="18" charset="0"/>
            </a:endParaRPr>
          </a:p>
        </p:txBody>
      </p:sp>
      <p:sp>
        <p:nvSpPr>
          <p:cNvPr id="3083" name="Text Box 29"/>
          <p:cNvSpPr txBox="1">
            <a:spLocks noChangeArrowheads="1"/>
          </p:cNvSpPr>
          <p:nvPr/>
        </p:nvSpPr>
        <p:spPr bwMode="auto">
          <a:xfrm>
            <a:off x="457200" y="3639344"/>
            <a:ext cx="640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spcBef>
                <a:spcPct val="50000"/>
              </a:spcBef>
            </a:pPr>
            <a:r>
              <a:rPr lang="ko-KR" altLang="en-US" sz="2000" b="0">
                <a:latin typeface="Times New Roman" panose="02020603050405020304" pitchFamily="18" charset="0"/>
              </a:rPr>
              <a:t>드릴 메뉴를 이용하려면 오른쪽 마우스를 클릭하라. :</a:t>
            </a:r>
            <a:endParaRPr lang="ko-KR" altLang="en-US" sz="2800" b="0">
              <a:latin typeface="Times New Roman" panose="02020603050405020304" pitchFamily="18" charset="0"/>
            </a:endParaRPr>
          </a:p>
        </p:txBody>
      </p:sp>
      <p:sp>
        <p:nvSpPr>
          <p:cNvPr id="3084" name="Line 31"/>
          <p:cNvSpPr>
            <a:spLocks noChangeShapeType="1"/>
          </p:cNvSpPr>
          <p:nvPr/>
        </p:nvSpPr>
        <p:spPr bwMode="auto">
          <a:xfrm>
            <a:off x="4457700" y="5087144"/>
            <a:ext cx="609600"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ko-KR" altLang="en-US"/>
          </a:p>
        </p:txBody>
      </p:sp>
      <p:graphicFrame>
        <p:nvGraphicFramePr>
          <p:cNvPr id="3074" name="Object 2"/>
          <p:cNvGraphicFramePr>
            <a:graphicFrameLocks noChangeAspect="1"/>
          </p:cNvGraphicFramePr>
          <p:nvPr>
            <p:extLst/>
          </p:nvPr>
        </p:nvGraphicFramePr>
        <p:xfrm>
          <a:off x="685800" y="4248944"/>
          <a:ext cx="3495675" cy="1876425"/>
        </p:xfrm>
        <a:graphic>
          <a:graphicData uri="http://schemas.openxmlformats.org/presentationml/2006/ole">
            <mc:AlternateContent xmlns:mc="http://schemas.openxmlformats.org/markup-compatibility/2006">
              <mc:Choice xmlns:v="urn:schemas-microsoft-com:vml" Requires="v">
                <p:oleObj spid="_x0000_s70708" name="비트맵 이미지" r:id="rId6" imgW="3495238" imgH="1876190" progId="Paint.Picture">
                  <p:embed/>
                </p:oleObj>
              </mc:Choice>
              <mc:Fallback>
                <p:oleObj name="비트맵 이미지" r:id="rId6" imgW="3495238" imgH="1876190"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4248944"/>
                        <a:ext cx="3495675" cy="187642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3"/>
          <p:cNvGraphicFramePr>
            <a:graphicFrameLocks noChangeAspect="1"/>
          </p:cNvGraphicFramePr>
          <p:nvPr>
            <p:extLst/>
          </p:nvPr>
        </p:nvGraphicFramePr>
        <p:xfrm>
          <a:off x="5334000" y="4706144"/>
          <a:ext cx="2581275" cy="923925"/>
        </p:xfrm>
        <a:graphic>
          <a:graphicData uri="http://schemas.openxmlformats.org/presentationml/2006/ole">
            <mc:AlternateContent xmlns:mc="http://schemas.openxmlformats.org/markup-compatibility/2006">
              <mc:Choice xmlns:v="urn:schemas-microsoft-com:vml" Requires="v">
                <p:oleObj spid="_x0000_s70709" name="비트맵 이미지" r:id="rId8" imgW="2580952" imgH="923810" progId="Paint.Picture">
                  <p:embed/>
                </p:oleObj>
              </mc:Choice>
              <mc:Fallback>
                <p:oleObj name="비트맵 이미지" r:id="rId8" imgW="2580952" imgH="923810"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4706144"/>
                        <a:ext cx="2581275" cy="92392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0192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pPr>
              <a:defRPr/>
            </a:pPr>
            <a:r>
              <a:rPr lang="ko-KR" altLang="en-US" b="1" smtClean="0">
                <a:ea typeface="굴림" pitchFamily="50" charset="-127"/>
              </a:rPr>
              <a:t>팩트 생성과 수정</a:t>
            </a:r>
          </a:p>
        </p:txBody>
      </p:sp>
      <p:graphicFrame>
        <p:nvGraphicFramePr>
          <p:cNvPr id="41986" name="Object 2"/>
          <p:cNvGraphicFramePr>
            <a:graphicFrameLocks noChangeAspect="1"/>
          </p:cNvGraphicFramePr>
          <p:nvPr/>
        </p:nvGraphicFramePr>
        <p:xfrm>
          <a:off x="381000" y="1143000"/>
          <a:ext cx="4200525" cy="3686175"/>
        </p:xfrm>
        <a:graphic>
          <a:graphicData uri="http://schemas.openxmlformats.org/presentationml/2006/ole">
            <mc:AlternateContent xmlns:mc="http://schemas.openxmlformats.org/markup-compatibility/2006">
              <mc:Choice xmlns:v="urn:schemas-microsoft-com:vml" Requires="v">
                <p:oleObj spid="_x0000_s56374" name="비트맵 이미지" r:id="rId4" imgW="4200000" imgH="3685714" progId="Paint.Picture">
                  <p:embed/>
                </p:oleObj>
              </mc:Choice>
              <mc:Fallback>
                <p:oleObj name="비트맵 이미지" r:id="rId4" imgW="4200000" imgH="368571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43000"/>
                        <a:ext cx="4200525" cy="368617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7" name="Object 3"/>
          <p:cNvGraphicFramePr>
            <a:graphicFrameLocks noChangeAspect="1"/>
          </p:cNvGraphicFramePr>
          <p:nvPr/>
        </p:nvGraphicFramePr>
        <p:xfrm>
          <a:off x="3200400" y="2362200"/>
          <a:ext cx="5029200" cy="3760788"/>
        </p:xfrm>
        <a:graphic>
          <a:graphicData uri="http://schemas.openxmlformats.org/presentationml/2006/ole">
            <mc:AlternateContent xmlns:mc="http://schemas.openxmlformats.org/markup-compatibility/2006">
              <mc:Choice xmlns:v="urn:schemas-microsoft-com:vml" Requires="v">
                <p:oleObj spid="_x0000_s56375" name="비트맵 이미지" r:id="rId6" imgW="5772956" imgH="3914286" progId="Paint.Picture">
                  <p:embed/>
                </p:oleObj>
              </mc:Choice>
              <mc:Fallback>
                <p:oleObj name="비트맵 이미지" r:id="rId6" imgW="5772956" imgH="3914286"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2362200"/>
                        <a:ext cx="5029200" cy="3760788"/>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17303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3" name="Picture 30" descr="drilltocateg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73016"/>
            <a:ext cx="480060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490"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드릴링</a:t>
            </a:r>
          </a:p>
        </p:txBody>
      </p:sp>
      <p:pic>
        <p:nvPicPr>
          <p:cNvPr id="106499" name="Picture 25" descr="tool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73279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Oval 26"/>
          <p:cNvSpPr>
            <a:spLocks noChangeArrowheads="1"/>
          </p:cNvSpPr>
          <p:nvPr/>
        </p:nvSpPr>
        <p:spPr bwMode="auto">
          <a:xfrm>
            <a:off x="7162800" y="1143000"/>
            <a:ext cx="609600" cy="609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pic>
        <p:nvPicPr>
          <p:cNvPr id="106501" name="Picture 28" descr="SDKrp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878013"/>
            <a:ext cx="46069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Line 29"/>
          <p:cNvSpPr>
            <a:spLocks noChangeShapeType="1"/>
          </p:cNvSpPr>
          <p:nvPr/>
        </p:nvSpPr>
        <p:spPr bwMode="auto">
          <a:xfrm>
            <a:off x="5029200" y="2057400"/>
            <a:ext cx="4572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04" name="Line 31"/>
          <p:cNvSpPr>
            <a:spLocks noChangeShapeType="1"/>
          </p:cNvSpPr>
          <p:nvPr/>
        </p:nvSpPr>
        <p:spPr bwMode="auto">
          <a:xfrm flipH="1">
            <a:off x="4953000" y="3149975"/>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pic>
        <p:nvPicPr>
          <p:cNvPr id="106505"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1828800"/>
            <a:ext cx="29337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2822279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드릴링</a:t>
            </a:r>
          </a:p>
        </p:txBody>
      </p:sp>
      <p:sp>
        <p:nvSpPr>
          <p:cNvPr id="107523" name="Rectangle 3"/>
          <p:cNvSpPr>
            <a:spLocks noGrp="1" noChangeArrowheads="1"/>
          </p:cNvSpPr>
          <p:nvPr>
            <p:ph type="body" idx="1"/>
          </p:nvPr>
        </p:nvSpPr>
        <p:spPr/>
        <p:txBody>
          <a:bodyPr/>
          <a:lstStyle/>
          <a:p>
            <a:pPr>
              <a:spcBef>
                <a:spcPct val="50000"/>
              </a:spcBef>
            </a:pPr>
            <a:r>
              <a:rPr lang="ko-KR" altLang="en-US" smtClean="0">
                <a:ea typeface="굴림" panose="020B0600000101010101" pitchFamily="50" charset="-127"/>
              </a:rPr>
              <a:t>드릴링은 다음과 같은 개체들에 적용이 가능하다.</a:t>
            </a:r>
            <a:endParaRPr lang="en-US" altLang="ko-KR" smtClean="0">
              <a:ea typeface="굴림" panose="020B0600000101010101" pitchFamily="50" charset="-127"/>
            </a:endParaRPr>
          </a:p>
          <a:p>
            <a:pPr lvl="1">
              <a:spcBef>
                <a:spcPct val="50000"/>
              </a:spcBef>
            </a:pPr>
            <a:r>
              <a:rPr lang="en-US" altLang="ko-KR" sz="2800" smtClean="0">
                <a:ea typeface="굴림" panose="020B0600000101010101" pitchFamily="50" charset="-127"/>
              </a:rPr>
              <a:t> </a:t>
            </a:r>
            <a:r>
              <a:rPr lang="ko-KR" altLang="en-US" sz="2800" smtClean="0">
                <a:ea typeface="굴림" panose="020B0600000101010101" pitchFamily="50" charset="-127"/>
              </a:rPr>
              <a:t>메트릭</a:t>
            </a:r>
          </a:p>
          <a:p>
            <a:pPr lvl="1">
              <a:spcBef>
                <a:spcPct val="50000"/>
              </a:spcBef>
            </a:pPr>
            <a:r>
              <a:rPr lang="en-US" altLang="ko-KR" sz="2800" smtClean="0">
                <a:ea typeface="굴림" panose="020B0600000101010101" pitchFamily="50" charset="-127"/>
              </a:rPr>
              <a:t> </a:t>
            </a:r>
            <a:r>
              <a:rPr lang="ko-KR" altLang="en-US" sz="2800" smtClean="0">
                <a:ea typeface="굴림" panose="020B0600000101010101" pitchFamily="50" charset="-127"/>
              </a:rPr>
              <a:t>콘솔리데이션</a:t>
            </a:r>
          </a:p>
          <a:p>
            <a:pPr lvl="1">
              <a:spcBef>
                <a:spcPct val="50000"/>
              </a:spcBef>
            </a:pPr>
            <a:r>
              <a:rPr lang="en-US" altLang="ko-KR" sz="2800" smtClean="0">
                <a:ea typeface="굴림" panose="020B0600000101010101" pitchFamily="50" charset="-127"/>
              </a:rPr>
              <a:t> </a:t>
            </a:r>
            <a:r>
              <a:rPr lang="ko-KR" altLang="en-US" sz="2800" smtClean="0">
                <a:ea typeface="굴림" panose="020B0600000101010101" pitchFamily="50" charset="-127"/>
              </a:rPr>
              <a:t>사용자 그룹</a:t>
            </a:r>
          </a:p>
        </p:txBody>
      </p:sp>
    </p:spTree>
    <p:extLst>
      <p:ext uri="{BB962C8B-B14F-4D97-AF65-F5344CB8AC3E}">
        <p14:creationId xmlns:p14="http://schemas.microsoft.com/office/powerpoint/2010/main" val="1283079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개요 보기</a:t>
            </a:r>
          </a:p>
        </p:txBody>
      </p:sp>
      <p:pic>
        <p:nvPicPr>
          <p:cNvPr id="10854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6802438"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08548" name="Oval 7"/>
          <p:cNvSpPr>
            <a:spLocks noChangeArrowheads="1"/>
          </p:cNvSpPr>
          <p:nvPr/>
        </p:nvSpPr>
        <p:spPr bwMode="auto">
          <a:xfrm>
            <a:off x="2654300" y="1981200"/>
            <a:ext cx="2286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108549" name="Line 8"/>
          <p:cNvSpPr>
            <a:spLocks noChangeShapeType="1"/>
          </p:cNvSpPr>
          <p:nvPr/>
        </p:nvSpPr>
        <p:spPr bwMode="auto">
          <a:xfrm flipV="1">
            <a:off x="2895600" y="1428750"/>
            <a:ext cx="1219200" cy="70485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50" name="Text Box 9"/>
          <p:cNvSpPr txBox="1">
            <a:spLocks noChangeArrowheads="1"/>
          </p:cNvSpPr>
          <p:nvPr/>
        </p:nvSpPr>
        <p:spPr bwMode="auto">
          <a:xfrm>
            <a:off x="3962400" y="12192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a:t>개요보기 아이콘</a:t>
            </a:r>
          </a:p>
        </p:txBody>
      </p:sp>
      <p:pic>
        <p:nvPicPr>
          <p:cNvPr id="10855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740025"/>
            <a:ext cx="37338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2419340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빠른 정렬</a:t>
            </a:r>
          </a:p>
        </p:txBody>
      </p:sp>
      <p:pic>
        <p:nvPicPr>
          <p:cNvPr id="10957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2190750"/>
            <a:ext cx="62103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09572" name="Oval 15"/>
          <p:cNvSpPr>
            <a:spLocks noChangeArrowheads="1"/>
          </p:cNvSpPr>
          <p:nvPr/>
        </p:nvSpPr>
        <p:spPr bwMode="auto">
          <a:xfrm>
            <a:off x="4953000" y="2809875"/>
            <a:ext cx="914400" cy="381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109573" name="Line 16"/>
          <p:cNvSpPr>
            <a:spLocks noChangeShapeType="1"/>
          </p:cNvSpPr>
          <p:nvPr/>
        </p:nvSpPr>
        <p:spPr bwMode="auto">
          <a:xfrm flipV="1">
            <a:off x="5486400" y="1905000"/>
            <a:ext cx="228600" cy="91440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9574" name="Text Box 17"/>
          <p:cNvSpPr txBox="1">
            <a:spLocks noChangeArrowheads="1"/>
          </p:cNvSpPr>
          <p:nvPr/>
        </p:nvSpPr>
        <p:spPr bwMode="auto">
          <a:xfrm>
            <a:off x="4267200" y="1447800"/>
            <a:ext cx="403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a:t>빠른 정렬 (오름차순/내림차순) 아이콘</a:t>
            </a:r>
          </a:p>
        </p:txBody>
      </p:sp>
    </p:spTree>
    <p:extLst>
      <p:ext uri="{BB962C8B-B14F-4D97-AF65-F5344CB8AC3E}">
        <p14:creationId xmlns:p14="http://schemas.microsoft.com/office/powerpoint/2010/main" val="123741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고급 정렬</a:t>
            </a:r>
          </a:p>
        </p:txBody>
      </p:sp>
      <p:sp>
        <p:nvSpPr>
          <p:cNvPr id="4101" name="Line 11"/>
          <p:cNvSpPr>
            <a:spLocks noChangeShapeType="1"/>
          </p:cNvSpPr>
          <p:nvPr/>
        </p:nvSpPr>
        <p:spPr bwMode="auto">
          <a:xfrm>
            <a:off x="2667000" y="3429000"/>
            <a:ext cx="723900"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ko-KR" altLang="en-US"/>
          </a:p>
        </p:txBody>
      </p:sp>
      <p:graphicFrame>
        <p:nvGraphicFramePr>
          <p:cNvPr id="4098" name="Object 2"/>
          <p:cNvGraphicFramePr>
            <a:graphicFrameLocks noChangeAspect="1"/>
          </p:cNvGraphicFramePr>
          <p:nvPr/>
        </p:nvGraphicFramePr>
        <p:xfrm>
          <a:off x="3390900" y="2209800"/>
          <a:ext cx="5143500" cy="2514600"/>
        </p:xfrm>
        <a:graphic>
          <a:graphicData uri="http://schemas.openxmlformats.org/presentationml/2006/ole">
            <mc:AlternateContent xmlns:mc="http://schemas.openxmlformats.org/markup-compatibility/2006">
              <mc:Choice xmlns:v="urn:schemas-microsoft-com:vml" Requires="v">
                <p:oleObj spid="_x0000_s71732" name="비트맵 이미지" r:id="rId4" imgW="5144218" imgH="2514286" progId="Paint.Picture">
                  <p:embed/>
                </p:oleObj>
              </mc:Choice>
              <mc:Fallback>
                <p:oleObj name="비트맵 이미지" r:id="rId4" imgW="5144218" imgH="25142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0900" y="2209800"/>
                        <a:ext cx="5143500" cy="251460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685800" y="2024063"/>
          <a:ext cx="1943100" cy="2809875"/>
        </p:xfrm>
        <a:graphic>
          <a:graphicData uri="http://schemas.openxmlformats.org/presentationml/2006/ole">
            <mc:AlternateContent xmlns:mc="http://schemas.openxmlformats.org/markup-compatibility/2006">
              <mc:Choice xmlns:v="urn:schemas-microsoft-com:vml" Requires="v">
                <p:oleObj spid="_x0000_s71733" name="비트맵 이미지" r:id="rId6" imgW="1943371" imgH="2809524" progId="Paint.Picture">
                  <p:embed/>
                </p:oleObj>
              </mc:Choice>
              <mc:Fallback>
                <p:oleObj name="비트맵 이미지" r:id="rId6" imgW="1943371" imgH="2809524"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024063"/>
                        <a:ext cx="1943100" cy="280987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74088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152400" y="152400"/>
            <a:ext cx="8305800" cy="838200"/>
          </a:xfrm>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뷰필터</a:t>
            </a:r>
          </a:p>
        </p:txBody>
      </p:sp>
      <p:grpSp>
        <p:nvGrpSpPr>
          <p:cNvPr id="2" name="그룹 1"/>
          <p:cNvGrpSpPr/>
          <p:nvPr/>
        </p:nvGrpSpPr>
        <p:grpSpPr>
          <a:xfrm>
            <a:off x="381000" y="1155700"/>
            <a:ext cx="7935416" cy="4870642"/>
            <a:chOff x="381000" y="1155700"/>
            <a:chExt cx="8382000" cy="5292990"/>
          </a:xfrm>
        </p:grpSpPr>
        <p:graphicFrame>
          <p:nvGraphicFramePr>
            <p:cNvPr id="5122" name="Object 2"/>
            <p:cNvGraphicFramePr>
              <a:graphicFrameLocks noChangeAspect="1"/>
            </p:cNvGraphicFramePr>
            <p:nvPr>
              <p:extLst/>
            </p:nvPr>
          </p:nvGraphicFramePr>
          <p:xfrm>
            <a:off x="533400" y="1797050"/>
            <a:ext cx="6096000" cy="3854450"/>
          </p:xfrm>
          <a:graphic>
            <a:graphicData uri="http://schemas.openxmlformats.org/presentationml/2006/ole">
              <mc:AlternateContent xmlns:mc="http://schemas.openxmlformats.org/markup-compatibility/2006">
                <mc:Choice xmlns:v="urn:schemas-microsoft-com:vml" Requires="v">
                  <p:oleObj spid="_x0000_s72781" name="비트맵 이미지" r:id="rId4" imgW="9716856" imgH="6144483" progId="Paint.Picture">
                    <p:embed/>
                  </p:oleObj>
                </mc:Choice>
                <mc:Fallback>
                  <p:oleObj name="비트맵 이미지" r:id="rId4" imgW="9716856" imgH="614448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797050"/>
                          <a:ext cx="6096000" cy="385445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Oval 38"/>
            <p:cNvSpPr>
              <a:spLocks noChangeArrowheads="1"/>
            </p:cNvSpPr>
            <p:nvPr/>
          </p:nvSpPr>
          <p:spPr bwMode="auto">
            <a:xfrm>
              <a:off x="1308100" y="2197100"/>
              <a:ext cx="304800" cy="228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sz="1400"/>
            </a:p>
          </p:txBody>
        </p:sp>
        <p:sp>
          <p:nvSpPr>
            <p:cNvPr id="5127" name="Line 39"/>
            <p:cNvSpPr>
              <a:spLocks noChangeShapeType="1"/>
            </p:cNvSpPr>
            <p:nvPr/>
          </p:nvSpPr>
          <p:spPr bwMode="auto">
            <a:xfrm flipV="1">
              <a:off x="1600200" y="1441450"/>
              <a:ext cx="1219200" cy="70485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ko-KR" altLang="en-US" sz="1400"/>
            </a:p>
          </p:txBody>
        </p:sp>
        <p:sp>
          <p:nvSpPr>
            <p:cNvPr id="5128" name="Text Box 40"/>
            <p:cNvSpPr txBox="1">
              <a:spLocks noChangeArrowheads="1"/>
            </p:cNvSpPr>
            <p:nvPr/>
          </p:nvSpPr>
          <p:spPr bwMode="auto">
            <a:xfrm>
              <a:off x="2667000" y="1155700"/>
              <a:ext cx="4572000" cy="33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sz="1400"/>
                <a:t>뷰필터 작업영역 보이기/숨기기 아이콘</a:t>
              </a:r>
            </a:p>
          </p:txBody>
        </p:sp>
        <p:graphicFrame>
          <p:nvGraphicFramePr>
            <p:cNvPr id="5123" name="Object 3"/>
            <p:cNvGraphicFramePr>
              <a:graphicFrameLocks noChangeAspect="1"/>
            </p:cNvGraphicFramePr>
            <p:nvPr>
              <p:extLst/>
            </p:nvPr>
          </p:nvGraphicFramePr>
          <p:xfrm>
            <a:off x="3248025" y="2832100"/>
            <a:ext cx="1323975" cy="2066925"/>
          </p:xfrm>
          <a:graphic>
            <a:graphicData uri="http://schemas.openxmlformats.org/presentationml/2006/ole">
              <mc:AlternateContent xmlns:mc="http://schemas.openxmlformats.org/markup-compatibility/2006">
                <mc:Choice xmlns:v="urn:schemas-microsoft-com:vml" Requires="v">
                  <p:oleObj spid="_x0000_s72782" name="비트맵 이미지" r:id="rId6" imgW="1324160" imgH="2066667" progId="Paint.Picture">
                    <p:embed/>
                  </p:oleObj>
                </mc:Choice>
                <mc:Fallback>
                  <p:oleObj name="비트맵 이미지" r:id="rId6" imgW="1324160" imgH="2066667"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8025" y="2832100"/>
                          <a:ext cx="1323975" cy="206692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4"/>
            <p:cNvGraphicFramePr>
              <a:graphicFrameLocks noChangeAspect="1"/>
            </p:cNvGraphicFramePr>
            <p:nvPr>
              <p:extLst/>
            </p:nvPr>
          </p:nvGraphicFramePr>
          <p:xfrm>
            <a:off x="6324600" y="2832100"/>
            <a:ext cx="1447800" cy="1743075"/>
          </p:xfrm>
          <a:graphic>
            <a:graphicData uri="http://schemas.openxmlformats.org/presentationml/2006/ole">
              <mc:AlternateContent xmlns:mc="http://schemas.openxmlformats.org/markup-compatibility/2006">
                <mc:Choice xmlns:v="urn:schemas-microsoft-com:vml" Requires="v">
                  <p:oleObj spid="_x0000_s72783" name="비트맵 이미지" r:id="rId8" imgW="1448002" imgH="1743318" progId="Paint.Picture">
                    <p:embed/>
                  </p:oleObj>
                </mc:Choice>
                <mc:Fallback>
                  <p:oleObj name="비트맵 이미지" r:id="rId8" imgW="1448002" imgH="1743318"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2832100"/>
                          <a:ext cx="1447800" cy="174307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9" name="Line 43"/>
            <p:cNvSpPr>
              <a:spLocks noChangeShapeType="1"/>
            </p:cNvSpPr>
            <p:nvPr/>
          </p:nvSpPr>
          <p:spPr bwMode="auto">
            <a:xfrm>
              <a:off x="914400" y="3746500"/>
              <a:ext cx="0" cy="205740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ko-KR" altLang="en-US" sz="1400"/>
            </a:p>
          </p:txBody>
        </p:sp>
        <p:sp>
          <p:nvSpPr>
            <p:cNvPr id="5130" name="Text Box 44"/>
            <p:cNvSpPr txBox="1">
              <a:spLocks noChangeArrowheads="1"/>
            </p:cNvSpPr>
            <p:nvPr/>
          </p:nvSpPr>
          <p:spPr bwMode="auto">
            <a:xfrm>
              <a:off x="381000" y="5880100"/>
              <a:ext cx="1676400" cy="56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sz="1400"/>
                <a:t>1. 필터링의 대상항목 선택</a:t>
              </a:r>
            </a:p>
          </p:txBody>
        </p:sp>
        <p:sp>
          <p:nvSpPr>
            <p:cNvPr id="5131" name="Line 45"/>
            <p:cNvSpPr>
              <a:spLocks noChangeShapeType="1"/>
            </p:cNvSpPr>
            <p:nvPr/>
          </p:nvSpPr>
          <p:spPr bwMode="auto">
            <a:xfrm>
              <a:off x="3962400" y="4889500"/>
              <a:ext cx="0" cy="83820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ko-KR" altLang="en-US" sz="1400"/>
            </a:p>
          </p:txBody>
        </p:sp>
        <p:sp>
          <p:nvSpPr>
            <p:cNvPr id="5132" name="Text Box 46"/>
            <p:cNvSpPr txBox="1">
              <a:spLocks noChangeArrowheads="1"/>
            </p:cNvSpPr>
            <p:nvPr/>
          </p:nvSpPr>
          <p:spPr bwMode="auto">
            <a:xfrm>
              <a:off x="3429000" y="5803900"/>
              <a:ext cx="1676400" cy="56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sz="1400"/>
                <a:t>2. 필터링의 연산자 선택</a:t>
              </a:r>
            </a:p>
          </p:txBody>
        </p:sp>
        <p:sp>
          <p:nvSpPr>
            <p:cNvPr id="5133" name="Line 47"/>
            <p:cNvSpPr>
              <a:spLocks noChangeShapeType="1"/>
            </p:cNvSpPr>
            <p:nvPr/>
          </p:nvSpPr>
          <p:spPr bwMode="auto">
            <a:xfrm>
              <a:off x="6858000" y="4508500"/>
              <a:ext cx="0" cy="121920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ko-KR" altLang="en-US" sz="1400"/>
            </a:p>
          </p:txBody>
        </p:sp>
        <p:sp>
          <p:nvSpPr>
            <p:cNvPr id="5134" name="Text Box 48"/>
            <p:cNvSpPr txBox="1">
              <a:spLocks noChangeArrowheads="1"/>
            </p:cNvSpPr>
            <p:nvPr/>
          </p:nvSpPr>
          <p:spPr bwMode="auto">
            <a:xfrm>
              <a:off x="6324600" y="5803900"/>
              <a:ext cx="2438400" cy="56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sz="1400"/>
                <a:t>3. 필터링의 값 입력 </a:t>
              </a:r>
              <a:r>
                <a:rPr lang="en-US" altLang="ko-KR" sz="1400"/>
                <a:t>or </a:t>
              </a:r>
              <a:r>
                <a:rPr lang="ko-KR" altLang="en-US" sz="1400"/>
                <a:t>비교항목 선택</a:t>
              </a:r>
            </a:p>
          </p:txBody>
        </p:sp>
      </p:grpSp>
    </p:spTree>
    <p:extLst>
      <p:ext uri="{BB962C8B-B14F-4D97-AF65-F5344CB8AC3E}">
        <p14:creationId xmlns:p14="http://schemas.microsoft.com/office/powerpoint/2010/main" val="1639163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합계와 부분합계</a:t>
            </a:r>
          </a:p>
        </p:txBody>
      </p:sp>
      <p:grpSp>
        <p:nvGrpSpPr>
          <p:cNvPr id="2" name="그룹 1"/>
          <p:cNvGrpSpPr/>
          <p:nvPr/>
        </p:nvGrpSpPr>
        <p:grpSpPr>
          <a:xfrm>
            <a:off x="381001" y="1295400"/>
            <a:ext cx="7431360" cy="4653880"/>
            <a:chOff x="381000" y="1295400"/>
            <a:chExt cx="8124825" cy="5200650"/>
          </a:xfrm>
        </p:grpSpPr>
        <p:pic>
          <p:nvPicPr>
            <p:cNvPr id="110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4953000"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105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 y="2667000"/>
              <a:ext cx="40767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105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895600"/>
              <a:ext cx="43148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pSp>
    </p:spTree>
    <p:extLst>
      <p:ext uri="{BB962C8B-B14F-4D97-AF65-F5344CB8AC3E}">
        <p14:creationId xmlns:p14="http://schemas.microsoft.com/office/powerpoint/2010/main" val="284258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pPr>
              <a:defRPr/>
            </a:pPr>
            <a:r>
              <a:rPr lang="ko-KR" altLang="en-US" b="1">
                <a:ea typeface="굴림"/>
              </a:rPr>
              <a:t>리포트 조작</a:t>
            </a:r>
            <a:r>
              <a:rPr lang="en-US" altLang="ko-KR" b="1">
                <a:ea typeface="굴림"/>
              </a:rPr>
              <a:t> : </a:t>
            </a:r>
            <a:r>
              <a:rPr lang="ko-KR" altLang="en-US" b="1">
                <a:ea typeface="굴림"/>
              </a:rPr>
              <a:t>백분율 및 순서(</a:t>
            </a:r>
            <a:r>
              <a:rPr lang="en-US" altLang="ko-KR" b="1">
                <a:ea typeface="굴림"/>
              </a:rPr>
              <a:t>Ranking) </a:t>
            </a:r>
            <a:r>
              <a:rPr lang="ko-KR" altLang="en-US" b="1">
                <a:ea typeface="굴림"/>
              </a:rPr>
              <a:t>삽입</a:t>
            </a:r>
          </a:p>
        </p:txBody>
      </p:sp>
      <p:graphicFrame>
        <p:nvGraphicFramePr>
          <p:cNvPr id="6146" name="Object 2"/>
          <p:cNvGraphicFramePr>
            <a:graphicFrameLocks noChangeAspect="1"/>
          </p:cNvGraphicFramePr>
          <p:nvPr/>
        </p:nvGraphicFramePr>
        <p:xfrm>
          <a:off x="1862138" y="1397000"/>
          <a:ext cx="5419725" cy="4064000"/>
        </p:xfrm>
        <a:graphic>
          <a:graphicData uri="http://schemas.openxmlformats.org/presentationml/2006/ole">
            <mc:AlternateContent xmlns:mc="http://schemas.openxmlformats.org/markup-compatibility/2006">
              <mc:Choice xmlns:v="urn:schemas-microsoft-com:vml" Requires="v">
                <p:oleObj spid="_x0000_s73755" name="비트맵 이미지" r:id="rId4" imgW="9752381" imgH="7314286" progId="Paint.Picture">
                  <p:embed/>
                </p:oleObj>
              </mc:Choice>
              <mc:Fallback>
                <p:oleObj name="비트맵 이미지" r:id="rId4" imgW="9752381" imgH="73142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2138" y="1397000"/>
                        <a:ext cx="5419725"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8" name="Text Box 4"/>
          <p:cNvSpPr txBox="1">
            <a:spLocks noChangeArrowheads="1"/>
          </p:cNvSpPr>
          <p:nvPr/>
        </p:nvSpPr>
        <p:spPr>
          <a:xfrm>
            <a:off x="1447799" y="5517232"/>
            <a:ext cx="5943601" cy="643538"/>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spcBef>
                <a:spcPct val="50000"/>
              </a:spcBef>
              <a:defRPr/>
            </a:pPr>
            <a:r>
              <a:rPr lang="ko-KR" altLang="en-US"/>
              <a:t>백분율, 변형, 순서(</a:t>
            </a:r>
            <a:r>
              <a:rPr lang="en-US" altLang="ko-KR"/>
              <a:t>Rank)</a:t>
            </a:r>
            <a:r>
              <a:rPr lang="ko-KR" altLang="en-US"/>
              <a:t>를 추가할 메트릭을 먼저 선택한 후에 삽입 메뉴에서 항목 선택</a:t>
            </a:r>
          </a:p>
        </p:txBody>
      </p:sp>
    </p:spTree>
    <p:extLst>
      <p:ext uri="{BB962C8B-B14F-4D97-AF65-F5344CB8AC3E}">
        <p14:creationId xmlns:p14="http://schemas.microsoft.com/office/powerpoint/2010/main" val="1595005649"/>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381000" y="1219200"/>
          <a:ext cx="5419725" cy="4064000"/>
        </p:xfrm>
        <a:graphic>
          <a:graphicData uri="http://schemas.openxmlformats.org/presentationml/2006/ole">
            <mc:AlternateContent xmlns:mc="http://schemas.openxmlformats.org/markup-compatibility/2006">
              <mc:Choice xmlns:v="urn:schemas-microsoft-com:vml" Requires="v">
                <p:oleObj spid="_x0000_s74779" name="비트맵 이미지" r:id="rId4" imgW="9752381" imgH="7314286" progId="Paint.Picture">
                  <p:embed/>
                </p:oleObj>
              </mc:Choice>
              <mc:Fallback>
                <p:oleObj name="비트맵 이미지" r:id="rId4" imgW="9752381" imgH="73142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19200"/>
                        <a:ext cx="5419725" cy="406400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1874"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계산 삽입</a:t>
            </a:r>
          </a:p>
        </p:txBody>
      </p:sp>
      <p:sp>
        <p:nvSpPr>
          <p:cNvPr id="7172" name="Text Box 12"/>
          <p:cNvSpPr txBox="1">
            <a:spLocks noChangeArrowheads="1"/>
          </p:cNvSpPr>
          <p:nvPr/>
        </p:nvSpPr>
        <p:spPr bwMode="auto">
          <a:xfrm>
            <a:off x="685800" y="1981200"/>
            <a:ext cx="1600200" cy="915988"/>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a:t>메뉴바에서 삽입</a:t>
            </a:r>
            <a:r>
              <a:rPr lang="ko-KR" altLang="en-US">
                <a:sym typeface="Wingdings" panose="05000000000000000000" pitchFamily="2" charset="2"/>
              </a:rPr>
              <a:t> 계산 선택</a:t>
            </a:r>
            <a:endParaRPr lang="ko-KR" altLang="en-US"/>
          </a:p>
        </p:txBody>
      </p:sp>
      <p:pic>
        <p:nvPicPr>
          <p:cNvPr id="717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438400"/>
            <a:ext cx="458152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174" name="Oval 15"/>
          <p:cNvSpPr>
            <a:spLocks noChangeArrowheads="1"/>
          </p:cNvSpPr>
          <p:nvPr/>
        </p:nvSpPr>
        <p:spPr bwMode="auto">
          <a:xfrm>
            <a:off x="4229100" y="2590800"/>
            <a:ext cx="6858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7175" name="Line 16"/>
          <p:cNvSpPr>
            <a:spLocks noChangeShapeType="1"/>
          </p:cNvSpPr>
          <p:nvPr/>
        </p:nvSpPr>
        <p:spPr bwMode="auto">
          <a:xfrm flipV="1">
            <a:off x="4800600" y="2085975"/>
            <a:ext cx="1600200" cy="4286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6" name="Text Box 17"/>
          <p:cNvSpPr txBox="1">
            <a:spLocks noChangeArrowheads="1"/>
          </p:cNvSpPr>
          <p:nvPr/>
        </p:nvSpPr>
        <p:spPr bwMode="auto">
          <a:xfrm>
            <a:off x="6324600" y="1752600"/>
            <a:ext cx="91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a:t>수식 이름</a:t>
            </a:r>
          </a:p>
        </p:txBody>
      </p:sp>
      <p:sp>
        <p:nvSpPr>
          <p:cNvPr id="7177" name="Oval 19"/>
          <p:cNvSpPr>
            <a:spLocks noChangeArrowheads="1"/>
          </p:cNvSpPr>
          <p:nvPr/>
        </p:nvSpPr>
        <p:spPr bwMode="auto">
          <a:xfrm>
            <a:off x="4229100" y="2971800"/>
            <a:ext cx="2095500" cy="4572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7178" name="Line 20"/>
          <p:cNvSpPr>
            <a:spLocks noChangeShapeType="1"/>
          </p:cNvSpPr>
          <p:nvPr/>
        </p:nvSpPr>
        <p:spPr bwMode="auto">
          <a:xfrm>
            <a:off x="5715000" y="3581400"/>
            <a:ext cx="167640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9" name="Text Box 21"/>
          <p:cNvSpPr txBox="1">
            <a:spLocks noChangeArrowheads="1"/>
          </p:cNvSpPr>
          <p:nvPr/>
        </p:nvSpPr>
        <p:spPr bwMode="auto">
          <a:xfrm>
            <a:off x="7239000" y="38100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a:t>계산 식 입력</a:t>
            </a:r>
          </a:p>
        </p:txBody>
      </p:sp>
    </p:spTree>
    <p:extLst>
      <p:ext uri="{BB962C8B-B14F-4D97-AF65-F5344CB8AC3E}">
        <p14:creationId xmlns:p14="http://schemas.microsoft.com/office/powerpoint/2010/main" val="441739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내보내기</a:t>
            </a:r>
          </a:p>
        </p:txBody>
      </p:sp>
      <p:graphicFrame>
        <p:nvGraphicFramePr>
          <p:cNvPr id="8194" name="Object 2"/>
          <p:cNvGraphicFramePr>
            <a:graphicFrameLocks noChangeAspect="1"/>
          </p:cNvGraphicFramePr>
          <p:nvPr/>
        </p:nvGraphicFramePr>
        <p:xfrm>
          <a:off x="533400" y="1397000"/>
          <a:ext cx="5419725" cy="4064000"/>
        </p:xfrm>
        <a:graphic>
          <a:graphicData uri="http://schemas.openxmlformats.org/presentationml/2006/ole">
            <mc:AlternateContent xmlns:mc="http://schemas.openxmlformats.org/markup-compatibility/2006">
              <mc:Choice xmlns:v="urn:schemas-microsoft-com:vml" Requires="v">
                <p:oleObj spid="_x0000_s75803" name="비트맵 이미지" r:id="rId4" imgW="9752381" imgH="7314286" progId="Paint.Picture">
                  <p:embed/>
                </p:oleObj>
              </mc:Choice>
              <mc:Fallback>
                <p:oleObj name="비트맵 이미지" r:id="rId4" imgW="9752381" imgH="73142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397000"/>
                        <a:ext cx="5419725" cy="406400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19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981200"/>
            <a:ext cx="3792538"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94323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1" name="Rectangle 3"/>
          <p:cNvSpPr>
            <a:spLocks noGrp="1" noChangeArrowheads="1"/>
          </p:cNvSpPr>
          <p:nvPr>
            <p:ph type="title"/>
          </p:nvPr>
        </p:nvSpPr>
        <p:spPr/>
        <p:txBody>
          <a:bodyPr/>
          <a:lstStyle/>
          <a:p>
            <a:pPr>
              <a:defRPr/>
            </a:pPr>
            <a:r>
              <a:rPr lang="ko-KR" altLang="en-US" b="1">
                <a:ea typeface="굴림"/>
              </a:rPr>
              <a:t>팩트 편집기</a:t>
            </a:r>
          </a:p>
        </p:txBody>
      </p:sp>
      <p:graphicFrame>
        <p:nvGraphicFramePr>
          <p:cNvPr id="43010" name="Object 2"/>
          <p:cNvGraphicFramePr>
            <a:graphicFrameLocks noChangeAspect="1"/>
          </p:cNvGraphicFramePr>
          <p:nvPr/>
        </p:nvGraphicFramePr>
        <p:xfrm>
          <a:off x="990600" y="1143000"/>
          <a:ext cx="4191000" cy="3695700"/>
        </p:xfrm>
        <a:graphic>
          <a:graphicData uri="http://schemas.openxmlformats.org/presentationml/2006/ole">
            <mc:AlternateContent xmlns:mc="http://schemas.openxmlformats.org/markup-compatibility/2006">
              <mc:Choice xmlns:v="urn:schemas-microsoft-com:vml" Requires="v">
                <p:oleObj spid="_x0000_s57398" name="비트맵 이미지" r:id="rId4" imgW="4191585" imgH="3696216" progId="Paint.Picture">
                  <p:embed/>
                </p:oleObj>
              </mc:Choice>
              <mc:Fallback>
                <p:oleObj name="비트맵 이미지" r:id="rId4" imgW="4191585" imgH="369621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143000"/>
                        <a:ext cx="41910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1" name="Object 3"/>
          <p:cNvGraphicFramePr>
            <a:graphicFrameLocks noChangeAspect="1"/>
          </p:cNvGraphicFramePr>
          <p:nvPr/>
        </p:nvGraphicFramePr>
        <p:xfrm>
          <a:off x="2971800" y="2348880"/>
          <a:ext cx="5791200" cy="3714750"/>
        </p:xfrm>
        <a:graphic>
          <a:graphicData uri="http://schemas.openxmlformats.org/presentationml/2006/ole">
            <mc:AlternateContent xmlns:mc="http://schemas.openxmlformats.org/markup-compatibility/2006">
              <mc:Choice xmlns:v="urn:schemas-microsoft-com:vml" Requires="v">
                <p:oleObj spid="_x0000_s57399" name="비트맵 이미지" r:id="rId6" imgW="5819048" imgH="3734321" progId="Paint.Picture">
                  <p:embed/>
                </p:oleObj>
              </mc:Choice>
              <mc:Fallback>
                <p:oleObj name="비트맵 이미지" r:id="rId6" imgW="5819048" imgH="3734321"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2348880"/>
                        <a:ext cx="57912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3" name="Arc 9"/>
          <p:cNvSpPr/>
          <p:nvPr/>
        </p:nvSpPr>
        <p:spPr>
          <a:xfrm>
            <a:off x="1676400" y="1676400"/>
            <a:ext cx="4572000" cy="1704975"/>
          </a:xfrm>
          <a:custGeom>
            <a:avLst/>
            <a:gdLst>
              <a:gd name="T0" fmla="*/ 0 w 40958"/>
              <a:gd name="T1" fmla="*/ 2147483647 h 29506"/>
              <a:gd name="T2" fmla="*/ 2147483647 w 40958"/>
              <a:gd name="T3" fmla="*/ 2147483647 h 29506"/>
              <a:gd name="T4" fmla="*/ 2147483647 w 40958"/>
              <a:gd name="T5" fmla="*/ 2147483647 h 29506"/>
              <a:gd name="T6" fmla="*/ 0 60000 65536"/>
              <a:gd name="T7" fmla="*/ 0 60000 65536"/>
              <a:gd name="T8" fmla="*/ 0 60000 65536"/>
              <a:gd name="T9" fmla="*/ 0 w 40958"/>
              <a:gd name="T10" fmla="*/ 0 h 29506"/>
              <a:gd name="T11" fmla="*/ 40958 w 40958"/>
              <a:gd name="T12" fmla="*/ 29506 h 29506"/>
            </a:gdLst>
            <a:ahLst/>
            <a:cxnLst>
              <a:cxn ang="T6">
                <a:pos x="T0" y="T1"/>
              </a:cxn>
              <a:cxn ang="T7">
                <a:pos x="T2" y="T3"/>
              </a:cxn>
              <a:cxn ang="T8">
                <a:pos x="T4" y="T5"/>
              </a:cxn>
            </a:cxnLst>
            <a:rect l="T9" t="T10" r="T11" b="T12"/>
            <a:pathLst>
              <a:path w="40958" h="29506" fill="none" extrusionOk="0">
                <a:moveTo>
                  <a:pt x="-1" y="12017"/>
                </a:moveTo>
                <a:cubicBezTo>
                  <a:pt x="3643" y="4657"/>
                  <a:pt x="11145" y="-1"/>
                  <a:pt x="19358" y="0"/>
                </a:cubicBezTo>
                <a:cubicBezTo>
                  <a:pt x="31287" y="0"/>
                  <a:pt x="40958" y="9670"/>
                  <a:pt x="40958" y="21600"/>
                </a:cubicBezTo>
                <a:cubicBezTo>
                  <a:pt x="40958" y="24305"/>
                  <a:pt x="40449" y="26987"/>
                  <a:pt x="39459" y="29506"/>
                </a:cubicBezTo>
              </a:path>
              <a:path w="40958" h="29506" stroke="0" extrusionOk="0">
                <a:moveTo>
                  <a:pt x="-1" y="12017"/>
                </a:moveTo>
                <a:cubicBezTo>
                  <a:pt x="3643" y="4657"/>
                  <a:pt x="11145" y="-1"/>
                  <a:pt x="19358" y="0"/>
                </a:cubicBezTo>
                <a:cubicBezTo>
                  <a:pt x="31287" y="0"/>
                  <a:pt x="40958" y="9670"/>
                  <a:pt x="40958" y="21600"/>
                </a:cubicBezTo>
                <a:cubicBezTo>
                  <a:pt x="40958" y="24305"/>
                  <a:pt x="40449" y="26987"/>
                  <a:pt x="39459" y="29506"/>
                </a:cubicBezTo>
                <a:lnTo>
                  <a:pt x="19358" y="21600"/>
                </a:lnTo>
                <a:close/>
              </a:path>
            </a:pathLst>
          </a:custGeom>
          <a:noFill/>
          <a:ln w="28575">
            <a:solidFill>
              <a:srgbClr val="FF0000"/>
            </a:solidFill>
            <a:round/>
            <a:headEnd type="triangle" w="med" len="med"/>
            <a:tailEnd type="triangle" w="med" len="med"/>
          </a:ln>
        </p:spPr>
        <p:txBody>
          <a:bodyPr anchor="ctr">
            <a:spAutoFit/>
          </a:bodyPr>
          <a:lstStyle/>
          <a:p>
            <a:pPr lvl="0">
              <a:defRPr/>
            </a:pPr>
            <a:endParaRPr lang="ko-KR" altLang="en-US"/>
          </a:p>
        </p:txBody>
      </p:sp>
      <p:sp>
        <p:nvSpPr>
          <p:cNvPr id="43014" name="Oval 10"/>
          <p:cNvSpPr>
            <a:spLocks noChangeArrowheads="1"/>
          </p:cNvSpPr>
          <p:nvPr/>
        </p:nvSpPr>
        <p:spPr>
          <a:xfrm>
            <a:off x="1143000" y="3352800"/>
            <a:ext cx="304800" cy="990600"/>
          </a:xfrm>
          <a:prstGeom prst="ellipse">
            <a:avLst/>
          </a:prstGeom>
          <a:noFill/>
          <a:ln w="38100">
            <a:solidFill>
              <a:schemeClr val="accent2"/>
            </a:solidFill>
            <a:round/>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p>
        </p:txBody>
      </p:sp>
      <p:sp>
        <p:nvSpPr>
          <p:cNvPr id="43015" name="Line 11"/>
          <p:cNvSpPr>
            <a:spLocks noChangeShapeType="1"/>
          </p:cNvSpPr>
          <p:nvPr/>
        </p:nvSpPr>
        <p:spPr>
          <a:xfrm>
            <a:off x="1295400" y="4267200"/>
            <a:ext cx="36240" cy="723900"/>
          </a:xfrm>
          <a:prstGeom prst="line">
            <a:avLst/>
          </a:prstGeom>
          <a:noFill/>
          <a:ln w="38100">
            <a:solidFill>
              <a:schemeClr val="tx1"/>
            </a:solidFill>
            <a:round/>
            <a:tailEnd type="triangle" w="med" len="med"/>
          </a:ln>
        </p:spPr>
        <p:txBody>
          <a:bodyPr wrap="none" anchor="ctr"/>
          <a:lstStyle/>
          <a:p>
            <a:pPr lvl="0">
              <a:defRPr/>
            </a:pPr>
            <a:endParaRPr lang="ko-KR" altLang="en-US"/>
          </a:p>
        </p:txBody>
      </p:sp>
      <p:sp>
        <p:nvSpPr>
          <p:cNvPr id="43016" name="Text Box 12"/>
          <p:cNvSpPr txBox="1">
            <a:spLocks noChangeArrowheads="1"/>
          </p:cNvSpPr>
          <p:nvPr/>
        </p:nvSpPr>
        <p:spPr>
          <a:xfrm>
            <a:off x="457200" y="4941168"/>
            <a:ext cx="2286000" cy="1190625"/>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spcBef>
                <a:spcPct val="50000"/>
              </a:spcBef>
              <a:defRPr/>
            </a:pPr>
            <a:r>
              <a:rPr lang="ko-KR" altLang="en-US"/>
              <a:t>테이블 체크박스를 언 체크 시에는 해당 테이블을 참조하지 않는다.</a:t>
            </a:r>
          </a:p>
        </p:txBody>
      </p:sp>
    </p:spTree>
    <p:extLst>
      <p:ext uri="{BB962C8B-B14F-4D97-AF65-F5344CB8AC3E}">
        <p14:creationId xmlns:p14="http://schemas.microsoft.com/office/powerpoint/2010/main" val="1808978607"/>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E-Mail </a:t>
            </a:r>
            <a:r>
              <a:rPr lang="ko-KR" altLang="en-US" b="1" smtClean="0">
                <a:ea typeface="굴림" pitchFamily="50" charset="-127"/>
              </a:rPr>
              <a:t>보내기</a:t>
            </a:r>
          </a:p>
        </p:txBody>
      </p:sp>
      <p:graphicFrame>
        <p:nvGraphicFramePr>
          <p:cNvPr id="9218" name="Object 2"/>
          <p:cNvGraphicFramePr>
            <a:graphicFrameLocks noChangeAspect="1"/>
          </p:cNvGraphicFramePr>
          <p:nvPr/>
        </p:nvGraphicFramePr>
        <p:xfrm>
          <a:off x="304800" y="1219200"/>
          <a:ext cx="6269038" cy="3543300"/>
        </p:xfrm>
        <a:graphic>
          <a:graphicData uri="http://schemas.openxmlformats.org/presentationml/2006/ole">
            <mc:AlternateContent xmlns:mc="http://schemas.openxmlformats.org/markup-compatibility/2006">
              <mc:Choice xmlns:v="urn:schemas-microsoft-com:vml" Requires="v">
                <p:oleObj spid="_x0000_s76827" name="비트맵 이미지" r:id="rId4" imgW="6268325" imgH="3543795" progId="Paint.Picture">
                  <p:embed/>
                </p:oleObj>
              </mc:Choice>
              <mc:Fallback>
                <p:oleObj name="비트맵 이미지" r:id="rId4" imgW="6268325" imgH="354379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19200"/>
                        <a:ext cx="6269038" cy="354330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22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276872"/>
            <a:ext cx="46577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090707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pPr>
              <a:defRPr/>
            </a:pPr>
            <a:r>
              <a:rPr lang="ko-KR" altLang="en-US" b="1" smtClean="0">
                <a:ea typeface="굴림" pitchFamily="50" charset="-127"/>
              </a:rPr>
              <a:t>리포트 조작</a:t>
            </a:r>
            <a:r>
              <a:rPr lang="en-US" altLang="ko-KR" b="1" smtClean="0">
                <a:ea typeface="굴림" pitchFamily="50" charset="-127"/>
              </a:rPr>
              <a:t> :  </a:t>
            </a:r>
            <a:r>
              <a:rPr lang="ko-KR" altLang="en-US" b="1" smtClean="0">
                <a:ea typeface="굴림" pitchFamily="50" charset="-127"/>
              </a:rPr>
              <a:t>인쇄</a:t>
            </a:r>
          </a:p>
        </p:txBody>
      </p:sp>
      <p:pic>
        <p:nvPicPr>
          <p:cNvPr id="111619" name="Picture 12" descr="gr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27225"/>
            <a:ext cx="30480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Picture 1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3657600"/>
            <a:ext cx="1817688"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Line 15"/>
          <p:cNvSpPr>
            <a:spLocks noChangeShapeType="1"/>
          </p:cNvSpPr>
          <p:nvPr/>
        </p:nvSpPr>
        <p:spPr bwMode="auto">
          <a:xfrm>
            <a:off x="4953000" y="4267200"/>
            <a:ext cx="990600"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ko-KR" altLang="en-US"/>
          </a:p>
        </p:txBody>
      </p:sp>
      <p:pic>
        <p:nvPicPr>
          <p:cNvPr id="111623"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292225"/>
            <a:ext cx="315912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0277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리포트와 다른 개체의 관계</a:t>
            </a:r>
            <a:endParaRPr lang="en-US" altLang="ko-KR" b="1" kern="0">
              <a:ea typeface="굴림"/>
            </a:endParaRPr>
          </a:p>
        </p:txBody>
      </p:sp>
      <p:sp>
        <p:nvSpPr>
          <p:cNvPr id="164" name="Rectangle 2"/>
          <p:cNvSpPr txBox="1">
            <a:spLocks noChangeArrowheads="1"/>
          </p:cNvSpPr>
          <p:nvPr/>
        </p:nvSpPr>
        <p:spPr bwMode="auto">
          <a:xfrm>
            <a:off x="241684" y="1082824"/>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a:ea typeface="굴림"/>
              </a:rPr>
              <a:t>의사 결정 지원과 분석의 중심인 리포트를 통해 사용자는 데이터를 쿼리하고 해당 데이터를 분석 </a:t>
            </a:r>
            <a:r>
              <a:rPr lang="ko-KR" altLang="en-US" sz="1600" kern="0" smtClean="0">
                <a:ea typeface="굴림"/>
              </a:rPr>
              <a:t>대시보드와 도큐먼트를 통해 </a:t>
            </a:r>
            <a:r>
              <a:rPr lang="ko-KR" altLang="en-US" sz="1600" kern="0">
                <a:ea typeface="굴림"/>
              </a:rPr>
              <a:t>시각적으로 </a:t>
            </a:r>
            <a:r>
              <a:rPr lang="ko-KR" altLang="en-US" sz="1600" kern="0" smtClean="0">
                <a:ea typeface="굴림"/>
              </a:rPr>
              <a:t>표시</a:t>
            </a:r>
            <a:endParaRPr lang="ko-KR" altLang="en-US" sz="1600" kern="0">
              <a:ea typeface="굴림"/>
            </a:endParaRPr>
          </a:p>
        </p:txBody>
      </p:sp>
      <p:cxnSp>
        <p:nvCxnSpPr>
          <p:cNvPr id="165"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67"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grpSp>
        <p:nvGrpSpPr>
          <p:cNvPr id="54" name="그룹 53"/>
          <p:cNvGrpSpPr/>
          <p:nvPr/>
        </p:nvGrpSpPr>
        <p:grpSpPr>
          <a:xfrm>
            <a:off x="1069701" y="3188136"/>
            <a:ext cx="972108" cy="584556"/>
            <a:chOff x="6985699" y="1603621"/>
            <a:chExt cx="972108" cy="584556"/>
          </a:xfrm>
        </p:grpSpPr>
        <p:sp>
          <p:nvSpPr>
            <p:cNvPr id="55" name="TextBox 54"/>
            <p:cNvSpPr txBox="1"/>
            <p:nvPr/>
          </p:nvSpPr>
          <p:spPr>
            <a:xfrm>
              <a:off x="6985699" y="1926567"/>
              <a:ext cx="972108" cy="261610"/>
            </a:xfrm>
            <a:prstGeom prst="rect">
              <a:avLst/>
            </a:prstGeom>
          </p:spPr>
          <p:txBody>
            <a:bodyPr wrap="square" rtlCol="0">
              <a:spAutoFit/>
            </a:bodyPr>
            <a:lstStyle/>
            <a:p>
              <a:r>
                <a:rPr lang="ko-KR" altLang="en-US" sz="1100" smtClean="0"/>
                <a:t>필터</a:t>
              </a:r>
              <a:endParaRPr lang="ko-KR" altLang="en-US" sz="1100"/>
            </a:p>
          </p:txBody>
        </p:sp>
        <p:pic>
          <p:nvPicPr>
            <p:cNvPr id="56" name="그림 55"/>
            <p:cNvPicPr>
              <a:picLocks noChangeAspect="1"/>
            </p:cNvPicPr>
            <p:nvPr/>
          </p:nvPicPr>
          <p:blipFill>
            <a:blip r:embed="rId3"/>
            <a:stretch>
              <a:fillRect/>
            </a:stretch>
          </p:blipFill>
          <p:spPr>
            <a:xfrm>
              <a:off x="7200292" y="1603621"/>
              <a:ext cx="542925" cy="342900"/>
            </a:xfrm>
            <a:prstGeom prst="rect">
              <a:avLst/>
            </a:prstGeom>
          </p:spPr>
        </p:pic>
      </p:grpSp>
      <p:grpSp>
        <p:nvGrpSpPr>
          <p:cNvPr id="57" name="그룹 56"/>
          <p:cNvGrpSpPr/>
          <p:nvPr/>
        </p:nvGrpSpPr>
        <p:grpSpPr>
          <a:xfrm>
            <a:off x="2300269" y="3158161"/>
            <a:ext cx="972108" cy="609682"/>
            <a:chOff x="6984908" y="2316805"/>
            <a:chExt cx="972108" cy="609682"/>
          </a:xfrm>
        </p:grpSpPr>
        <p:pic>
          <p:nvPicPr>
            <p:cNvPr id="58" name="그림 57"/>
            <p:cNvPicPr>
              <a:picLocks noChangeAspect="1"/>
            </p:cNvPicPr>
            <p:nvPr/>
          </p:nvPicPr>
          <p:blipFill>
            <a:blip r:embed="rId4"/>
            <a:stretch>
              <a:fillRect/>
            </a:stretch>
          </p:blipFill>
          <p:spPr>
            <a:xfrm>
              <a:off x="7276491" y="2316805"/>
              <a:ext cx="390525" cy="352425"/>
            </a:xfrm>
            <a:prstGeom prst="rect">
              <a:avLst/>
            </a:prstGeom>
          </p:spPr>
        </p:pic>
        <p:sp>
          <p:nvSpPr>
            <p:cNvPr id="59" name="TextBox 58"/>
            <p:cNvSpPr txBox="1"/>
            <p:nvPr/>
          </p:nvSpPr>
          <p:spPr>
            <a:xfrm>
              <a:off x="6984908" y="2664877"/>
              <a:ext cx="972108" cy="261610"/>
            </a:xfrm>
            <a:prstGeom prst="rect">
              <a:avLst/>
            </a:prstGeom>
          </p:spPr>
          <p:txBody>
            <a:bodyPr wrap="square" rtlCol="0">
              <a:spAutoFit/>
            </a:bodyPr>
            <a:lstStyle/>
            <a:p>
              <a:r>
                <a:rPr lang="ko-KR" altLang="en-US" sz="1100" smtClean="0"/>
                <a:t>프롬프트</a:t>
              </a:r>
              <a:endParaRPr lang="ko-KR" altLang="en-US" sz="1100"/>
            </a:p>
          </p:txBody>
        </p:sp>
      </p:grpSp>
      <p:grpSp>
        <p:nvGrpSpPr>
          <p:cNvPr id="60" name="그룹 59"/>
          <p:cNvGrpSpPr/>
          <p:nvPr/>
        </p:nvGrpSpPr>
        <p:grpSpPr>
          <a:xfrm>
            <a:off x="2291903" y="4146735"/>
            <a:ext cx="972108" cy="578745"/>
            <a:chOff x="6953604" y="3313780"/>
            <a:chExt cx="972108" cy="578745"/>
          </a:xfrm>
        </p:grpSpPr>
        <p:pic>
          <p:nvPicPr>
            <p:cNvPr id="61" name="그림 60"/>
            <p:cNvPicPr>
              <a:picLocks noChangeAspect="1"/>
            </p:cNvPicPr>
            <p:nvPr/>
          </p:nvPicPr>
          <p:blipFill>
            <a:blip r:embed="rId5"/>
            <a:stretch>
              <a:fillRect/>
            </a:stretch>
          </p:blipFill>
          <p:spPr>
            <a:xfrm>
              <a:off x="7228867" y="3313780"/>
              <a:ext cx="514350" cy="323850"/>
            </a:xfrm>
            <a:prstGeom prst="rect">
              <a:avLst/>
            </a:prstGeom>
          </p:spPr>
        </p:pic>
        <p:sp>
          <p:nvSpPr>
            <p:cNvPr id="62" name="TextBox 61"/>
            <p:cNvSpPr txBox="1"/>
            <p:nvPr/>
          </p:nvSpPr>
          <p:spPr>
            <a:xfrm>
              <a:off x="6953604" y="3630915"/>
              <a:ext cx="972108" cy="261610"/>
            </a:xfrm>
            <a:prstGeom prst="rect">
              <a:avLst/>
            </a:prstGeom>
          </p:spPr>
          <p:txBody>
            <a:bodyPr wrap="square" rtlCol="0">
              <a:spAutoFit/>
            </a:bodyPr>
            <a:lstStyle/>
            <a:p>
              <a:r>
                <a:rPr lang="ko-KR" altLang="en-US" sz="1100" smtClean="0"/>
                <a:t>템플릿</a:t>
              </a:r>
              <a:endParaRPr lang="ko-KR" altLang="en-US" sz="1100"/>
            </a:p>
          </p:txBody>
        </p:sp>
      </p:grpSp>
      <p:grpSp>
        <p:nvGrpSpPr>
          <p:cNvPr id="63" name="그룹 62"/>
          <p:cNvGrpSpPr/>
          <p:nvPr/>
        </p:nvGrpSpPr>
        <p:grpSpPr>
          <a:xfrm>
            <a:off x="2262117" y="2112935"/>
            <a:ext cx="1027443" cy="554665"/>
            <a:chOff x="7180960" y="3907117"/>
            <a:chExt cx="1027443" cy="554665"/>
          </a:xfrm>
        </p:grpSpPr>
        <p:pic>
          <p:nvPicPr>
            <p:cNvPr id="64" name="그림 63"/>
            <p:cNvPicPr>
              <a:picLocks noChangeAspect="1"/>
            </p:cNvPicPr>
            <p:nvPr/>
          </p:nvPicPr>
          <p:blipFill>
            <a:blip r:embed="rId6"/>
            <a:stretch>
              <a:fillRect/>
            </a:stretch>
          </p:blipFill>
          <p:spPr>
            <a:xfrm>
              <a:off x="7433653" y="3907117"/>
              <a:ext cx="466725" cy="352425"/>
            </a:xfrm>
            <a:prstGeom prst="rect">
              <a:avLst/>
            </a:prstGeom>
          </p:spPr>
        </p:pic>
        <p:sp>
          <p:nvSpPr>
            <p:cNvPr id="65" name="TextBox 64"/>
            <p:cNvSpPr txBox="1"/>
            <p:nvPr/>
          </p:nvSpPr>
          <p:spPr>
            <a:xfrm>
              <a:off x="7180960" y="4200172"/>
              <a:ext cx="1027443" cy="261610"/>
            </a:xfrm>
            <a:prstGeom prst="rect">
              <a:avLst/>
            </a:prstGeom>
          </p:spPr>
          <p:txBody>
            <a:bodyPr wrap="square" rtlCol="0">
              <a:spAutoFit/>
            </a:bodyPr>
            <a:lstStyle/>
            <a:p>
              <a:r>
                <a:rPr lang="ko-KR" altLang="en-US" sz="1100" err="1" smtClean="0"/>
                <a:t>콘솔리데이션</a:t>
              </a:r>
              <a:endParaRPr lang="ko-KR" altLang="en-US" sz="1100"/>
            </a:p>
          </p:txBody>
        </p:sp>
      </p:grpSp>
      <p:grpSp>
        <p:nvGrpSpPr>
          <p:cNvPr id="66" name="그룹 65"/>
          <p:cNvGrpSpPr/>
          <p:nvPr/>
        </p:nvGrpSpPr>
        <p:grpSpPr>
          <a:xfrm>
            <a:off x="1075353" y="2180440"/>
            <a:ext cx="972108" cy="655995"/>
            <a:chOff x="7102538" y="4516799"/>
            <a:chExt cx="972108" cy="655995"/>
          </a:xfrm>
        </p:grpSpPr>
        <p:pic>
          <p:nvPicPr>
            <p:cNvPr id="67" name="그림 66"/>
            <p:cNvPicPr>
              <a:picLocks noChangeAspect="1"/>
            </p:cNvPicPr>
            <p:nvPr/>
          </p:nvPicPr>
          <p:blipFill>
            <a:blip r:embed="rId7"/>
            <a:stretch>
              <a:fillRect/>
            </a:stretch>
          </p:blipFill>
          <p:spPr>
            <a:xfrm>
              <a:off x="7383805" y="4516799"/>
              <a:ext cx="409575" cy="333375"/>
            </a:xfrm>
            <a:prstGeom prst="rect">
              <a:avLst/>
            </a:prstGeom>
          </p:spPr>
        </p:pic>
        <p:sp>
          <p:nvSpPr>
            <p:cNvPr id="68" name="TextBox 67"/>
            <p:cNvSpPr txBox="1"/>
            <p:nvPr/>
          </p:nvSpPr>
          <p:spPr>
            <a:xfrm>
              <a:off x="7102538" y="4911184"/>
              <a:ext cx="972108" cy="261610"/>
            </a:xfrm>
            <a:prstGeom prst="rect">
              <a:avLst/>
            </a:prstGeom>
          </p:spPr>
          <p:txBody>
            <a:bodyPr wrap="square" rtlCol="0">
              <a:spAutoFit/>
            </a:bodyPr>
            <a:lstStyle/>
            <a:p>
              <a:r>
                <a:rPr lang="ko-KR" altLang="en-US" sz="1100" smtClean="0"/>
                <a:t>사용자그룹</a:t>
              </a:r>
              <a:endParaRPr lang="ko-KR" altLang="en-US" sz="1100"/>
            </a:p>
          </p:txBody>
        </p:sp>
      </p:grpSp>
      <p:grpSp>
        <p:nvGrpSpPr>
          <p:cNvPr id="69" name="그룹 68"/>
          <p:cNvGrpSpPr/>
          <p:nvPr/>
        </p:nvGrpSpPr>
        <p:grpSpPr>
          <a:xfrm>
            <a:off x="1107160" y="4394098"/>
            <a:ext cx="972108" cy="567430"/>
            <a:chOff x="1974878" y="5085184"/>
            <a:chExt cx="972108" cy="567430"/>
          </a:xfrm>
        </p:grpSpPr>
        <p:pic>
          <p:nvPicPr>
            <p:cNvPr id="70" name="그림 69"/>
            <p:cNvPicPr>
              <a:picLocks noChangeAspect="1"/>
            </p:cNvPicPr>
            <p:nvPr/>
          </p:nvPicPr>
          <p:blipFill rotWithShape="1">
            <a:blip r:embed="rId8"/>
            <a:srcRect t="9518"/>
            <a:stretch/>
          </p:blipFill>
          <p:spPr>
            <a:xfrm>
              <a:off x="2275271" y="5085184"/>
              <a:ext cx="400050" cy="318883"/>
            </a:xfrm>
            <a:prstGeom prst="rect">
              <a:avLst/>
            </a:prstGeom>
          </p:spPr>
        </p:pic>
        <p:sp>
          <p:nvSpPr>
            <p:cNvPr id="71" name="TextBox 70"/>
            <p:cNvSpPr txBox="1"/>
            <p:nvPr/>
          </p:nvSpPr>
          <p:spPr>
            <a:xfrm>
              <a:off x="1974878" y="5391004"/>
              <a:ext cx="972108" cy="261610"/>
            </a:xfrm>
            <a:prstGeom prst="rect">
              <a:avLst/>
            </a:prstGeom>
          </p:spPr>
          <p:txBody>
            <a:bodyPr wrap="square" rtlCol="0">
              <a:spAutoFit/>
            </a:bodyPr>
            <a:lstStyle/>
            <a:p>
              <a:r>
                <a:rPr lang="ko-KR" altLang="en-US" sz="1100" smtClean="0"/>
                <a:t>계층</a:t>
              </a:r>
              <a:endParaRPr lang="en-US" altLang="ko-KR" sz="1100" smtClean="0"/>
            </a:p>
          </p:txBody>
        </p:sp>
      </p:grpSp>
      <p:grpSp>
        <p:nvGrpSpPr>
          <p:cNvPr id="72" name="그룹 71"/>
          <p:cNvGrpSpPr/>
          <p:nvPr/>
        </p:nvGrpSpPr>
        <p:grpSpPr>
          <a:xfrm>
            <a:off x="4074686" y="5200858"/>
            <a:ext cx="1280445" cy="605024"/>
            <a:chOff x="5839291" y="2812663"/>
            <a:chExt cx="1280445" cy="605024"/>
          </a:xfrm>
        </p:grpSpPr>
        <p:pic>
          <p:nvPicPr>
            <p:cNvPr id="73" name="그림 72"/>
            <p:cNvPicPr>
              <a:picLocks noChangeAspect="1"/>
            </p:cNvPicPr>
            <p:nvPr/>
          </p:nvPicPr>
          <p:blipFill>
            <a:blip r:embed="rId9"/>
            <a:stretch>
              <a:fillRect/>
            </a:stretch>
          </p:blipFill>
          <p:spPr>
            <a:xfrm>
              <a:off x="6280385" y="2812663"/>
              <a:ext cx="523875" cy="361950"/>
            </a:xfrm>
            <a:prstGeom prst="rect">
              <a:avLst/>
            </a:prstGeom>
          </p:spPr>
        </p:pic>
        <p:sp>
          <p:nvSpPr>
            <p:cNvPr id="74" name="TextBox 73"/>
            <p:cNvSpPr txBox="1"/>
            <p:nvPr/>
          </p:nvSpPr>
          <p:spPr>
            <a:xfrm>
              <a:off x="5839291" y="3156077"/>
              <a:ext cx="1280445" cy="261610"/>
            </a:xfrm>
            <a:prstGeom prst="rect">
              <a:avLst/>
            </a:prstGeom>
          </p:spPr>
          <p:txBody>
            <a:bodyPr wrap="square" rtlCol="0">
              <a:spAutoFit/>
            </a:bodyPr>
            <a:lstStyle/>
            <a:p>
              <a:r>
                <a:rPr lang="ko-KR" altLang="en-US" sz="1100" smtClean="0"/>
                <a:t>인텔리전트 </a:t>
              </a:r>
              <a:r>
                <a:rPr lang="ko-KR" altLang="en-US" sz="1100" err="1" smtClean="0"/>
                <a:t>큐브</a:t>
              </a:r>
              <a:endParaRPr lang="ko-KR" altLang="en-US" sz="1100"/>
            </a:p>
          </p:txBody>
        </p:sp>
      </p:grpSp>
      <p:grpSp>
        <p:nvGrpSpPr>
          <p:cNvPr id="75" name="그룹 74"/>
          <p:cNvGrpSpPr/>
          <p:nvPr/>
        </p:nvGrpSpPr>
        <p:grpSpPr>
          <a:xfrm>
            <a:off x="5496645" y="2135757"/>
            <a:ext cx="972108" cy="569953"/>
            <a:chOff x="4222310" y="5193196"/>
            <a:chExt cx="972108" cy="569953"/>
          </a:xfrm>
        </p:grpSpPr>
        <p:pic>
          <p:nvPicPr>
            <p:cNvPr id="76" name="그림 75"/>
            <p:cNvPicPr>
              <a:picLocks noChangeAspect="1"/>
            </p:cNvPicPr>
            <p:nvPr/>
          </p:nvPicPr>
          <p:blipFill rotWithShape="1">
            <a:blip r:embed="rId10"/>
            <a:srcRect t="12180"/>
            <a:stretch/>
          </p:blipFill>
          <p:spPr>
            <a:xfrm>
              <a:off x="4547747" y="5193196"/>
              <a:ext cx="495300" cy="317864"/>
            </a:xfrm>
            <a:prstGeom prst="rect">
              <a:avLst/>
            </a:prstGeom>
          </p:spPr>
        </p:pic>
        <p:sp>
          <p:nvSpPr>
            <p:cNvPr id="77" name="TextBox 76"/>
            <p:cNvSpPr txBox="1"/>
            <p:nvPr/>
          </p:nvSpPr>
          <p:spPr>
            <a:xfrm>
              <a:off x="4222310" y="5501539"/>
              <a:ext cx="972108" cy="261610"/>
            </a:xfrm>
            <a:prstGeom prst="rect">
              <a:avLst/>
            </a:prstGeom>
          </p:spPr>
          <p:txBody>
            <a:bodyPr wrap="square" rtlCol="0">
              <a:spAutoFit/>
            </a:bodyPr>
            <a:lstStyle/>
            <a:p>
              <a:r>
                <a:rPr lang="ko-KR" altLang="en-US" sz="1100" smtClean="0"/>
                <a:t>드릴</a:t>
              </a:r>
              <a:endParaRPr lang="en-US" altLang="ko-KR" sz="1100" smtClean="0"/>
            </a:p>
          </p:txBody>
        </p:sp>
      </p:grpSp>
      <p:grpSp>
        <p:nvGrpSpPr>
          <p:cNvPr id="78" name="그룹 77"/>
          <p:cNvGrpSpPr/>
          <p:nvPr/>
        </p:nvGrpSpPr>
        <p:grpSpPr>
          <a:xfrm>
            <a:off x="2298567" y="5165966"/>
            <a:ext cx="1031307" cy="652589"/>
            <a:chOff x="3554497" y="3964677"/>
            <a:chExt cx="1031307" cy="652589"/>
          </a:xfrm>
        </p:grpSpPr>
        <p:pic>
          <p:nvPicPr>
            <p:cNvPr id="79" name="그림 78"/>
            <p:cNvPicPr>
              <a:picLocks noChangeAspect="1"/>
            </p:cNvPicPr>
            <p:nvPr/>
          </p:nvPicPr>
          <p:blipFill>
            <a:blip r:embed="rId11"/>
            <a:stretch>
              <a:fillRect/>
            </a:stretch>
          </p:blipFill>
          <p:spPr>
            <a:xfrm>
              <a:off x="3875050" y="3964677"/>
              <a:ext cx="495300" cy="457200"/>
            </a:xfrm>
            <a:prstGeom prst="rect">
              <a:avLst/>
            </a:prstGeom>
          </p:spPr>
        </p:pic>
        <p:sp>
          <p:nvSpPr>
            <p:cNvPr id="80" name="TextBox 79"/>
            <p:cNvSpPr txBox="1"/>
            <p:nvPr/>
          </p:nvSpPr>
          <p:spPr>
            <a:xfrm>
              <a:off x="3554497" y="4355656"/>
              <a:ext cx="1031307" cy="261610"/>
            </a:xfrm>
            <a:prstGeom prst="rect">
              <a:avLst/>
            </a:prstGeom>
          </p:spPr>
          <p:txBody>
            <a:bodyPr wrap="square" rtlCol="0">
              <a:spAutoFit/>
            </a:bodyPr>
            <a:lstStyle/>
            <a:p>
              <a:r>
                <a:rPr lang="ko-KR" altLang="en-US" sz="1100" err="1" smtClean="0"/>
                <a:t>메트릭</a:t>
              </a:r>
              <a:endParaRPr lang="ko-KR" altLang="en-US" sz="1100"/>
            </a:p>
          </p:txBody>
        </p:sp>
      </p:grpSp>
      <p:grpSp>
        <p:nvGrpSpPr>
          <p:cNvPr id="81" name="그룹 80"/>
          <p:cNvGrpSpPr/>
          <p:nvPr/>
        </p:nvGrpSpPr>
        <p:grpSpPr>
          <a:xfrm>
            <a:off x="7260805" y="4409044"/>
            <a:ext cx="972108" cy="620596"/>
            <a:chOff x="1287850" y="4102796"/>
            <a:chExt cx="972108" cy="620596"/>
          </a:xfrm>
        </p:grpSpPr>
        <p:pic>
          <p:nvPicPr>
            <p:cNvPr id="82" name="그림 81"/>
            <p:cNvPicPr>
              <a:picLocks noChangeAspect="1"/>
            </p:cNvPicPr>
            <p:nvPr/>
          </p:nvPicPr>
          <p:blipFill>
            <a:blip r:embed="rId12"/>
            <a:stretch>
              <a:fillRect/>
            </a:stretch>
          </p:blipFill>
          <p:spPr>
            <a:xfrm>
              <a:off x="1563995" y="4102796"/>
              <a:ext cx="476250" cy="390525"/>
            </a:xfrm>
            <a:prstGeom prst="rect">
              <a:avLst/>
            </a:prstGeom>
          </p:spPr>
        </p:pic>
        <p:sp>
          <p:nvSpPr>
            <p:cNvPr id="83" name="TextBox 82"/>
            <p:cNvSpPr txBox="1"/>
            <p:nvPr/>
          </p:nvSpPr>
          <p:spPr>
            <a:xfrm>
              <a:off x="1287850" y="4461782"/>
              <a:ext cx="972108" cy="261610"/>
            </a:xfrm>
            <a:prstGeom prst="rect">
              <a:avLst/>
            </a:prstGeom>
          </p:spPr>
          <p:txBody>
            <a:bodyPr wrap="square" rtlCol="0">
              <a:spAutoFit/>
            </a:bodyPr>
            <a:lstStyle/>
            <a:p>
              <a:r>
                <a:rPr lang="ko-KR" altLang="en-US" sz="1100" smtClean="0"/>
                <a:t>도큐먼트</a:t>
              </a:r>
              <a:endParaRPr lang="ko-KR" altLang="en-US" sz="1100"/>
            </a:p>
          </p:txBody>
        </p:sp>
      </p:grpSp>
      <p:grpSp>
        <p:nvGrpSpPr>
          <p:cNvPr id="84" name="그룹 83"/>
          <p:cNvGrpSpPr/>
          <p:nvPr/>
        </p:nvGrpSpPr>
        <p:grpSpPr>
          <a:xfrm>
            <a:off x="5524455" y="3627714"/>
            <a:ext cx="972108" cy="555105"/>
            <a:chOff x="2945471" y="1210859"/>
            <a:chExt cx="972108" cy="555105"/>
          </a:xfrm>
        </p:grpSpPr>
        <p:pic>
          <p:nvPicPr>
            <p:cNvPr id="85" name="그림 84"/>
            <p:cNvPicPr>
              <a:picLocks noChangeAspect="1"/>
            </p:cNvPicPr>
            <p:nvPr/>
          </p:nvPicPr>
          <p:blipFill>
            <a:blip r:embed="rId13"/>
            <a:stretch>
              <a:fillRect/>
            </a:stretch>
          </p:blipFill>
          <p:spPr>
            <a:xfrm>
              <a:off x="3173748" y="1210859"/>
              <a:ext cx="628650" cy="352425"/>
            </a:xfrm>
            <a:prstGeom prst="rect">
              <a:avLst/>
            </a:prstGeom>
          </p:spPr>
        </p:pic>
        <p:sp>
          <p:nvSpPr>
            <p:cNvPr id="86" name="TextBox 85"/>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grpSp>
        <p:nvGrpSpPr>
          <p:cNvPr id="87" name="그룹 86"/>
          <p:cNvGrpSpPr/>
          <p:nvPr/>
        </p:nvGrpSpPr>
        <p:grpSpPr>
          <a:xfrm>
            <a:off x="7231015" y="2477731"/>
            <a:ext cx="972108" cy="825393"/>
            <a:chOff x="7743935" y="1988840"/>
            <a:chExt cx="972108" cy="825393"/>
          </a:xfrm>
        </p:grpSpPr>
        <p:pic>
          <p:nvPicPr>
            <p:cNvPr id="88" name="그림 87"/>
            <p:cNvPicPr>
              <a:picLocks noChangeAspect="1"/>
            </p:cNvPicPr>
            <p:nvPr/>
          </p:nvPicPr>
          <p:blipFill>
            <a:blip r:embed="rId14"/>
            <a:stretch>
              <a:fillRect/>
            </a:stretch>
          </p:blipFill>
          <p:spPr>
            <a:xfrm>
              <a:off x="7951704" y="1988840"/>
              <a:ext cx="571500" cy="561975"/>
            </a:xfrm>
            <a:prstGeom prst="rect">
              <a:avLst/>
            </a:prstGeom>
          </p:spPr>
        </p:pic>
        <p:sp>
          <p:nvSpPr>
            <p:cNvPr id="116" name="TextBox 115"/>
            <p:cNvSpPr txBox="1"/>
            <p:nvPr/>
          </p:nvSpPr>
          <p:spPr>
            <a:xfrm>
              <a:off x="7743935" y="2552623"/>
              <a:ext cx="972108" cy="261610"/>
            </a:xfrm>
            <a:prstGeom prst="rect">
              <a:avLst/>
            </a:prstGeom>
          </p:spPr>
          <p:txBody>
            <a:bodyPr wrap="square" rtlCol="0">
              <a:spAutoFit/>
            </a:bodyPr>
            <a:lstStyle/>
            <a:p>
              <a:r>
                <a:rPr lang="ko-KR" altLang="en-US" sz="1100" smtClean="0"/>
                <a:t>대시보드</a:t>
              </a:r>
              <a:endParaRPr lang="en-US" altLang="ko-KR" sz="1100" smtClean="0"/>
            </a:p>
          </p:txBody>
        </p:sp>
      </p:grpSp>
      <p:cxnSp>
        <p:nvCxnSpPr>
          <p:cNvPr id="117" name="구부러진 연결선 116"/>
          <p:cNvCxnSpPr>
            <a:stCxn id="77" idx="2"/>
            <a:endCxn id="85" idx="0"/>
          </p:cNvCxnSpPr>
          <p:nvPr/>
        </p:nvCxnSpPr>
        <p:spPr>
          <a:xfrm rot="16200000" flipH="1">
            <a:off x="5563876" y="3124533"/>
            <a:ext cx="922004" cy="84358"/>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19" name="구부러진 연결선 118"/>
          <p:cNvCxnSpPr>
            <a:stCxn id="85" idx="3"/>
            <a:endCxn id="88" idx="1"/>
          </p:cNvCxnSpPr>
          <p:nvPr/>
        </p:nvCxnSpPr>
        <p:spPr>
          <a:xfrm flipV="1">
            <a:off x="6381382" y="2758719"/>
            <a:ext cx="1057402" cy="1045208"/>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120" name="구부러진 연결선 119"/>
          <p:cNvCxnSpPr>
            <a:stCxn id="85" idx="3"/>
            <a:endCxn id="82" idx="1"/>
          </p:cNvCxnSpPr>
          <p:nvPr/>
        </p:nvCxnSpPr>
        <p:spPr>
          <a:xfrm>
            <a:off x="6381382" y="3803927"/>
            <a:ext cx="1155568" cy="800380"/>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121" name="구부러진 연결선 120"/>
          <p:cNvCxnSpPr>
            <a:stCxn id="61" idx="3"/>
            <a:endCxn id="85" idx="1"/>
          </p:cNvCxnSpPr>
          <p:nvPr/>
        </p:nvCxnSpPr>
        <p:spPr>
          <a:xfrm flipV="1">
            <a:off x="3081516" y="3803927"/>
            <a:ext cx="2671216" cy="504733"/>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122" name="구부러진 연결선 121"/>
          <p:cNvCxnSpPr>
            <a:stCxn id="64" idx="3"/>
            <a:endCxn id="85" idx="0"/>
          </p:cNvCxnSpPr>
          <p:nvPr/>
        </p:nvCxnSpPr>
        <p:spPr>
          <a:xfrm>
            <a:off x="2981535" y="2289148"/>
            <a:ext cx="3085522" cy="1338566"/>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123" name="구부러진 연결선 122"/>
          <p:cNvCxnSpPr>
            <a:stCxn id="56" idx="0"/>
            <a:endCxn id="85" idx="0"/>
          </p:cNvCxnSpPr>
          <p:nvPr/>
        </p:nvCxnSpPr>
        <p:spPr>
          <a:xfrm rot="16200000" flipH="1">
            <a:off x="3591618" y="1152275"/>
            <a:ext cx="439578" cy="4511300"/>
          </a:xfrm>
          <a:prstGeom prst="curvedConnector3">
            <a:avLst>
              <a:gd name="adj1" fmla="val -52004"/>
            </a:avLst>
          </a:prstGeom>
          <a:gradFill rotWithShape="0">
            <a:gsLst>
              <a:gs pos="0">
                <a:srgbClr val="CCECFF"/>
              </a:gs>
              <a:gs pos="100000">
                <a:srgbClr val="99CCFF"/>
              </a:gs>
            </a:gsLst>
            <a:lin ang="5400000" scaled="1"/>
          </a:gradFill>
          <a:ln w="38100" cap="flat" cmpd="sng" algn="ctr">
            <a:solidFill>
              <a:srgbClr val="FF0000"/>
            </a:solidFill>
            <a:prstDash val="solid"/>
            <a:round/>
            <a:headEnd type="triangle" w="lg" len="lg"/>
            <a:tailEnd type="triangle" w="lg" len="lg"/>
          </a:ln>
          <a:effectLst/>
        </p:spPr>
      </p:cxnSp>
      <p:cxnSp>
        <p:nvCxnSpPr>
          <p:cNvPr id="125" name="구부러진 연결선 124"/>
          <p:cNvCxnSpPr>
            <a:stCxn id="73" idx="0"/>
            <a:endCxn id="86" idx="2"/>
          </p:cNvCxnSpPr>
          <p:nvPr/>
        </p:nvCxnSpPr>
        <p:spPr>
          <a:xfrm rot="5400000" flipH="1" flipV="1">
            <a:off x="4885094" y="4075444"/>
            <a:ext cx="1018039" cy="1232791"/>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126" name="구부러진 연결선 125"/>
          <p:cNvCxnSpPr>
            <a:stCxn id="58" idx="3"/>
            <a:endCxn id="85" idx="1"/>
          </p:cNvCxnSpPr>
          <p:nvPr/>
        </p:nvCxnSpPr>
        <p:spPr>
          <a:xfrm>
            <a:off x="2982377" y="3334374"/>
            <a:ext cx="2770355" cy="469553"/>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127" name="구부러진 연결선 126"/>
          <p:cNvCxnSpPr>
            <a:stCxn id="67" idx="0"/>
            <a:endCxn id="85" idx="0"/>
          </p:cNvCxnSpPr>
          <p:nvPr/>
        </p:nvCxnSpPr>
        <p:spPr>
          <a:xfrm rot="16200000" flipH="1">
            <a:off x="3090595" y="651253"/>
            <a:ext cx="1447274" cy="4505649"/>
          </a:xfrm>
          <a:prstGeom prst="curvedConnector3">
            <a:avLst>
              <a:gd name="adj1" fmla="val -15795"/>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128" name="구부러진 연결선 127"/>
          <p:cNvCxnSpPr>
            <a:stCxn id="70" idx="0"/>
            <a:endCxn id="85" idx="1"/>
          </p:cNvCxnSpPr>
          <p:nvPr/>
        </p:nvCxnSpPr>
        <p:spPr>
          <a:xfrm rot="5400000" flipH="1" flipV="1">
            <a:off x="3385070" y="2026436"/>
            <a:ext cx="590171" cy="4145154"/>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grpSp>
        <p:nvGrpSpPr>
          <p:cNvPr id="129" name="그룹 128"/>
          <p:cNvGrpSpPr/>
          <p:nvPr/>
        </p:nvGrpSpPr>
        <p:grpSpPr>
          <a:xfrm>
            <a:off x="1177581" y="5219028"/>
            <a:ext cx="972108" cy="650488"/>
            <a:chOff x="2722922" y="1722376"/>
            <a:chExt cx="972108" cy="650488"/>
          </a:xfrm>
        </p:grpSpPr>
        <p:sp>
          <p:nvSpPr>
            <p:cNvPr id="130" name="TextBox 129"/>
            <p:cNvSpPr txBox="1"/>
            <p:nvPr/>
          </p:nvSpPr>
          <p:spPr>
            <a:xfrm>
              <a:off x="2722922" y="2111254"/>
              <a:ext cx="972108" cy="261610"/>
            </a:xfrm>
            <a:prstGeom prst="rect">
              <a:avLst/>
            </a:prstGeom>
          </p:spPr>
          <p:txBody>
            <a:bodyPr wrap="square" rtlCol="0">
              <a:spAutoFit/>
            </a:bodyPr>
            <a:lstStyle/>
            <a:p>
              <a:r>
                <a:rPr lang="ko-KR" altLang="en-US" sz="1100" err="1" smtClean="0"/>
                <a:t>애트리뷰트</a:t>
              </a:r>
              <a:endParaRPr lang="ko-KR" altLang="en-US" sz="1100"/>
            </a:p>
          </p:txBody>
        </p:sp>
        <p:pic>
          <p:nvPicPr>
            <p:cNvPr id="131" name="그림 130"/>
            <p:cNvPicPr>
              <a:picLocks noChangeAspect="1"/>
            </p:cNvPicPr>
            <p:nvPr/>
          </p:nvPicPr>
          <p:blipFill rotWithShape="1">
            <a:blip r:embed="rId15"/>
            <a:srcRect r="32000" b="50000"/>
            <a:stretch/>
          </p:blipFill>
          <p:spPr>
            <a:xfrm>
              <a:off x="2962076" y="1722376"/>
              <a:ext cx="408050" cy="323850"/>
            </a:xfrm>
            <a:prstGeom prst="rect">
              <a:avLst/>
            </a:prstGeom>
          </p:spPr>
        </p:pic>
      </p:grpSp>
      <p:cxnSp>
        <p:nvCxnSpPr>
          <p:cNvPr id="132" name="구부러진 연결선 131"/>
          <p:cNvCxnSpPr>
            <a:stCxn id="131" idx="0"/>
            <a:endCxn id="86" idx="2"/>
          </p:cNvCxnSpPr>
          <p:nvPr/>
        </p:nvCxnSpPr>
        <p:spPr>
          <a:xfrm rot="5400000" flipH="1" flipV="1">
            <a:off x="3297530" y="2506050"/>
            <a:ext cx="1036209" cy="4389749"/>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133" name="구부러진 연결선 132"/>
          <p:cNvCxnSpPr>
            <a:stCxn id="79" idx="0"/>
            <a:endCxn id="86" idx="2"/>
          </p:cNvCxnSpPr>
          <p:nvPr/>
        </p:nvCxnSpPr>
        <p:spPr>
          <a:xfrm rot="5400000" flipH="1" flipV="1">
            <a:off x="3947066" y="3102524"/>
            <a:ext cx="983147" cy="3143739"/>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spTree>
    <p:extLst>
      <p:ext uri="{BB962C8B-B14F-4D97-AF65-F5344CB8AC3E}">
        <p14:creationId xmlns:p14="http://schemas.microsoft.com/office/powerpoint/2010/main" val="316974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1026"/>
          <p:cNvSpPr>
            <a:spLocks noGrp="1" noChangeArrowheads="1"/>
          </p:cNvSpPr>
          <p:nvPr>
            <p:ph type="ctrTitle"/>
          </p:nvPr>
        </p:nvSpPr>
        <p:spPr>
          <a:xfrm>
            <a:off x="685800" y="2286000"/>
            <a:ext cx="7772400" cy="1143000"/>
          </a:xfrm>
        </p:spPr>
        <p:txBody>
          <a:bodyPr/>
          <a:lstStyle/>
          <a:p>
            <a:pPr algn="ctr" eaLnBrk="1" hangingPunct="1">
              <a:defRPr/>
            </a:pPr>
            <a:r>
              <a:rPr lang="en-US" altLang="ko-KR" b="1" smtClean="0">
                <a:ea typeface="굴림" pitchFamily="50" charset="-127"/>
              </a:rPr>
              <a:t>12. </a:t>
            </a:r>
            <a:r>
              <a:rPr lang="en-US" altLang="ko-KR" smtClean="0">
                <a:ea typeface="굴림" pitchFamily="50" charset="-127"/>
              </a:rPr>
              <a:t>Document</a:t>
            </a:r>
            <a:endParaRPr lang="ko-KR" altLang="en-US" smtClean="0">
              <a:ea typeface="굴림" pitchFamily="50" charset="-127"/>
            </a:endParaRPr>
          </a:p>
        </p:txBody>
      </p:sp>
      <p:pic>
        <p:nvPicPr>
          <p:cNvPr id="187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4048147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eaLnBrk="1" hangingPunct="1">
              <a:defRPr/>
            </a:pPr>
            <a:r>
              <a:rPr lang="ko-KR" altLang="en-US" smtClean="0">
                <a:ea typeface="굴림"/>
              </a:rPr>
              <a:t>도큐먼트</a:t>
            </a:r>
            <a:r>
              <a:rPr lang="en-US" altLang="ko-KR" smtClean="0">
                <a:ea typeface="굴림"/>
              </a:rPr>
              <a:t> </a:t>
            </a:r>
            <a:r>
              <a:rPr lang="ko-KR" altLang="en-US" b="1">
                <a:ea typeface="굴림"/>
              </a:rPr>
              <a:t>란</a:t>
            </a:r>
            <a:r>
              <a:rPr lang="en-US" altLang="ko-KR">
                <a:ea typeface="굴림"/>
              </a:rPr>
              <a:t>?</a:t>
            </a:r>
          </a:p>
        </p:txBody>
      </p:sp>
      <p:sp>
        <p:nvSpPr>
          <p:cNvPr id="188419" name="Rectangle 3"/>
          <p:cNvSpPr>
            <a:spLocks noGrp="1" noChangeArrowheads="1"/>
          </p:cNvSpPr>
          <p:nvPr>
            <p:ph type="body" idx="1"/>
          </p:nvPr>
        </p:nvSpPr>
        <p:spPr>
          <a:xfrm>
            <a:off x="228600" y="1146175"/>
            <a:ext cx="8591550" cy="5026025"/>
          </a:xfrm>
        </p:spPr>
        <p:txBody>
          <a:bodyPr/>
          <a:lstStyle/>
          <a:p>
            <a:pPr>
              <a:buFont typeface="Marlett"/>
              <a:buNone/>
              <a:defRPr/>
            </a:pPr>
            <a:r>
              <a:rPr lang="ko-KR" altLang="en-US">
                <a:ea typeface="굴림"/>
              </a:rPr>
              <a:t>	</a:t>
            </a:r>
          </a:p>
          <a:p>
            <a:pPr>
              <a:buFont typeface="Marlett"/>
              <a:buNone/>
              <a:defRPr/>
            </a:pPr>
            <a:endParaRPr lang="ko-KR" altLang="en-US">
              <a:ea typeface="굴림"/>
            </a:endParaRPr>
          </a:p>
          <a:p>
            <a:pPr>
              <a:buFont typeface="Marlett"/>
              <a:buNone/>
              <a:defRPr/>
            </a:pPr>
            <a:r>
              <a:rPr lang="ko-KR" altLang="en-US">
                <a:ea typeface="굴림"/>
              </a:rPr>
              <a:t>	 </a:t>
            </a:r>
            <a:r>
              <a:rPr lang="ko-KR" altLang="en-US" smtClean="0">
                <a:ea typeface="굴림"/>
              </a:rPr>
              <a:t>도큐먼트</a:t>
            </a:r>
            <a:r>
              <a:rPr lang="en-US" altLang="ko-KR" smtClean="0">
                <a:ea typeface="굴림"/>
              </a:rPr>
              <a:t> </a:t>
            </a:r>
            <a:r>
              <a:rPr lang="ko-KR" altLang="en-US">
                <a:ea typeface="굴림"/>
              </a:rPr>
              <a:t>는 하나 이상의 리포트들로부터 가져온 데이터</a:t>
            </a:r>
            <a:r>
              <a:rPr lang="en-US" altLang="ko-KR">
                <a:ea typeface="굴림"/>
              </a:rPr>
              <a:t>(dataset)</a:t>
            </a:r>
            <a:r>
              <a:rPr lang="ko-KR" altLang="en-US">
                <a:ea typeface="굴림"/>
              </a:rPr>
              <a:t>를 배열하고 포맷팅하여 보여주는 </a:t>
            </a:r>
            <a:r>
              <a:rPr lang="ko-KR" altLang="en-US" u="sng">
                <a:ea typeface="굴림"/>
              </a:rPr>
              <a:t>다큐먼트로</a:t>
            </a:r>
            <a:r>
              <a:rPr lang="ko-KR" altLang="en-US">
                <a:ea typeface="굴림"/>
              </a:rPr>
              <a:t> 저장됩니다</a:t>
            </a:r>
            <a:r>
              <a:rPr lang="en-US" altLang="ko-KR">
                <a:ea typeface="굴림"/>
              </a:rPr>
              <a:t>.</a:t>
            </a:r>
            <a:br>
              <a:rPr lang="en-US" altLang="ko-KR">
                <a:ea typeface="굴림"/>
              </a:rPr>
            </a:br>
            <a:endParaRPr lang="en-US" altLang="ko-KR" sz="2400">
              <a:ea typeface="굴림"/>
            </a:endParaRPr>
          </a:p>
        </p:txBody>
      </p:sp>
    </p:spTree>
    <p:extLst>
      <p:ext uri="{BB962C8B-B14F-4D97-AF65-F5344CB8AC3E}">
        <p14:creationId xmlns:p14="http://schemas.microsoft.com/office/powerpoint/2010/main" val="1918020063"/>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4" name="Picture 5"/>
          <p:cNvPicPr>
            <a:picLocks noChangeAspect="1" noChangeArrowheads="1"/>
          </p:cNvPicPr>
          <p:nvPr/>
        </p:nvPicPr>
        <p:blipFill rotWithShape="1">
          <a:blip r:embed="rId3"/>
          <a:srcRect/>
          <a:stretch>
            <a:fillRect/>
          </a:stretch>
        </p:blipFill>
        <p:spPr>
          <a:xfrm>
            <a:off x="6227763" y="4149080"/>
            <a:ext cx="2592387" cy="1752600"/>
          </a:xfrm>
          <a:prstGeom prst="rect">
            <a:avLst/>
          </a:prstGeom>
          <a:noFill/>
          <a:ln>
            <a:noFill/>
          </a:ln>
        </p:spPr>
      </p:pic>
      <p:sp>
        <p:nvSpPr>
          <p:cNvPr id="580610" name="Rectangle 2"/>
          <p:cNvSpPr>
            <a:spLocks noGrp="1" noChangeArrowheads="1"/>
          </p:cNvSpPr>
          <p:nvPr>
            <p:ph type="title"/>
          </p:nvPr>
        </p:nvSpPr>
        <p:spPr>
          <a:xfrm>
            <a:off x="228600" y="228600"/>
            <a:ext cx="8686800" cy="762000"/>
          </a:xfrm>
        </p:spPr>
        <p:txBody>
          <a:bodyPr/>
          <a:lstStyle/>
          <a:p>
            <a:pPr eaLnBrk="1" hangingPunct="1">
              <a:defRPr/>
            </a:pPr>
            <a:r>
              <a:rPr lang="en-US" altLang="ko-KR">
                <a:ea typeface="굴림"/>
              </a:rPr>
              <a:t>MicroStrategy </a:t>
            </a:r>
            <a:r>
              <a:rPr lang="ko-KR" altLang="en-US" smtClean="0">
                <a:ea typeface="굴림"/>
              </a:rPr>
              <a:t>도큐먼트</a:t>
            </a:r>
            <a:r>
              <a:rPr lang="en-US" altLang="ko-KR" smtClean="0">
                <a:ea typeface="굴림"/>
              </a:rPr>
              <a:t> </a:t>
            </a:r>
            <a:r>
              <a:rPr lang="ko-KR" altLang="en-US">
                <a:ea typeface="굴림"/>
              </a:rPr>
              <a:t>다큐먼트</a:t>
            </a:r>
          </a:p>
        </p:txBody>
      </p:sp>
      <p:sp>
        <p:nvSpPr>
          <p:cNvPr id="189443" name="Rectangle 3"/>
          <p:cNvSpPr>
            <a:spLocks noGrp="1" noChangeArrowheads="1"/>
          </p:cNvSpPr>
          <p:nvPr>
            <p:ph type="body" idx="1"/>
          </p:nvPr>
        </p:nvSpPr>
        <p:spPr>
          <a:xfrm>
            <a:off x="228600" y="1146175"/>
            <a:ext cx="8686800" cy="5026025"/>
          </a:xfrm>
        </p:spPr>
        <p:txBody>
          <a:bodyPr/>
          <a:lstStyle/>
          <a:p>
            <a:pPr>
              <a:buFont typeface="Marlett"/>
              <a:buNone/>
              <a:defRPr/>
            </a:pPr>
            <a:r>
              <a:rPr lang="ko-KR" altLang="en-US">
                <a:ea typeface="굴림"/>
              </a:rPr>
              <a:t>	</a:t>
            </a:r>
          </a:p>
          <a:p>
            <a:pPr>
              <a:buFont typeface="Marlett"/>
              <a:buNone/>
              <a:defRPr/>
            </a:pPr>
            <a:endParaRPr lang="ko-KR" altLang="en-US">
              <a:ea typeface="굴림"/>
            </a:endParaRPr>
          </a:p>
          <a:p>
            <a:pPr>
              <a:buSzPct val="80000"/>
              <a:buFont typeface="Wingdings"/>
              <a:buChar char="§"/>
              <a:defRPr/>
            </a:pPr>
            <a:r>
              <a:rPr lang="en-US" altLang="ko-KR">
                <a:ea typeface="굴림"/>
              </a:rPr>
              <a:t>Desktop: Adobe Acrobat </a:t>
            </a:r>
            <a:r>
              <a:rPr lang="ko-KR" altLang="en-US">
                <a:ea typeface="굴림"/>
              </a:rPr>
              <a:t>형식으로 저장</a:t>
            </a:r>
            <a:r>
              <a:rPr lang="en-US" altLang="ko-KR">
                <a:ea typeface="굴림"/>
              </a:rPr>
              <a:t>.</a:t>
            </a:r>
          </a:p>
          <a:p>
            <a:pPr>
              <a:buSzPct val="80000"/>
              <a:buFont typeface="Wingdings"/>
              <a:buChar char="§"/>
              <a:defRPr/>
            </a:pPr>
            <a:r>
              <a:rPr lang="en-US" altLang="ko-KR">
                <a:ea typeface="굴림"/>
              </a:rPr>
              <a:t>Web: HTML </a:t>
            </a:r>
            <a:r>
              <a:rPr lang="ko-KR" altLang="en-US">
                <a:ea typeface="굴림"/>
              </a:rPr>
              <a:t>형식으로 저장</a:t>
            </a:r>
            <a:r>
              <a:rPr lang="en-US" altLang="ko-KR">
                <a:ea typeface="굴림"/>
              </a:rPr>
              <a:t>.</a:t>
            </a:r>
          </a:p>
          <a:p>
            <a:pPr>
              <a:buSzPct val="80000"/>
              <a:buFont typeface="Wingdings"/>
              <a:buChar char="§"/>
              <a:defRPr/>
            </a:pPr>
            <a:r>
              <a:rPr lang="ko-KR" altLang="en-US">
                <a:ea typeface="굴림"/>
              </a:rPr>
              <a:t>모드</a:t>
            </a:r>
            <a:r>
              <a:rPr lang="ko-KR" altLang="en-US" sz="2400">
                <a:ea typeface="굴림"/>
              </a:rPr>
              <a:t/>
            </a:r>
            <a:br>
              <a:rPr lang="ko-KR" altLang="en-US" sz="2400">
                <a:ea typeface="굴림"/>
              </a:rPr>
            </a:br>
            <a:r>
              <a:rPr lang="ko-KR" altLang="en-US" sz="2400" b="1">
                <a:ea typeface="굴림"/>
              </a:rPr>
              <a:t>디자인 보기</a:t>
            </a:r>
            <a:r>
              <a:rPr lang="en-US" altLang="ko-KR" sz="2400">
                <a:ea typeface="굴림"/>
              </a:rPr>
              <a:t>  -  </a:t>
            </a:r>
            <a:r>
              <a:rPr lang="ko-KR" altLang="en-US" sz="2400">
                <a:ea typeface="굴림"/>
              </a:rPr>
              <a:t>다큐먼트의 생성 </a:t>
            </a:r>
            <a:r>
              <a:rPr lang="en-US" altLang="ko-KR" sz="2400">
                <a:ea typeface="굴림"/>
              </a:rPr>
              <a:t>(Desktop/Web)</a:t>
            </a:r>
            <a:br>
              <a:rPr lang="en-US" altLang="ko-KR" sz="2400">
                <a:ea typeface="굴림"/>
              </a:rPr>
            </a:br>
            <a:r>
              <a:rPr lang="en-US" altLang="ko-KR" sz="2400" b="1">
                <a:ea typeface="굴림"/>
              </a:rPr>
              <a:t>PDF     </a:t>
            </a:r>
            <a:r>
              <a:rPr lang="ko-KR" altLang="en-US" sz="2400" b="1">
                <a:ea typeface="굴림"/>
              </a:rPr>
              <a:t>보기</a:t>
            </a:r>
            <a:r>
              <a:rPr lang="ko-KR" altLang="en-US" sz="2400">
                <a:ea typeface="굴림"/>
              </a:rPr>
              <a:t>  </a:t>
            </a:r>
            <a:r>
              <a:rPr lang="en-US" altLang="ko-KR" sz="2400">
                <a:ea typeface="굴림"/>
              </a:rPr>
              <a:t>-  </a:t>
            </a:r>
            <a:r>
              <a:rPr lang="ko-KR" altLang="en-US" sz="2400">
                <a:ea typeface="굴림"/>
              </a:rPr>
              <a:t>다큐먼트의 보기</a:t>
            </a:r>
            <a:r>
              <a:rPr lang="en-US" altLang="ko-KR" sz="2400">
                <a:ea typeface="굴림"/>
              </a:rPr>
              <a:t>(Desktop/Web)</a:t>
            </a:r>
          </a:p>
          <a:p>
            <a:pPr>
              <a:buSzPct val="80000"/>
              <a:buFont typeface="Wingdings"/>
              <a:buNone/>
              <a:defRPr/>
            </a:pPr>
            <a:r>
              <a:rPr lang="en-US" altLang="ko-KR" sz="2400" b="1">
                <a:ea typeface="굴림"/>
              </a:rPr>
              <a:t>    </a:t>
            </a:r>
            <a:r>
              <a:rPr lang="ko-KR" altLang="en-US" sz="2400" b="1">
                <a:ea typeface="굴림"/>
              </a:rPr>
              <a:t>편집 가능한 보기</a:t>
            </a:r>
            <a:r>
              <a:rPr lang="ko-KR" altLang="en-US" sz="2400">
                <a:ea typeface="굴림"/>
              </a:rPr>
              <a:t> </a:t>
            </a:r>
            <a:r>
              <a:rPr lang="en-US" altLang="ko-KR" sz="2400">
                <a:ea typeface="굴림"/>
              </a:rPr>
              <a:t>– HTML</a:t>
            </a:r>
            <a:r>
              <a:rPr lang="ko-KR" altLang="en-US" sz="2400">
                <a:ea typeface="굴림"/>
              </a:rPr>
              <a:t>형태로 다큐먼트 </a:t>
            </a:r>
            <a:br>
              <a:rPr lang="ko-KR" altLang="en-US" sz="2400">
                <a:ea typeface="굴림"/>
              </a:rPr>
            </a:br>
            <a:r>
              <a:rPr lang="ko-KR" altLang="en-US" sz="2400">
                <a:ea typeface="굴림"/>
              </a:rPr>
              <a:t>                               보기 및 수정</a:t>
            </a:r>
            <a:r>
              <a:rPr lang="en-US" altLang="ko-KR" sz="2400">
                <a:ea typeface="굴림"/>
              </a:rPr>
              <a:t>(Web)</a:t>
            </a:r>
          </a:p>
          <a:p>
            <a:pPr>
              <a:buSzPct val="80000"/>
              <a:buFont typeface="Wingdings"/>
              <a:buNone/>
              <a:defRPr/>
            </a:pPr>
            <a:endParaRPr lang="ko-KR" altLang="en-US" sz="2400">
              <a:ea typeface="굴림"/>
            </a:endParaRPr>
          </a:p>
          <a:p>
            <a:pPr>
              <a:buSzPct val="80000"/>
              <a:buFont typeface="Wingdings"/>
              <a:buChar char="§"/>
              <a:defRPr/>
            </a:pPr>
            <a:endParaRPr lang="en-US" altLang="ko-KR" sz="2400">
              <a:ea typeface="굴림"/>
            </a:endParaRPr>
          </a:p>
        </p:txBody>
      </p:sp>
    </p:spTree>
    <p:extLst>
      <p:ext uri="{BB962C8B-B14F-4D97-AF65-F5344CB8AC3E}">
        <p14:creationId xmlns:p14="http://schemas.microsoft.com/office/powerpoint/2010/main" val="2868070169"/>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228600" y="228600"/>
            <a:ext cx="8686800" cy="762000"/>
          </a:xfrm>
        </p:spPr>
        <p:txBody>
          <a:bodyPr/>
          <a:lstStyle/>
          <a:p>
            <a:pPr eaLnBrk="1" hangingPunct="1">
              <a:defRPr/>
            </a:pPr>
            <a:r>
              <a:rPr lang="ko-KR" altLang="en-US" b="1">
                <a:latin typeface="굴림체"/>
                <a:ea typeface="굴림체"/>
              </a:rPr>
              <a:t>다큐먼트 편집기</a:t>
            </a:r>
          </a:p>
        </p:txBody>
      </p:sp>
      <p:sp>
        <p:nvSpPr>
          <p:cNvPr id="190467" name="Rectangle 3"/>
          <p:cNvSpPr>
            <a:spLocks noGrp="1" noChangeArrowheads="1"/>
          </p:cNvSpPr>
          <p:nvPr>
            <p:ph type="body" idx="1"/>
          </p:nvPr>
        </p:nvSpPr>
        <p:spPr>
          <a:xfrm>
            <a:off x="228600" y="1196975"/>
            <a:ext cx="8686800" cy="4975225"/>
          </a:xfrm>
        </p:spPr>
        <p:txBody>
          <a:bodyPr/>
          <a:lstStyle/>
          <a:p>
            <a:pPr>
              <a:buFont typeface="Wingdings"/>
              <a:buChar char="§"/>
              <a:defRPr/>
            </a:pPr>
            <a:r>
              <a:rPr lang="ko-KR" altLang="en-US">
                <a:ea typeface="굴림"/>
              </a:rPr>
              <a:t>데이타셋 개체</a:t>
            </a:r>
          </a:p>
          <a:p>
            <a:pPr>
              <a:buFont typeface="Wingdings"/>
              <a:buChar char="§"/>
              <a:defRPr/>
            </a:pPr>
            <a:r>
              <a:rPr lang="ko-KR" altLang="en-US">
                <a:ea typeface="굴림"/>
              </a:rPr>
              <a:t>그룹화 필드</a:t>
            </a:r>
          </a:p>
          <a:p>
            <a:pPr>
              <a:buFont typeface="Wingdings"/>
              <a:buChar char="§"/>
              <a:defRPr/>
            </a:pPr>
            <a:r>
              <a:rPr lang="ko-KR" altLang="en-US" smtClean="0">
                <a:ea typeface="굴림"/>
              </a:rPr>
              <a:t>속성리스트</a:t>
            </a:r>
            <a:endParaRPr lang="ko-KR" altLang="en-US">
              <a:ea typeface="굴림"/>
            </a:endParaRPr>
          </a:p>
          <a:p>
            <a:pPr>
              <a:buFont typeface="Wingdings"/>
              <a:buChar char="§"/>
              <a:defRPr/>
            </a:pPr>
            <a:r>
              <a:rPr lang="ko-KR" altLang="en-US">
                <a:ea typeface="굴림"/>
              </a:rPr>
              <a:t>레이아웃</a:t>
            </a:r>
          </a:p>
          <a:p>
            <a:pPr>
              <a:buFont typeface="Marlett"/>
              <a:buNone/>
              <a:defRPr/>
            </a:pPr>
            <a:endParaRPr lang="ko-KR" altLang="en-US">
              <a:ea typeface="굴림"/>
            </a:endParaRPr>
          </a:p>
        </p:txBody>
      </p:sp>
      <p:pic>
        <p:nvPicPr>
          <p:cNvPr id="190468" name="Picture 7"/>
          <p:cNvPicPr>
            <a:picLocks noChangeAspect="1" noChangeArrowheads="1"/>
          </p:cNvPicPr>
          <p:nvPr/>
        </p:nvPicPr>
        <p:blipFill rotWithShape="1">
          <a:blip r:embed="rId3"/>
          <a:srcRect/>
          <a:stretch>
            <a:fillRect/>
          </a:stretch>
        </p:blipFill>
        <p:spPr>
          <a:xfrm>
            <a:off x="2700338" y="1700808"/>
            <a:ext cx="6121400" cy="4435475"/>
          </a:xfrm>
          <a:prstGeom prst="rect">
            <a:avLst/>
          </a:prstGeom>
          <a:noFill/>
          <a:ln>
            <a:noFill/>
          </a:ln>
        </p:spPr>
      </p:pic>
      <p:sp>
        <p:nvSpPr>
          <p:cNvPr id="190469" name="Rectangle 8"/>
          <p:cNvSpPr>
            <a:spLocks noChangeArrowheads="1"/>
          </p:cNvSpPr>
          <p:nvPr/>
        </p:nvSpPr>
        <p:spPr>
          <a:xfrm>
            <a:off x="2700338" y="2276872"/>
            <a:ext cx="1439862" cy="3743325"/>
          </a:xfrm>
          <a:prstGeom prst="rect">
            <a:avLst/>
          </a:prstGeom>
          <a:noFill/>
          <a:ln w="19050">
            <a:solidFill>
              <a:srgbClr val="800000"/>
            </a:solidFill>
            <a:prstDash val="sysDot"/>
            <a:miter/>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ea typeface="굴림"/>
            </a:endParaRPr>
          </a:p>
        </p:txBody>
      </p:sp>
      <p:sp>
        <p:nvSpPr>
          <p:cNvPr id="190470" name="Rectangle 9"/>
          <p:cNvSpPr>
            <a:spLocks noChangeArrowheads="1"/>
          </p:cNvSpPr>
          <p:nvPr/>
        </p:nvSpPr>
        <p:spPr>
          <a:xfrm>
            <a:off x="7451725" y="2276872"/>
            <a:ext cx="1368425" cy="3743325"/>
          </a:xfrm>
          <a:prstGeom prst="rect">
            <a:avLst/>
          </a:prstGeom>
          <a:noFill/>
          <a:ln w="19050">
            <a:solidFill>
              <a:srgbClr val="800000"/>
            </a:solidFill>
            <a:prstDash val="sysDot"/>
            <a:miter/>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ea typeface="굴림"/>
            </a:endParaRPr>
          </a:p>
        </p:txBody>
      </p:sp>
      <p:sp>
        <p:nvSpPr>
          <p:cNvPr id="190471" name="Rectangle 10"/>
          <p:cNvSpPr>
            <a:spLocks noChangeArrowheads="1"/>
          </p:cNvSpPr>
          <p:nvPr/>
        </p:nvSpPr>
        <p:spPr>
          <a:xfrm>
            <a:off x="4140200" y="2565400"/>
            <a:ext cx="3311525" cy="287338"/>
          </a:xfrm>
          <a:prstGeom prst="rect">
            <a:avLst/>
          </a:prstGeom>
          <a:noFill/>
          <a:ln w="19050">
            <a:solidFill>
              <a:srgbClr val="800000"/>
            </a:solidFill>
            <a:prstDash val="sysDot"/>
            <a:miter/>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ea typeface="굴림"/>
            </a:endParaRPr>
          </a:p>
        </p:txBody>
      </p:sp>
      <p:sp>
        <p:nvSpPr>
          <p:cNvPr id="190472" name="Text Box 11"/>
          <p:cNvSpPr txBox="1">
            <a:spLocks noChangeArrowheads="1"/>
          </p:cNvSpPr>
          <p:nvPr/>
        </p:nvSpPr>
        <p:spPr>
          <a:xfrm>
            <a:off x="2851150" y="4371975"/>
            <a:ext cx="1079500" cy="641350"/>
          </a:xfrm>
          <a:prstGeom prst="rect">
            <a:avLst/>
          </a:prstGeom>
          <a:noFill/>
          <a:ln>
            <a:noFill/>
          </a:ln>
        </p:spPr>
        <p:txBody>
          <a:bodyPr wrap="none">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r>
              <a:rPr lang="ko-KR" altLang="en-US">
                <a:solidFill>
                  <a:srgbClr val="D61602"/>
                </a:solidFill>
                <a:latin typeface="HY그래픽M"/>
                <a:ea typeface="HY그래픽M"/>
              </a:rPr>
              <a:t>데이타셋</a:t>
            </a:r>
            <a:br>
              <a:rPr lang="ko-KR" altLang="en-US">
                <a:solidFill>
                  <a:srgbClr val="D61602"/>
                </a:solidFill>
                <a:latin typeface="HY그래픽M"/>
                <a:ea typeface="HY그래픽M"/>
              </a:rPr>
            </a:br>
            <a:r>
              <a:rPr lang="ko-KR" altLang="en-US">
                <a:solidFill>
                  <a:srgbClr val="D61602"/>
                </a:solidFill>
                <a:latin typeface="HY그래픽M"/>
                <a:ea typeface="HY그래픽M"/>
              </a:rPr>
              <a:t>개체</a:t>
            </a:r>
          </a:p>
        </p:txBody>
      </p:sp>
      <p:sp>
        <p:nvSpPr>
          <p:cNvPr id="190473" name="Text Box 12"/>
          <p:cNvSpPr txBox="1">
            <a:spLocks noChangeArrowheads="1"/>
          </p:cNvSpPr>
          <p:nvPr/>
        </p:nvSpPr>
        <p:spPr>
          <a:xfrm>
            <a:off x="5302250" y="4365625"/>
            <a:ext cx="1085215" cy="366713"/>
          </a:xfrm>
          <a:prstGeom prst="rect">
            <a:avLst/>
          </a:prstGeom>
          <a:noFill/>
          <a:ln>
            <a:noFill/>
          </a:ln>
        </p:spPr>
        <p:txBody>
          <a:bodyPr wrap="none">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r>
              <a:rPr lang="ko-KR" altLang="en-US">
                <a:solidFill>
                  <a:srgbClr val="D61602"/>
                </a:solidFill>
                <a:latin typeface="HY그래픽M"/>
                <a:ea typeface="HY그래픽M"/>
              </a:rPr>
              <a:t>레이아웃</a:t>
            </a:r>
          </a:p>
        </p:txBody>
      </p:sp>
      <p:sp>
        <p:nvSpPr>
          <p:cNvPr id="190474" name="Text Box 13"/>
          <p:cNvSpPr txBox="1">
            <a:spLocks noChangeArrowheads="1"/>
          </p:cNvSpPr>
          <p:nvPr/>
        </p:nvSpPr>
        <p:spPr>
          <a:xfrm>
            <a:off x="7853363" y="4359275"/>
            <a:ext cx="858202" cy="641350"/>
          </a:xfrm>
          <a:prstGeom prst="rect">
            <a:avLst/>
          </a:prstGeom>
          <a:noFill/>
          <a:ln>
            <a:noFill/>
          </a:ln>
        </p:spPr>
        <p:txBody>
          <a:bodyPr wrap="none">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r>
              <a:rPr lang="ko-KR" altLang="en-US" smtClean="0">
                <a:solidFill>
                  <a:srgbClr val="D61602"/>
                </a:solidFill>
                <a:latin typeface="HY그래픽M"/>
                <a:ea typeface="HY그래픽M"/>
              </a:rPr>
              <a:t>속성</a:t>
            </a:r>
            <a:r>
              <a:rPr lang="ko-KR" altLang="en-US">
                <a:solidFill>
                  <a:srgbClr val="D61602"/>
                </a:solidFill>
                <a:latin typeface="HY그래픽M"/>
                <a:ea typeface="HY그래픽M"/>
              </a:rPr>
              <a:t/>
            </a:r>
            <a:br>
              <a:rPr lang="ko-KR" altLang="en-US">
                <a:solidFill>
                  <a:srgbClr val="D61602"/>
                </a:solidFill>
                <a:latin typeface="HY그래픽M"/>
                <a:ea typeface="HY그래픽M"/>
              </a:rPr>
            </a:br>
            <a:r>
              <a:rPr lang="ko-KR" altLang="en-US">
                <a:solidFill>
                  <a:srgbClr val="D61602"/>
                </a:solidFill>
                <a:latin typeface="HY그래픽M"/>
                <a:ea typeface="HY그래픽M"/>
              </a:rPr>
              <a:t>리스트</a:t>
            </a:r>
          </a:p>
        </p:txBody>
      </p:sp>
      <p:sp>
        <p:nvSpPr>
          <p:cNvPr id="190475" name="Text Box 14"/>
          <p:cNvSpPr txBox="1">
            <a:spLocks noChangeArrowheads="1"/>
          </p:cNvSpPr>
          <p:nvPr/>
        </p:nvSpPr>
        <p:spPr>
          <a:xfrm>
            <a:off x="5183188" y="2492375"/>
            <a:ext cx="1303337" cy="366713"/>
          </a:xfrm>
          <a:prstGeom prst="rect">
            <a:avLst/>
          </a:prstGeom>
          <a:noFill/>
          <a:ln>
            <a:noFill/>
          </a:ln>
        </p:spPr>
        <p:txBody>
          <a:bodyPr wrap="none">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r>
              <a:rPr lang="ko-KR" altLang="en-US">
                <a:solidFill>
                  <a:srgbClr val="D61602"/>
                </a:solidFill>
                <a:latin typeface="HY그래픽M"/>
                <a:ea typeface="HY그래픽M"/>
              </a:rPr>
              <a:t>그룹화필드</a:t>
            </a:r>
          </a:p>
        </p:txBody>
      </p:sp>
    </p:spTree>
    <p:extLst>
      <p:ext uri="{BB962C8B-B14F-4D97-AF65-F5344CB8AC3E}">
        <p14:creationId xmlns:p14="http://schemas.microsoft.com/office/powerpoint/2010/main" val="1496986366"/>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284413"/>
            <a:ext cx="51911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706" name="Rectangle 2"/>
          <p:cNvSpPr>
            <a:spLocks noGrp="1" noChangeArrowheads="1"/>
          </p:cNvSpPr>
          <p:nvPr>
            <p:ph type="title"/>
          </p:nvPr>
        </p:nvSpPr>
        <p:spPr/>
        <p:txBody>
          <a:bodyPr/>
          <a:lstStyle/>
          <a:p>
            <a:pPr eaLnBrk="1" hangingPunct="1">
              <a:defRPr/>
            </a:pPr>
            <a:r>
              <a:rPr lang="ko-KR" altLang="en-US" b="1" smtClean="0">
                <a:ea typeface="굴림" pitchFamily="50" charset="-127"/>
              </a:rPr>
              <a:t>텍스트</a:t>
            </a:r>
            <a:r>
              <a:rPr lang="ko-KR" altLang="en-US" smtClean="0">
                <a:ea typeface="굴림" pitchFamily="50" charset="-127"/>
              </a:rPr>
              <a:t> </a:t>
            </a:r>
          </a:p>
        </p:txBody>
      </p:sp>
      <p:sp>
        <p:nvSpPr>
          <p:cNvPr id="191492" name="Rectangle 3"/>
          <p:cNvSpPr>
            <a:spLocks noGrp="1" noChangeArrowheads="1"/>
          </p:cNvSpPr>
          <p:nvPr>
            <p:ph type="body" idx="1"/>
          </p:nvPr>
        </p:nvSpPr>
        <p:spPr/>
        <p:txBody>
          <a:bodyPr/>
          <a:lstStyle/>
          <a:p>
            <a:r>
              <a:rPr lang="ko-KR" altLang="en-US" smtClean="0">
                <a:ea typeface="굴림" panose="020B0600000101010101" pitchFamily="50" charset="-127"/>
              </a:rPr>
              <a:t>고정 텍스트</a:t>
            </a:r>
          </a:p>
          <a:p>
            <a:r>
              <a:rPr lang="ko-KR" altLang="en-US" smtClean="0">
                <a:ea typeface="굴림" panose="020B0600000101010101" pitchFamily="50" charset="-127"/>
              </a:rPr>
              <a:t>변동 텍스트</a:t>
            </a:r>
            <a:br>
              <a:rPr lang="ko-KR" altLang="en-US" smtClean="0">
                <a:ea typeface="굴림" panose="020B0600000101010101" pitchFamily="50" charset="-127"/>
              </a:rPr>
            </a:br>
            <a:r>
              <a:rPr lang="ko-KR" altLang="en-US" smtClean="0">
                <a:ea typeface="굴림" panose="020B0600000101010101" pitchFamily="50" charset="-127"/>
              </a:rPr>
              <a:t>데이터 필드</a:t>
            </a:r>
            <a:br>
              <a:rPr lang="ko-KR" altLang="en-US" smtClean="0">
                <a:ea typeface="굴림" panose="020B0600000101010101" pitchFamily="50" charset="-127"/>
              </a:rPr>
            </a:br>
            <a:r>
              <a:rPr lang="ko-KR" altLang="en-US" smtClean="0">
                <a:ea typeface="굴림" panose="020B0600000101010101" pitchFamily="50" charset="-127"/>
              </a:rPr>
              <a:t>자동텍스트</a:t>
            </a:r>
          </a:p>
          <a:p>
            <a:r>
              <a:rPr lang="ko-KR" altLang="en-US" smtClean="0">
                <a:ea typeface="굴림" panose="020B0600000101010101" pitchFamily="50" charset="-127"/>
              </a:rPr>
              <a:t>복합 텍스트</a:t>
            </a:r>
          </a:p>
          <a:p>
            <a:endParaRPr lang="ko-KR" altLang="en-US" smtClean="0">
              <a:ea typeface="굴림" panose="020B0600000101010101" pitchFamily="50" charset="-127"/>
            </a:endParaRPr>
          </a:p>
        </p:txBody>
      </p:sp>
      <p:sp>
        <p:nvSpPr>
          <p:cNvPr id="191493" name="Oval 5"/>
          <p:cNvSpPr>
            <a:spLocks noChangeArrowheads="1"/>
          </p:cNvSpPr>
          <p:nvPr/>
        </p:nvSpPr>
        <p:spPr bwMode="auto">
          <a:xfrm>
            <a:off x="3203575" y="3573463"/>
            <a:ext cx="936625" cy="360362"/>
          </a:xfrm>
          <a:prstGeom prst="ellipse">
            <a:avLst/>
          </a:prstGeom>
          <a:noFill/>
          <a:ln w="19050" algn="ctr">
            <a:solidFill>
              <a:srgbClr val="80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ea typeface="굴림" panose="020B0600000101010101" pitchFamily="50" charset="-127"/>
            </a:endParaRPr>
          </a:p>
        </p:txBody>
      </p:sp>
      <p:sp>
        <p:nvSpPr>
          <p:cNvPr id="191494" name="Oval 6"/>
          <p:cNvSpPr>
            <a:spLocks noChangeArrowheads="1"/>
          </p:cNvSpPr>
          <p:nvPr/>
        </p:nvSpPr>
        <p:spPr bwMode="auto">
          <a:xfrm>
            <a:off x="6884988" y="3541713"/>
            <a:ext cx="1071562" cy="360362"/>
          </a:xfrm>
          <a:prstGeom prst="ellipse">
            <a:avLst/>
          </a:prstGeom>
          <a:noFill/>
          <a:ln w="19050" algn="ctr">
            <a:solidFill>
              <a:srgbClr val="80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ea typeface="굴림" panose="020B0600000101010101" pitchFamily="50" charset="-127"/>
            </a:endParaRPr>
          </a:p>
        </p:txBody>
      </p:sp>
      <p:sp>
        <p:nvSpPr>
          <p:cNvPr id="191495" name="Oval 7"/>
          <p:cNvSpPr>
            <a:spLocks noChangeArrowheads="1"/>
          </p:cNvSpPr>
          <p:nvPr/>
        </p:nvSpPr>
        <p:spPr bwMode="auto">
          <a:xfrm>
            <a:off x="5291138" y="3573463"/>
            <a:ext cx="936625" cy="360362"/>
          </a:xfrm>
          <a:prstGeom prst="ellipse">
            <a:avLst/>
          </a:prstGeom>
          <a:noFill/>
          <a:ln w="19050" algn="ctr">
            <a:solidFill>
              <a:srgbClr val="80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ea typeface="굴림" panose="020B0600000101010101" pitchFamily="50" charset="-127"/>
            </a:endParaRPr>
          </a:p>
        </p:txBody>
      </p:sp>
      <p:sp>
        <p:nvSpPr>
          <p:cNvPr id="191496" name="AutoShape 8"/>
          <p:cNvSpPr>
            <a:spLocks noChangeArrowheads="1"/>
          </p:cNvSpPr>
          <p:nvPr/>
        </p:nvSpPr>
        <p:spPr bwMode="auto">
          <a:xfrm>
            <a:off x="1763713" y="4292600"/>
            <a:ext cx="1295400" cy="1079500"/>
          </a:xfrm>
          <a:prstGeom prst="wedgeRoundRectCallout">
            <a:avLst>
              <a:gd name="adj1" fmla="val 72306"/>
              <a:gd name="adj2" fmla="val -85000"/>
              <a:gd name="adj3" fmla="val 16667"/>
            </a:avLst>
          </a:prstGeom>
          <a:noFill/>
          <a:ln w="12700"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ea typeface="굴림" panose="020B0600000101010101" pitchFamily="50" charset="-127"/>
            </a:endParaRPr>
          </a:p>
        </p:txBody>
      </p:sp>
      <p:sp>
        <p:nvSpPr>
          <p:cNvPr id="191497" name="Text Box 9"/>
          <p:cNvSpPr txBox="1">
            <a:spLocks noChangeArrowheads="1"/>
          </p:cNvSpPr>
          <p:nvPr/>
        </p:nvSpPr>
        <p:spPr bwMode="auto">
          <a:xfrm>
            <a:off x="1908175" y="4581525"/>
            <a:ext cx="1079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sz="1600" b="0">
                <a:ea typeface="굴림체" panose="020B0609000101010101" pitchFamily="49" charset="-127"/>
              </a:rPr>
              <a:t>고정</a:t>
            </a:r>
            <a:br>
              <a:rPr lang="ko-KR" altLang="en-US" sz="1600" b="0">
                <a:ea typeface="굴림체" panose="020B0609000101010101" pitchFamily="49" charset="-127"/>
              </a:rPr>
            </a:br>
            <a:r>
              <a:rPr lang="ko-KR" altLang="en-US" sz="1600" b="0">
                <a:ea typeface="굴림체" panose="020B0609000101010101" pitchFamily="49" charset="-127"/>
              </a:rPr>
              <a:t>텍스트</a:t>
            </a:r>
          </a:p>
        </p:txBody>
      </p:sp>
      <p:sp>
        <p:nvSpPr>
          <p:cNvPr id="191498" name="AutoShape 11"/>
          <p:cNvSpPr>
            <a:spLocks noChangeArrowheads="1"/>
          </p:cNvSpPr>
          <p:nvPr/>
        </p:nvSpPr>
        <p:spPr bwMode="auto">
          <a:xfrm>
            <a:off x="5003800" y="4581525"/>
            <a:ext cx="1295400" cy="1079500"/>
          </a:xfrm>
          <a:prstGeom prst="wedgeRoundRectCallout">
            <a:avLst>
              <a:gd name="adj1" fmla="val 16176"/>
              <a:gd name="adj2" fmla="val -104412"/>
              <a:gd name="adj3" fmla="val 16667"/>
            </a:avLst>
          </a:prstGeom>
          <a:noFill/>
          <a:ln w="12700"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ea typeface="굴림" panose="020B0600000101010101" pitchFamily="50" charset="-127"/>
            </a:endParaRPr>
          </a:p>
        </p:txBody>
      </p:sp>
      <p:sp>
        <p:nvSpPr>
          <p:cNvPr id="191499" name="Text Box 12"/>
          <p:cNvSpPr txBox="1">
            <a:spLocks noChangeArrowheads="1"/>
          </p:cNvSpPr>
          <p:nvPr/>
        </p:nvSpPr>
        <p:spPr bwMode="auto">
          <a:xfrm>
            <a:off x="5076825" y="4797425"/>
            <a:ext cx="1079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sz="1600" b="0">
                <a:ea typeface="굴림체" panose="020B0609000101010101" pitchFamily="49" charset="-127"/>
              </a:rPr>
              <a:t>변동</a:t>
            </a:r>
            <a:br>
              <a:rPr lang="ko-KR" altLang="en-US" sz="1600" b="0">
                <a:ea typeface="굴림체" panose="020B0609000101010101" pitchFamily="49" charset="-127"/>
              </a:rPr>
            </a:br>
            <a:r>
              <a:rPr lang="ko-KR" altLang="en-US" sz="1600" b="0">
                <a:ea typeface="굴림체" panose="020B0609000101010101" pitchFamily="49" charset="-127"/>
              </a:rPr>
              <a:t>텍스트</a:t>
            </a:r>
          </a:p>
        </p:txBody>
      </p:sp>
      <p:sp>
        <p:nvSpPr>
          <p:cNvPr id="191500" name="AutoShape 13"/>
          <p:cNvSpPr>
            <a:spLocks noChangeArrowheads="1"/>
          </p:cNvSpPr>
          <p:nvPr/>
        </p:nvSpPr>
        <p:spPr bwMode="auto">
          <a:xfrm>
            <a:off x="6804025" y="4581525"/>
            <a:ext cx="1295400" cy="1079500"/>
          </a:xfrm>
          <a:prstGeom prst="wedgeRoundRectCallout">
            <a:avLst>
              <a:gd name="adj1" fmla="val 16176"/>
              <a:gd name="adj2" fmla="val -104412"/>
              <a:gd name="adj3" fmla="val 16667"/>
            </a:avLst>
          </a:prstGeom>
          <a:noFill/>
          <a:ln w="12700"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ea typeface="굴림" panose="020B0600000101010101" pitchFamily="50" charset="-127"/>
            </a:endParaRPr>
          </a:p>
        </p:txBody>
      </p:sp>
      <p:sp>
        <p:nvSpPr>
          <p:cNvPr id="191501" name="Text Box 14"/>
          <p:cNvSpPr txBox="1">
            <a:spLocks noChangeArrowheads="1"/>
          </p:cNvSpPr>
          <p:nvPr/>
        </p:nvSpPr>
        <p:spPr bwMode="auto">
          <a:xfrm>
            <a:off x="6948488" y="4797425"/>
            <a:ext cx="1079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sz="1600" b="0">
                <a:ea typeface="굴림체" panose="020B0609000101010101" pitchFamily="49" charset="-127"/>
              </a:rPr>
              <a:t>복합</a:t>
            </a:r>
            <a:br>
              <a:rPr lang="ko-KR" altLang="en-US" sz="1600" b="0">
                <a:ea typeface="굴림체" panose="020B0609000101010101" pitchFamily="49" charset="-127"/>
              </a:rPr>
            </a:br>
            <a:r>
              <a:rPr lang="ko-KR" altLang="en-US" sz="1600" b="0">
                <a:ea typeface="굴림체" panose="020B0609000101010101" pitchFamily="49" charset="-127"/>
              </a:rPr>
              <a:t>텍스트</a:t>
            </a:r>
          </a:p>
        </p:txBody>
      </p:sp>
    </p:spTree>
    <p:extLst>
      <p:ext uri="{BB962C8B-B14F-4D97-AF65-F5344CB8AC3E}">
        <p14:creationId xmlns:p14="http://schemas.microsoft.com/office/powerpoint/2010/main" val="1644347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pPr eaLnBrk="1" hangingPunct="1">
              <a:defRPr/>
            </a:pPr>
            <a:r>
              <a:rPr lang="ko-KR" altLang="en-US" b="1" smtClean="0">
                <a:ea typeface="굴림" pitchFamily="50" charset="-127"/>
              </a:rPr>
              <a:t>데이터 필드</a:t>
            </a:r>
          </a:p>
        </p:txBody>
      </p:sp>
      <p:sp>
        <p:nvSpPr>
          <p:cNvPr id="192515" name="Rectangle 3"/>
          <p:cNvSpPr>
            <a:spLocks noGrp="1" noChangeArrowheads="1"/>
          </p:cNvSpPr>
          <p:nvPr>
            <p:ph type="body" idx="1"/>
          </p:nvPr>
        </p:nvSpPr>
        <p:spPr/>
        <p:txBody>
          <a:bodyPr/>
          <a:lstStyle/>
          <a:p>
            <a:r>
              <a:rPr lang="ko-KR" altLang="en-US" smtClean="0">
                <a:ea typeface="굴림" panose="020B0600000101010101" pitchFamily="50" charset="-127"/>
              </a:rPr>
              <a:t>드래그 </a:t>
            </a:r>
            <a:r>
              <a:rPr lang="en-US" altLang="ko-KR" smtClean="0">
                <a:ea typeface="굴림" panose="020B0600000101010101" pitchFamily="50" charset="-127"/>
              </a:rPr>
              <a:t>&amp; </a:t>
            </a:r>
            <a:r>
              <a:rPr lang="ko-KR" altLang="en-US" smtClean="0">
                <a:ea typeface="굴림" panose="020B0600000101010101" pitchFamily="50" charset="-127"/>
              </a:rPr>
              <a:t>드랍</a:t>
            </a:r>
            <a:br>
              <a:rPr lang="ko-KR" altLang="en-US" smtClean="0">
                <a:ea typeface="굴림" panose="020B0600000101010101" pitchFamily="50" charset="-127"/>
              </a:rPr>
            </a:br>
            <a:r>
              <a:rPr lang="ko-KR" altLang="en-US" smtClean="0">
                <a:ea typeface="굴림" panose="020B0600000101010101" pitchFamily="50" charset="-127"/>
              </a:rPr>
              <a:t/>
            </a:r>
            <a:br>
              <a:rPr lang="ko-KR" altLang="en-US" smtClean="0">
                <a:ea typeface="굴림" panose="020B0600000101010101" pitchFamily="50" charset="-127"/>
              </a:rPr>
            </a:br>
            <a:r>
              <a:rPr lang="ko-KR" altLang="en-US" smtClean="0">
                <a:ea typeface="굴림" panose="020B0600000101010101" pitchFamily="50" charset="-127"/>
              </a:rPr>
              <a:t/>
            </a:r>
            <a:br>
              <a:rPr lang="ko-KR" altLang="en-US" smtClean="0">
                <a:ea typeface="굴림" panose="020B0600000101010101" pitchFamily="50" charset="-127"/>
              </a:rPr>
            </a:br>
            <a:r>
              <a:rPr lang="ko-KR" altLang="en-US" smtClean="0">
                <a:ea typeface="굴림" panose="020B0600000101010101" pitchFamily="50" charset="-127"/>
              </a:rPr>
              <a:t/>
            </a:r>
            <a:br>
              <a:rPr lang="ko-KR" altLang="en-US" smtClean="0">
                <a:ea typeface="굴림" panose="020B0600000101010101" pitchFamily="50" charset="-127"/>
              </a:rPr>
            </a:br>
            <a:r>
              <a:rPr lang="ko-KR" altLang="en-US" smtClean="0">
                <a:ea typeface="굴림" panose="020B0600000101010101" pitchFamily="50" charset="-127"/>
              </a:rPr>
              <a:t/>
            </a:r>
            <a:br>
              <a:rPr lang="ko-KR" altLang="en-US" smtClean="0">
                <a:ea typeface="굴림" panose="020B0600000101010101" pitchFamily="50" charset="-127"/>
              </a:rPr>
            </a:br>
            <a:r>
              <a:rPr lang="ko-KR" altLang="en-US" smtClean="0">
                <a:ea typeface="굴림" panose="020B0600000101010101" pitchFamily="50" charset="-127"/>
              </a:rPr>
              <a:t/>
            </a:r>
            <a:br>
              <a:rPr lang="ko-KR" altLang="en-US" smtClean="0">
                <a:ea typeface="굴림" panose="020B0600000101010101" pitchFamily="50" charset="-127"/>
              </a:rPr>
            </a:br>
            <a:r>
              <a:rPr lang="ko-KR" altLang="en-US" smtClean="0">
                <a:ea typeface="굴림" panose="020B0600000101010101" pitchFamily="50" charset="-127"/>
              </a:rPr>
              <a:t/>
            </a:r>
            <a:br>
              <a:rPr lang="ko-KR" altLang="en-US" smtClean="0">
                <a:ea typeface="굴림" panose="020B0600000101010101" pitchFamily="50" charset="-127"/>
              </a:rPr>
            </a:br>
            <a:endParaRPr lang="ko-KR" altLang="en-US" smtClean="0">
              <a:ea typeface="굴림" panose="020B0600000101010101" pitchFamily="50" charset="-127"/>
            </a:endParaRPr>
          </a:p>
          <a:p>
            <a:endParaRPr lang="ko-KR" altLang="en-US" smtClean="0">
              <a:ea typeface="굴림" panose="020B0600000101010101" pitchFamily="50" charset="-127"/>
            </a:endParaRPr>
          </a:p>
          <a:p>
            <a:r>
              <a:rPr lang="ko-KR" altLang="en-US" smtClean="0">
                <a:ea typeface="굴림" panose="020B0600000101010101" pitchFamily="50" charset="-127"/>
              </a:rPr>
              <a:t>직접 입력 </a:t>
            </a:r>
            <a:r>
              <a:rPr lang="en-US" altLang="ko-KR" smtClean="0">
                <a:ea typeface="굴림" panose="020B0600000101010101" pitchFamily="50" charset="-127"/>
              </a:rPr>
              <a:t>-  {[</a:t>
            </a:r>
            <a:r>
              <a:rPr lang="ko-KR" altLang="en-US" smtClean="0">
                <a:ea typeface="굴림" panose="020B0600000101010101" pitchFamily="50" charset="-127"/>
              </a:rPr>
              <a:t>데이타셋명</a:t>
            </a:r>
            <a:r>
              <a:rPr lang="en-US" altLang="ko-KR" smtClean="0">
                <a:ea typeface="굴림" panose="020B0600000101010101" pitchFamily="50" charset="-127"/>
              </a:rPr>
              <a:t>]}:{[</a:t>
            </a:r>
            <a:r>
              <a:rPr lang="ko-KR" altLang="en-US" smtClean="0">
                <a:ea typeface="굴림" panose="020B0600000101010101" pitchFamily="50" charset="-127"/>
              </a:rPr>
              <a:t>개체</a:t>
            </a:r>
            <a:r>
              <a:rPr lang="en-US" altLang="ko-KR" smtClean="0">
                <a:ea typeface="굴림" panose="020B0600000101010101" pitchFamily="50" charset="-127"/>
              </a:rPr>
              <a:t>]}</a:t>
            </a:r>
            <a:br>
              <a:rPr lang="en-US" altLang="ko-KR" smtClean="0">
                <a:ea typeface="굴림" panose="020B0600000101010101" pitchFamily="50" charset="-127"/>
              </a:rPr>
            </a:br>
            <a:r>
              <a:rPr lang="en-US" altLang="ko-KR" smtClean="0">
                <a:ea typeface="굴림" panose="020B0600000101010101" pitchFamily="50" charset="-127"/>
              </a:rPr>
              <a:t>                      </a:t>
            </a:r>
            <a:r>
              <a:rPr lang="ko-KR" altLang="en-US" smtClean="0">
                <a:ea typeface="굴림" panose="020B0600000101010101" pitchFamily="50" charset="-127"/>
              </a:rPr>
              <a:t>애트리뷰트 폼 별도입력가능</a:t>
            </a:r>
            <a:r>
              <a:rPr lang="en-US" altLang="ko-KR" smtClean="0">
                <a:ea typeface="굴림" panose="020B0600000101010101" pitchFamily="50" charset="-127"/>
              </a:rPr>
              <a:t>(ID,DESC)</a:t>
            </a:r>
            <a:endParaRPr lang="ko-KR" altLang="en-US" smtClean="0">
              <a:ea typeface="굴림" panose="020B0600000101010101" pitchFamily="50" charset="-127"/>
            </a:endParaRPr>
          </a:p>
        </p:txBody>
      </p:sp>
      <p:pic>
        <p:nvPicPr>
          <p:cNvPr id="1925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1196975"/>
            <a:ext cx="5038725"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7" name="Line 9"/>
          <p:cNvSpPr>
            <a:spLocks noChangeShapeType="1"/>
          </p:cNvSpPr>
          <p:nvPr/>
        </p:nvSpPr>
        <p:spPr bwMode="auto">
          <a:xfrm flipV="1">
            <a:off x="4284663" y="3213100"/>
            <a:ext cx="1800225" cy="935038"/>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Tree>
    <p:extLst>
      <p:ext uri="{BB962C8B-B14F-4D97-AF65-F5344CB8AC3E}">
        <p14:creationId xmlns:p14="http://schemas.microsoft.com/office/powerpoint/2010/main" val="1536693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pPr eaLnBrk="1" hangingPunct="1">
              <a:defRPr/>
            </a:pPr>
            <a:r>
              <a:rPr lang="ko-KR" altLang="en-US" b="1">
                <a:ea typeface="굴림"/>
              </a:rPr>
              <a:t>자동 텍스트</a:t>
            </a:r>
          </a:p>
        </p:txBody>
      </p:sp>
      <p:sp>
        <p:nvSpPr>
          <p:cNvPr id="193539" name="Rectangle 3"/>
          <p:cNvSpPr>
            <a:spLocks noGrp="1" noChangeArrowheads="1"/>
          </p:cNvSpPr>
          <p:nvPr>
            <p:ph type="body" sz="half" idx="1"/>
          </p:nvPr>
        </p:nvSpPr>
        <p:spPr/>
        <p:txBody>
          <a:bodyPr/>
          <a:lstStyle/>
          <a:p>
            <a:pPr marL="0" indent="0">
              <a:defRPr/>
            </a:pPr>
            <a:r>
              <a:rPr lang="ko-KR" altLang="en-US" sz="2400">
                <a:ea typeface="굴림"/>
              </a:rPr>
              <a:t>메뉴에서의 입력</a:t>
            </a:r>
            <a:br>
              <a:rPr lang="ko-KR" altLang="en-US" sz="2400">
                <a:ea typeface="굴림"/>
              </a:rPr>
            </a:br>
            <a:r>
              <a:rPr lang="en-US" altLang="ko-KR" sz="2000">
                <a:ea typeface="굴림"/>
              </a:rPr>
              <a:t>(</a:t>
            </a:r>
            <a:r>
              <a:rPr lang="ko-KR" altLang="en-US" sz="2000">
                <a:ea typeface="굴림"/>
              </a:rPr>
              <a:t>삽입 </a:t>
            </a:r>
            <a:r>
              <a:rPr lang="en-US" altLang="ko-KR" sz="2000">
                <a:ea typeface="굴림"/>
              </a:rPr>
              <a:t>– </a:t>
            </a:r>
            <a:r>
              <a:rPr lang="ko-KR" altLang="en-US" sz="2000">
                <a:ea typeface="굴림"/>
              </a:rPr>
              <a:t>자동텍스트</a:t>
            </a:r>
            <a:r>
              <a:rPr lang="en-US" altLang="ko-KR" sz="2000">
                <a:ea typeface="굴림"/>
              </a:rPr>
              <a:t>)</a:t>
            </a:r>
            <a:r>
              <a:rPr lang="en-US" altLang="ko-KR" sz="2400">
                <a:ea typeface="굴림"/>
              </a:rPr>
              <a:t/>
            </a:r>
            <a:br>
              <a:rPr lang="en-US" altLang="ko-KR" sz="2400">
                <a:ea typeface="굴림"/>
              </a:rPr>
            </a:br>
            <a:r>
              <a:rPr lang="en-US" altLang="ko-KR" sz="2400">
                <a:ea typeface="굴림"/>
              </a:rPr>
              <a:t/>
            </a:r>
            <a:br>
              <a:rPr lang="en-US" altLang="ko-KR" sz="2400">
                <a:ea typeface="굴림"/>
              </a:rPr>
            </a:br>
            <a:r>
              <a:rPr lang="en-US" altLang="ko-KR" sz="2400">
                <a:ea typeface="굴림"/>
              </a:rPr>
              <a:t/>
            </a:r>
            <a:br>
              <a:rPr lang="en-US" altLang="ko-KR" sz="2400">
                <a:ea typeface="굴림"/>
              </a:rPr>
            </a:br>
            <a:r>
              <a:rPr lang="en-US" altLang="ko-KR" sz="2400">
                <a:ea typeface="굴림"/>
              </a:rPr>
              <a:t/>
            </a:r>
            <a:br>
              <a:rPr lang="en-US" altLang="ko-KR" sz="2400">
                <a:ea typeface="굴림"/>
              </a:rPr>
            </a:br>
            <a:r>
              <a:rPr lang="en-US" altLang="ko-KR" sz="2400">
                <a:ea typeface="굴림"/>
              </a:rPr>
              <a:t/>
            </a:r>
            <a:br>
              <a:rPr lang="en-US" altLang="ko-KR" sz="2400">
                <a:ea typeface="굴림"/>
              </a:rPr>
            </a:br>
            <a:r>
              <a:rPr lang="en-US" altLang="ko-KR" sz="2400">
                <a:ea typeface="굴림"/>
              </a:rPr>
              <a:t/>
            </a:r>
            <a:br>
              <a:rPr lang="en-US" altLang="ko-KR" sz="2400">
                <a:ea typeface="굴림"/>
              </a:rPr>
            </a:br>
            <a:r>
              <a:rPr lang="en-US" altLang="ko-KR" sz="2400">
                <a:ea typeface="굴림"/>
              </a:rPr>
              <a:t/>
            </a:r>
            <a:br>
              <a:rPr lang="en-US" altLang="ko-KR" sz="2400">
                <a:ea typeface="굴림"/>
              </a:rPr>
            </a:br>
            <a:endParaRPr lang="en-US" altLang="ko-KR" sz="2400">
              <a:ea typeface="굴림"/>
            </a:endParaRPr>
          </a:p>
          <a:p>
            <a:pPr marL="0" indent="0">
              <a:defRPr/>
            </a:pPr>
            <a:r>
              <a:rPr lang="ko-KR" altLang="en-US" sz="2400">
                <a:ea typeface="굴림"/>
              </a:rPr>
              <a:t>직접 입력</a:t>
            </a:r>
            <a:br>
              <a:rPr lang="ko-KR" altLang="en-US" sz="2400">
                <a:ea typeface="굴림"/>
              </a:rPr>
            </a:br>
            <a:endParaRPr lang="ko-KR" altLang="en-US" sz="2400">
              <a:ea typeface="굴림"/>
            </a:endParaRPr>
          </a:p>
          <a:p>
            <a:pPr marL="0" indent="0">
              <a:defRPr/>
            </a:pPr>
            <a:endParaRPr lang="en-US" altLang="ko-KR" sz="2400">
              <a:ea typeface="굴림"/>
            </a:endParaRPr>
          </a:p>
        </p:txBody>
      </p:sp>
      <p:pic>
        <p:nvPicPr>
          <p:cNvPr id="193540" name="Picture 4"/>
          <p:cNvPicPr>
            <a:picLocks noChangeAspect="1" noChangeArrowheads="1"/>
          </p:cNvPicPr>
          <p:nvPr/>
        </p:nvPicPr>
        <p:blipFill rotWithShape="1">
          <a:blip r:embed="rId3"/>
          <a:srcRect/>
          <a:stretch>
            <a:fillRect/>
          </a:stretch>
        </p:blipFill>
        <p:spPr>
          <a:xfrm>
            <a:off x="3779838" y="1268413"/>
            <a:ext cx="4176712" cy="3213100"/>
          </a:xfrm>
          <a:prstGeom prst="rect">
            <a:avLst/>
          </a:prstGeom>
          <a:noFill/>
          <a:ln>
            <a:noFill/>
          </a:ln>
        </p:spPr>
      </p:pic>
      <p:graphicFrame>
        <p:nvGraphicFramePr>
          <p:cNvPr id="588849" name="Group 49"/>
          <p:cNvGraphicFramePr>
            <a:graphicFrameLocks noGrp="1"/>
          </p:cNvGraphicFramePr>
          <p:nvPr>
            <p:ph sz="half" idx="2"/>
          </p:nvPr>
        </p:nvGraphicFramePr>
        <p:xfrm>
          <a:off x="2770188" y="4724400"/>
          <a:ext cx="5905500" cy="1463676"/>
        </p:xfrm>
        <a:graphic>
          <a:graphicData uri="http://schemas.openxmlformats.org/drawingml/2006/table">
            <a:tbl>
              <a:tblPr/>
              <a:tblGrid>
                <a:gridCol w="2954337">
                  <a:extLst>
                    <a:ext uri="{9D8B030D-6E8A-4147-A177-3AD203B41FA5}">
                      <a16:colId xmlns:a16="http://schemas.microsoft.com/office/drawing/2014/main" val="20000"/>
                    </a:ext>
                  </a:extLst>
                </a:gridCol>
                <a:gridCol w="2951163">
                  <a:extLst>
                    <a:ext uri="{9D8B030D-6E8A-4147-A177-3AD203B41FA5}">
                      <a16:colId xmlns:a16="http://schemas.microsoft.com/office/drawing/2014/main" val="20001"/>
                    </a:ext>
                  </a:extLst>
                </a:gridCol>
              </a:tblGrid>
              <a:tr h="365919">
                <a:tc>
                  <a:txBody>
                    <a:bodyPr/>
                    <a:lstStyle/>
                    <a:p>
                      <a:pPr marL="0" marR="0" lvl="0" indent="0" algn="l" defTabSz="914400" rtl="0" eaLnBrk="0" latinLnBrk="0" hangingPunct="0">
                        <a:lnSpc>
                          <a:spcPct val="100000"/>
                        </a:lnSpc>
                        <a:spcBef>
                          <a:spcPct val="20000"/>
                        </a:spcBef>
                        <a:spcAft>
                          <a:spcPct val="0"/>
                        </a:spcAft>
                        <a:buClr>
                          <a:srgbClr val="CC0000"/>
                        </a:buClr>
                        <a:buSzPct val="50000"/>
                        <a:buFont typeface="Marlett"/>
                        <a:buNone/>
                        <a:defRPr/>
                      </a:pPr>
                      <a:r>
                        <a:rPr kumimoji="0" lang="ko-KR" altLang="en-US" sz="1800" b="0" i="0" u="none" strike="noStrike" cap="none" normalizeH="0" baseline="0">
                          <a:solidFill>
                            <a:schemeClr val="tx1"/>
                          </a:solidFill>
                          <a:effectLst/>
                          <a:latin typeface="굴림체"/>
                          <a:ea typeface="굴림체"/>
                        </a:rPr>
                        <a:t>페이지번호      </a:t>
                      </a:r>
                      <a:r>
                        <a:rPr kumimoji="0" lang="en-US" altLang="ko-KR" sz="1800" b="0" i="0" u="none" strike="noStrike" cap="none" normalizeH="0" baseline="0">
                          <a:solidFill>
                            <a:schemeClr val="tx1"/>
                          </a:solidFill>
                          <a:effectLst/>
                          <a:latin typeface="굴림체"/>
                          <a:ea typeface="굴림체"/>
                        </a:rPr>
                        <a:t>{&amp;PAGE}</a:t>
                      </a:r>
                      <a:endParaRPr kumimoji="0" lang="en-US" altLang="ko-KR" sz="1800" b="0" i="0" u="none" strike="noStrike" cap="none" normalizeH="0" baseline="0">
                        <a:solidFill>
                          <a:schemeClr val="tx1"/>
                        </a:solidFill>
                        <a:latin typeface="굴림체"/>
                        <a:ea typeface="굴림체"/>
                      </a:endParaRPr>
                    </a:p>
                  </a:txBody>
                  <a:tcPr marT="45740" marB="45740" horzOverflow="overflow">
                    <a:lnL w="28575" cap="flat" cmpd="sng" algn="ctr">
                      <a:solidFill>
                        <a:schemeClr val="tx1"/>
                      </a:solidFill>
                      <a:prstDash val="solid"/>
                      <a:round/>
                    </a:lnL>
                    <a:lnR w="12700" cap="flat" cmpd="sng" algn="ctr">
                      <a:solidFill>
                        <a:schemeClr val="tx1"/>
                      </a:solidFill>
                      <a:prstDash val="solid"/>
                      <a:round/>
                    </a:lnR>
                    <a:lnT w="28575" cap="flat" cmpd="sng" algn="ctr">
                      <a:solidFill>
                        <a:schemeClr val="tx1"/>
                      </a:solidFill>
                      <a:prstDash val="solid"/>
                      <a:round/>
                    </a:lnT>
                    <a:lnB w="12700" cap="flat" cmpd="sng" algn="ctr">
                      <a:solidFill>
                        <a:schemeClr val="tx1"/>
                      </a:solidFill>
                      <a:prstDash val="solid"/>
                      <a:round/>
                    </a:lnB>
                    <a:lnTlToBr>
                      <a:noFill/>
                    </a:lnTlToBr>
                    <a:lnBlToTr>
                      <a:noFill/>
                    </a:lnBlToTr>
                    <a:noFill/>
                  </a:tcPr>
                </a:tc>
                <a:tc>
                  <a:txBody>
                    <a:bodyPr/>
                    <a:lstStyle/>
                    <a:p>
                      <a:pPr marL="0" marR="0" lvl="0" indent="0" algn="l" defTabSz="914400" rtl="0" eaLnBrk="0" latinLnBrk="0" hangingPunct="0">
                        <a:lnSpc>
                          <a:spcPct val="100000"/>
                        </a:lnSpc>
                        <a:spcBef>
                          <a:spcPct val="20000"/>
                        </a:spcBef>
                        <a:spcAft>
                          <a:spcPct val="0"/>
                        </a:spcAft>
                        <a:buClr>
                          <a:srgbClr val="CC0000"/>
                        </a:buClr>
                        <a:buSzPct val="50000"/>
                        <a:buFont typeface="Marlett"/>
                        <a:buNone/>
                        <a:defRPr/>
                      </a:pPr>
                      <a:r>
                        <a:rPr kumimoji="0" lang="ko-KR" altLang="en-US" sz="1800" b="0" i="0" u="none" strike="noStrike" cap="none" normalizeH="0" baseline="0">
                          <a:solidFill>
                            <a:schemeClr val="tx1"/>
                          </a:solidFill>
                          <a:effectLst/>
                          <a:latin typeface="굴림체"/>
                          <a:ea typeface="굴림체"/>
                        </a:rPr>
                        <a:t>다큐먼트이름 </a:t>
                      </a:r>
                      <a:r>
                        <a:rPr kumimoji="0" lang="en-US" altLang="ko-KR" sz="1800" b="0" i="0" u="none" strike="noStrike" cap="none" normalizeH="0" baseline="0">
                          <a:solidFill>
                            <a:schemeClr val="tx1"/>
                          </a:solidFill>
                          <a:effectLst/>
                          <a:latin typeface="굴림체"/>
                          <a:ea typeface="굴림체"/>
                        </a:rPr>
                        <a:t>{&amp;DOCUMENT}</a:t>
                      </a:r>
                      <a:endParaRPr kumimoji="0" lang="en-US" altLang="ko-KR" sz="1800" b="0" i="0" u="none" strike="noStrike" cap="none" normalizeH="0" baseline="0">
                        <a:solidFill>
                          <a:schemeClr val="tx1"/>
                        </a:solidFill>
                        <a:latin typeface="굴림체"/>
                        <a:ea typeface="굴림체"/>
                      </a:endParaRPr>
                    </a:p>
                  </a:txBody>
                  <a:tcPr marT="45740" marB="45740" horzOverflow="overflow">
                    <a:lnL w="12700" cap="flat" cmpd="sng" algn="ctr">
                      <a:solidFill>
                        <a:schemeClr val="tx1"/>
                      </a:solidFill>
                      <a:prstDash val="solid"/>
                      <a:round/>
                    </a:lnL>
                    <a:lnR w="28575" cap="flat" cmpd="sng" algn="ctr">
                      <a:solidFill>
                        <a:schemeClr val="tx1"/>
                      </a:solidFill>
                      <a:prstDash val="solid"/>
                      <a:round/>
                    </a:lnR>
                    <a:lnT w="28575" cap="flat" cmpd="sng" algn="ctr">
                      <a:solidFill>
                        <a:schemeClr val="tx1"/>
                      </a:solidFill>
                      <a:prstDash val="solid"/>
                      <a:round/>
                    </a:lnT>
                    <a:lnB w="12700" cap="flat" cmpd="sng" algn="ctr">
                      <a:solidFill>
                        <a:schemeClr val="tx1"/>
                      </a:solidFill>
                      <a:prstDash val="solid"/>
                      <a:roun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l" defTabSz="914400" rtl="0" eaLnBrk="0" latinLnBrk="0" hangingPunct="0">
                        <a:lnSpc>
                          <a:spcPct val="100000"/>
                        </a:lnSpc>
                        <a:spcBef>
                          <a:spcPct val="20000"/>
                        </a:spcBef>
                        <a:spcAft>
                          <a:spcPct val="0"/>
                        </a:spcAft>
                        <a:buClr>
                          <a:srgbClr val="CC0000"/>
                        </a:buClr>
                        <a:buSzPct val="50000"/>
                        <a:buFont typeface="Marlett"/>
                        <a:buNone/>
                        <a:defRPr/>
                      </a:pPr>
                      <a:r>
                        <a:rPr kumimoji="0" lang="ko-KR" altLang="en-US" sz="1800" b="0" i="0" u="none" strike="noStrike" cap="none" normalizeH="0" baseline="0">
                          <a:solidFill>
                            <a:schemeClr val="tx1"/>
                          </a:solidFill>
                          <a:effectLst/>
                          <a:latin typeface="굴림체"/>
                          <a:ea typeface="굴림체"/>
                        </a:rPr>
                        <a:t>총페이지      </a:t>
                      </a:r>
                      <a:r>
                        <a:rPr kumimoji="0" lang="en-US" altLang="ko-KR" sz="1800" b="0" i="0" u="none" strike="noStrike" cap="none" normalizeH="0" baseline="0">
                          <a:solidFill>
                            <a:schemeClr val="tx1"/>
                          </a:solidFill>
                          <a:effectLst/>
                          <a:latin typeface="굴림체"/>
                          <a:ea typeface="굴림체"/>
                        </a:rPr>
                        <a:t>{&amp;NPAGES}</a:t>
                      </a:r>
                      <a:endParaRPr kumimoji="0" lang="ko-KR" altLang="en-US" sz="1800" b="0" i="0" u="none" strike="noStrike" cap="none" normalizeH="0" baseline="0">
                        <a:solidFill>
                          <a:schemeClr val="tx1"/>
                        </a:solidFill>
                        <a:effectLst/>
                        <a:latin typeface="굴림체"/>
                        <a:ea typeface="굴림체"/>
                      </a:endParaRPr>
                    </a:p>
                  </a:txBody>
                  <a:tcPr marT="45740" marB="45740" horzOverflow="overflow">
                    <a:lnL w="28575"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noFill/>
                  </a:tcPr>
                </a:tc>
                <a:tc>
                  <a:txBody>
                    <a:bodyPr/>
                    <a:lstStyle/>
                    <a:p>
                      <a:pPr marL="0" marR="0" lvl="0" indent="0" algn="l" defTabSz="914400" rtl="0" eaLnBrk="0" latinLnBrk="0" hangingPunct="0">
                        <a:lnSpc>
                          <a:spcPct val="100000"/>
                        </a:lnSpc>
                        <a:spcBef>
                          <a:spcPct val="20000"/>
                        </a:spcBef>
                        <a:spcAft>
                          <a:spcPct val="0"/>
                        </a:spcAft>
                        <a:buClr>
                          <a:srgbClr val="CC0000"/>
                        </a:buClr>
                        <a:buSzPct val="50000"/>
                        <a:buFont typeface="Marlett"/>
                        <a:buNone/>
                        <a:defRPr/>
                      </a:pPr>
                      <a:r>
                        <a:rPr kumimoji="0" lang="ko-KR" altLang="en-US" sz="1800" b="0" i="0" u="none" strike="noStrike" cap="none" normalizeH="0" baseline="0">
                          <a:solidFill>
                            <a:schemeClr val="tx1"/>
                          </a:solidFill>
                          <a:effectLst/>
                          <a:latin typeface="굴림체"/>
                          <a:ea typeface="굴림체"/>
                        </a:rPr>
                        <a:t>프로젝트이름  </a:t>
                      </a:r>
                      <a:r>
                        <a:rPr kumimoji="0" lang="en-US" altLang="ko-KR" sz="1800" b="0" i="0" u="none" strike="noStrike" cap="none" normalizeH="0" baseline="0">
                          <a:solidFill>
                            <a:schemeClr val="tx1"/>
                          </a:solidFill>
                          <a:effectLst/>
                          <a:latin typeface="굴림체"/>
                          <a:ea typeface="굴림체"/>
                        </a:rPr>
                        <a:t>{&amp;PROJECT}</a:t>
                      </a:r>
                      <a:endParaRPr kumimoji="0" lang="en-US" altLang="ko-KR" sz="1800" b="0" i="0" u="none" strike="noStrike" cap="none" normalizeH="0" baseline="0">
                        <a:solidFill>
                          <a:schemeClr val="tx1"/>
                        </a:solidFill>
                        <a:latin typeface="굴림체"/>
                        <a:ea typeface="굴림체"/>
                      </a:endParaRPr>
                    </a:p>
                  </a:txBody>
                  <a:tcPr marT="45740" marB="45740" horzOverflow="overflow">
                    <a:lnL w="12700" cap="flat" cmpd="sng" algn="ctr">
                      <a:solidFill>
                        <a:schemeClr val="tx1"/>
                      </a:solidFill>
                      <a:prstDash val="solid"/>
                      <a:round/>
                    </a:lnL>
                    <a:lnR w="28575"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noFill/>
                  </a:tcPr>
                </a:tc>
                <a:extLst>
                  <a:ext uri="{0D108BD9-81ED-4DB2-BD59-A6C34878D82A}">
                    <a16:rowId xmlns:a16="http://schemas.microsoft.com/office/drawing/2014/main" val="10001"/>
                  </a:ext>
                </a:extLst>
              </a:tr>
              <a:tr h="365919">
                <a:tc>
                  <a:txBody>
                    <a:bodyPr/>
                    <a:lstStyle/>
                    <a:p>
                      <a:pPr marL="0" marR="0" lvl="0" indent="0" algn="l" defTabSz="914400" rtl="0" eaLnBrk="0" latinLnBrk="0" hangingPunct="0">
                        <a:lnSpc>
                          <a:spcPct val="100000"/>
                        </a:lnSpc>
                        <a:spcBef>
                          <a:spcPct val="20000"/>
                        </a:spcBef>
                        <a:spcAft>
                          <a:spcPct val="0"/>
                        </a:spcAft>
                        <a:buClr>
                          <a:srgbClr val="CC0000"/>
                        </a:buClr>
                        <a:buSzPct val="50000"/>
                        <a:buFont typeface="Marlett"/>
                        <a:buNone/>
                        <a:defRPr/>
                      </a:pPr>
                      <a:r>
                        <a:rPr kumimoji="0" lang="ko-KR" altLang="en-US" sz="1800" b="0" i="0" u="none" strike="noStrike" cap="none" normalizeH="0" baseline="0">
                          <a:solidFill>
                            <a:schemeClr val="tx1"/>
                          </a:solidFill>
                          <a:effectLst/>
                          <a:latin typeface="굴림체"/>
                          <a:ea typeface="굴림체"/>
                        </a:rPr>
                        <a:t>날짜시간    </a:t>
                      </a:r>
                      <a:r>
                        <a:rPr kumimoji="0" lang="en-US" altLang="ko-KR" sz="1800" b="0" i="0" u="none" strike="noStrike" cap="none" normalizeH="0" baseline="0">
                          <a:solidFill>
                            <a:schemeClr val="tx1"/>
                          </a:solidFill>
                          <a:effectLst/>
                          <a:latin typeface="굴림체"/>
                          <a:ea typeface="굴림체"/>
                        </a:rPr>
                        <a:t>{&amp;DATETIME}</a:t>
                      </a:r>
                      <a:endParaRPr kumimoji="0" lang="en-US" altLang="ko-KR" sz="1800" b="0" i="0" u="none" strike="noStrike" cap="none" normalizeH="0" baseline="0">
                        <a:solidFill>
                          <a:schemeClr val="tx1"/>
                        </a:solidFill>
                        <a:latin typeface="굴림체"/>
                        <a:ea typeface="굴림체"/>
                      </a:endParaRPr>
                    </a:p>
                  </a:txBody>
                  <a:tcPr marT="45740" marB="45740" horzOverflow="overflow">
                    <a:lnL w="28575"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noFill/>
                  </a:tcPr>
                </a:tc>
                <a:tc>
                  <a:txBody>
                    <a:bodyPr/>
                    <a:lstStyle/>
                    <a:p>
                      <a:pPr marL="0" marR="0" lvl="0" indent="0" algn="l" defTabSz="914400" rtl="0" eaLnBrk="0" latinLnBrk="0" hangingPunct="0">
                        <a:lnSpc>
                          <a:spcPct val="100000"/>
                        </a:lnSpc>
                        <a:spcBef>
                          <a:spcPct val="20000"/>
                        </a:spcBef>
                        <a:spcAft>
                          <a:spcPct val="0"/>
                        </a:spcAft>
                        <a:buClr>
                          <a:srgbClr val="CC0000"/>
                        </a:buClr>
                        <a:buSzPct val="50000"/>
                        <a:buFont typeface="Marlett"/>
                        <a:buNone/>
                        <a:defRPr/>
                      </a:pPr>
                      <a:r>
                        <a:rPr kumimoji="0" lang="ko-KR" altLang="en-US" sz="1800" b="0" i="0" u="none" strike="noStrike" cap="none" normalizeH="0" baseline="0">
                          <a:solidFill>
                            <a:schemeClr val="tx1"/>
                          </a:solidFill>
                          <a:effectLst/>
                          <a:latin typeface="굴림체"/>
                          <a:ea typeface="굴림체"/>
                        </a:rPr>
                        <a:t>실행시간</a:t>
                      </a:r>
                      <a:r>
                        <a:rPr kumimoji="0" lang="en-US" altLang="ko-KR" sz="1800" b="0" i="0" u="none" strike="noStrike" cap="none" normalizeH="0" baseline="0">
                          <a:solidFill>
                            <a:schemeClr val="tx1"/>
                          </a:solidFill>
                          <a:effectLst/>
                          <a:latin typeface="굴림체"/>
                          <a:ea typeface="굴림체"/>
                        </a:rPr>
                        <a:t>{&amp;EXECUTIONTIME}</a:t>
                      </a:r>
                      <a:endParaRPr kumimoji="0" lang="en-US" altLang="ko-KR" sz="1800" b="0" i="0" u="none" strike="noStrike" cap="none" normalizeH="0" baseline="0">
                        <a:solidFill>
                          <a:schemeClr val="tx1"/>
                        </a:solidFill>
                        <a:latin typeface="굴림체"/>
                        <a:ea typeface="굴림체"/>
                      </a:endParaRPr>
                    </a:p>
                  </a:txBody>
                  <a:tcPr marT="45740" marB="45740" horzOverflow="overflow">
                    <a:lnL w="12700" cap="flat" cmpd="sng" algn="ctr">
                      <a:solidFill>
                        <a:schemeClr val="tx1"/>
                      </a:solidFill>
                      <a:prstDash val="solid"/>
                      <a:round/>
                    </a:lnL>
                    <a:lnR w="28575"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a:noFill/>
                    </a:lnTlToBr>
                    <a:lnBlToTr>
                      <a:noFill/>
                    </a:lnBlToTr>
                    <a:noFill/>
                  </a:tcPr>
                </a:tc>
                <a:extLst>
                  <a:ext uri="{0D108BD9-81ED-4DB2-BD59-A6C34878D82A}">
                    <a16:rowId xmlns:a16="http://schemas.microsoft.com/office/drawing/2014/main" val="10002"/>
                  </a:ext>
                </a:extLst>
              </a:tr>
              <a:tr h="365919">
                <a:tc>
                  <a:txBody>
                    <a:bodyPr/>
                    <a:lstStyle/>
                    <a:p>
                      <a:pPr marL="0" marR="0" lvl="0" indent="0" algn="l" defTabSz="914400" rtl="0" eaLnBrk="0" latinLnBrk="0" hangingPunct="0">
                        <a:lnSpc>
                          <a:spcPct val="100000"/>
                        </a:lnSpc>
                        <a:spcBef>
                          <a:spcPct val="20000"/>
                        </a:spcBef>
                        <a:spcAft>
                          <a:spcPct val="0"/>
                        </a:spcAft>
                        <a:buClr>
                          <a:srgbClr val="CC0000"/>
                        </a:buClr>
                        <a:buSzPct val="50000"/>
                        <a:buFont typeface="Marlett"/>
                        <a:buNone/>
                        <a:defRPr/>
                      </a:pPr>
                      <a:r>
                        <a:rPr kumimoji="0" lang="ko-KR" altLang="en-US" sz="1800" b="0" i="0" u="none" strike="noStrike" cap="none" normalizeH="0" baseline="0">
                          <a:solidFill>
                            <a:schemeClr val="tx1"/>
                          </a:solidFill>
                          <a:effectLst/>
                          <a:latin typeface="굴림체"/>
                          <a:ea typeface="굴림체"/>
                        </a:rPr>
                        <a:t>현재사용자      </a:t>
                      </a:r>
                      <a:r>
                        <a:rPr kumimoji="0" lang="en-US" altLang="ko-KR" sz="1800" b="0" i="0" u="none" strike="noStrike" cap="none" normalizeH="0" baseline="0">
                          <a:solidFill>
                            <a:schemeClr val="tx1"/>
                          </a:solidFill>
                          <a:effectLst/>
                          <a:latin typeface="굴림체"/>
                          <a:ea typeface="굴림체"/>
                        </a:rPr>
                        <a:t>{&amp;USER}</a:t>
                      </a:r>
                      <a:endParaRPr kumimoji="0" lang="en-US" altLang="ko-KR" sz="1800" b="0" i="0" u="none" strike="noStrike" cap="none" normalizeH="0" baseline="0">
                        <a:solidFill>
                          <a:schemeClr val="tx1"/>
                        </a:solidFill>
                        <a:latin typeface="굴림체"/>
                        <a:ea typeface="굴림체"/>
                      </a:endParaRPr>
                    </a:p>
                  </a:txBody>
                  <a:tcPr marT="45740" marB="45740" horzOverflow="overflow">
                    <a:lnL w="28575"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28575" cap="flat" cmpd="sng" algn="ctr">
                      <a:solidFill>
                        <a:schemeClr val="tx1"/>
                      </a:solidFill>
                      <a:prstDash val="solid"/>
                      <a:round/>
                    </a:lnB>
                    <a:lnTlToBr>
                      <a:noFill/>
                    </a:lnTlToBr>
                    <a:lnBlToTr>
                      <a:noFill/>
                    </a:lnBlToTr>
                    <a:noFill/>
                  </a:tcPr>
                </a:tc>
                <a:tc>
                  <a:txBody>
                    <a:bodyPr/>
                    <a:lstStyle/>
                    <a:p>
                      <a:pPr marL="0" marR="0" lvl="0" indent="0" algn="l" defTabSz="914400" rtl="0" eaLnBrk="0" latinLnBrk="0" hangingPunct="0">
                        <a:lnSpc>
                          <a:spcPct val="100000"/>
                        </a:lnSpc>
                        <a:spcBef>
                          <a:spcPct val="20000"/>
                        </a:spcBef>
                        <a:spcAft>
                          <a:spcPct val="0"/>
                        </a:spcAft>
                        <a:buClr>
                          <a:srgbClr val="CC0000"/>
                        </a:buClr>
                        <a:buSzPct val="50000"/>
                        <a:buFont typeface="Marlett"/>
                        <a:buNone/>
                        <a:defRPr/>
                      </a:pPr>
                      <a:r>
                        <a:rPr kumimoji="0" lang="ko-KR" altLang="en-US" sz="1800" b="0" i="0" u="none" strike="noStrike" cap="none" normalizeH="0" baseline="0">
                          <a:solidFill>
                            <a:schemeClr val="tx1"/>
                          </a:solidFill>
                          <a:effectLst/>
                          <a:latin typeface="굴림체"/>
                          <a:ea typeface="굴림체"/>
                        </a:rPr>
                        <a:t>필터설명 </a:t>
                      </a:r>
                      <a:r>
                        <a:rPr kumimoji="0" lang="en-US" altLang="ko-KR" sz="1800" b="0" i="0" u="none" strike="noStrike" cap="none" normalizeH="0" baseline="0">
                          <a:solidFill>
                            <a:schemeClr val="tx1"/>
                          </a:solidFill>
                          <a:effectLst/>
                          <a:latin typeface="굴림체"/>
                          <a:ea typeface="굴림체"/>
                        </a:rPr>
                        <a:t>{&amp;FILTERDETAIL}</a:t>
                      </a:r>
                      <a:endParaRPr kumimoji="0" lang="en-US" altLang="ko-KR" sz="1800" b="0" i="0" u="none" strike="noStrike" cap="none" normalizeH="0" baseline="0">
                        <a:solidFill>
                          <a:schemeClr val="tx1"/>
                        </a:solidFill>
                        <a:latin typeface="굴림체"/>
                        <a:ea typeface="굴림체"/>
                      </a:endParaRPr>
                    </a:p>
                  </a:txBody>
                  <a:tcPr marT="45740" marB="45740" horzOverflow="overflow">
                    <a:lnL w="12700" cap="flat" cmpd="sng" algn="ctr">
                      <a:solidFill>
                        <a:schemeClr val="tx1"/>
                      </a:solidFill>
                      <a:prstDash val="solid"/>
                      <a:round/>
                    </a:lnL>
                    <a:lnR w="28575" cap="flat" cmpd="sng" algn="ctr">
                      <a:solidFill>
                        <a:schemeClr val="tx1"/>
                      </a:solidFill>
                      <a:prstDash val="solid"/>
                      <a:round/>
                    </a:lnR>
                    <a:lnT w="12700" cap="flat" cmpd="sng" algn="ctr">
                      <a:solidFill>
                        <a:schemeClr val="tx1"/>
                      </a:solidFill>
                      <a:prstDash val="solid"/>
                      <a:round/>
                    </a:lnT>
                    <a:lnB w="28575" cap="flat" cmpd="sng" algn="ctr">
                      <a:solidFill>
                        <a:schemeClr val="tx1"/>
                      </a:solidFill>
                      <a:prstDash val="solid"/>
                      <a:roun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503490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팩트와 다른개체의 관계</a:t>
            </a:r>
            <a:endParaRPr lang="en-US" altLang="ko-KR" b="1" kern="0">
              <a:ea typeface="굴림"/>
            </a:endParaRPr>
          </a:p>
        </p:txBody>
      </p:sp>
      <p:grpSp>
        <p:nvGrpSpPr>
          <p:cNvPr id="116" name="그룹 115"/>
          <p:cNvGrpSpPr/>
          <p:nvPr/>
        </p:nvGrpSpPr>
        <p:grpSpPr>
          <a:xfrm>
            <a:off x="3013759" y="3933559"/>
            <a:ext cx="972108" cy="594985"/>
            <a:chOff x="2632639" y="4088502"/>
            <a:chExt cx="972108" cy="594985"/>
          </a:xfrm>
        </p:grpSpPr>
        <p:pic>
          <p:nvPicPr>
            <p:cNvPr id="117" name="그림 116"/>
            <p:cNvPicPr>
              <a:picLocks noChangeAspect="1"/>
            </p:cNvPicPr>
            <p:nvPr/>
          </p:nvPicPr>
          <p:blipFill>
            <a:blip r:embed="rId3"/>
            <a:stretch>
              <a:fillRect/>
            </a:stretch>
          </p:blipFill>
          <p:spPr>
            <a:xfrm>
              <a:off x="2920527" y="4088502"/>
              <a:ext cx="409575" cy="333375"/>
            </a:xfrm>
            <a:prstGeom prst="rect">
              <a:avLst/>
            </a:prstGeom>
          </p:spPr>
        </p:pic>
        <p:sp>
          <p:nvSpPr>
            <p:cNvPr id="119" name="TextBox 118"/>
            <p:cNvSpPr txBox="1"/>
            <p:nvPr/>
          </p:nvSpPr>
          <p:spPr>
            <a:xfrm>
              <a:off x="2632639" y="4421877"/>
              <a:ext cx="972108" cy="261610"/>
            </a:xfrm>
            <a:prstGeom prst="rect">
              <a:avLst/>
            </a:prstGeom>
          </p:spPr>
          <p:txBody>
            <a:bodyPr wrap="square" rtlCol="0">
              <a:spAutoFit/>
            </a:bodyPr>
            <a:lstStyle/>
            <a:p>
              <a:r>
                <a:rPr lang="ko-KR" altLang="en-US" sz="1100" err="1" smtClean="0"/>
                <a:t>팩트</a:t>
              </a:r>
              <a:endParaRPr lang="ko-KR" altLang="en-US" sz="1100"/>
            </a:p>
          </p:txBody>
        </p:sp>
      </p:grpSp>
      <p:grpSp>
        <p:nvGrpSpPr>
          <p:cNvPr id="120" name="그룹 119"/>
          <p:cNvGrpSpPr/>
          <p:nvPr/>
        </p:nvGrpSpPr>
        <p:grpSpPr>
          <a:xfrm>
            <a:off x="738292" y="3734293"/>
            <a:ext cx="1692188" cy="790927"/>
            <a:chOff x="1007604" y="3018488"/>
            <a:chExt cx="1692188" cy="790927"/>
          </a:xfrm>
        </p:grpSpPr>
        <p:grpSp>
          <p:nvGrpSpPr>
            <p:cNvPr id="121" name="그룹 120"/>
            <p:cNvGrpSpPr/>
            <p:nvPr/>
          </p:nvGrpSpPr>
          <p:grpSpPr>
            <a:xfrm>
              <a:off x="1007604" y="3018488"/>
              <a:ext cx="972108" cy="790927"/>
              <a:chOff x="1295636" y="2096852"/>
              <a:chExt cx="972108" cy="790927"/>
            </a:xfrm>
          </p:grpSpPr>
          <p:pic>
            <p:nvPicPr>
              <p:cNvPr id="131" name="그림 130"/>
              <p:cNvPicPr>
                <a:picLocks noChangeAspect="1"/>
              </p:cNvPicPr>
              <p:nvPr/>
            </p:nvPicPr>
            <p:blipFill>
              <a:blip r:embed="rId4"/>
              <a:stretch>
                <a:fillRect/>
              </a:stretch>
            </p:blipFill>
            <p:spPr>
              <a:xfrm>
                <a:off x="1583668" y="2096852"/>
                <a:ext cx="428625" cy="381000"/>
              </a:xfrm>
              <a:prstGeom prst="rect">
                <a:avLst/>
              </a:prstGeom>
            </p:spPr>
          </p:pic>
          <p:sp>
            <p:nvSpPr>
              <p:cNvPr id="133" name="TextBox 132"/>
              <p:cNvSpPr txBox="1"/>
              <p:nvPr/>
            </p:nvSpPr>
            <p:spPr>
              <a:xfrm>
                <a:off x="1295636" y="2456892"/>
                <a:ext cx="972108" cy="430887"/>
              </a:xfrm>
              <a:prstGeom prst="rect">
                <a:avLst/>
              </a:prstGeom>
            </p:spPr>
            <p:txBody>
              <a:bodyPr wrap="square" rtlCol="0">
                <a:spAutoFit/>
              </a:bodyPr>
              <a:lstStyle/>
              <a:p>
                <a:r>
                  <a:rPr lang="ko-KR" altLang="en-US" sz="1100" smtClean="0"/>
                  <a:t>논리 </a:t>
                </a:r>
                <a:endParaRPr lang="en-US" altLang="ko-KR" sz="1100" smtClean="0"/>
              </a:p>
              <a:p>
                <a:r>
                  <a:rPr lang="ko-KR" altLang="en-US" sz="1100" smtClean="0"/>
                  <a:t>테이블</a:t>
                </a:r>
                <a:endParaRPr lang="ko-KR" altLang="en-US" sz="1100"/>
              </a:p>
            </p:txBody>
          </p:sp>
        </p:grpSp>
        <p:grpSp>
          <p:nvGrpSpPr>
            <p:cNvPr id="122" name="그룹 121"/>
            <p:cNvGrpSpPr/>
            <p:nvPr/>
          </p:nvGrpSpPr>
          <p:grpSpPr>
            <a:xfrm>
              <a:off x="1751493" y="3018694"/>
              <a:ext cx="948299" cy="756084"/>
              <a:chOff x="1662903" y="2816932"/>
              <a:chExt cx="948299" cy="756084"/>
            </a:xfrm>
          </p:grpSpPr>
          <p:pic>
            <p:nvPicPr>
              <p:cNvPr id="123"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2974997"/>
                <a:ext cx="6286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3133062"/>
                <a:ext cx="6286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3291127"/>
                <a:ext cx="6286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3449191"/>
                <a:ext cx="628650" cy="123825"/>
              </a:xfrm>
              <a:prstGeom prst="rect">
                <a:avLst/>
              </a:prstGeom>
              <a:noFill/>
              <a:extLst>
                <a:ext uri="{909E8E84-426E-40DD-AFC4-6F175D3DCCD1}">
                  <a14:hiddenFill xmlns:a14="http://schemas.microsoft.com/office/drawing/2010/main">
                    <a:solidFill>
                      <a:srgbClr val="FFFFFF"/>
                    </a:solidFill>
                  </a14:hiddenFill>
                </a:ext>
              </a:extLst>
            </p:spPr>
          </p:pic>
          <p:sp>
            <p:nvSpPr>
              <p:cNvPr id="129" name="왼쪽 중괄호 128"/>
              <p:cNvSpPr/>
              <p:nvPr/>
            </p:nvSpPr>
            <p:spPr>
              <a:xfrm>
                <a:off x="1662903" y="2847975"/>
                <a:ext cx="274597" cy="694664"/>
              </a:xfrm>
              <a:prstGeom prst="leftBrace">
                <a:avLst/>
              </a:prstGeom>
              <a:noFill/>
              <a:ln w="38100" cap="flat" cmpd="sng" algn="ctr">
                <a:solidFill>
                  <a:srgbClr val="00B05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pic>
            <p:nvPicPr>
              <p:cNvPr id="130"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2816932"/>
                <a:ext cx="628650" cy="12382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4" name="그룹 133"/>
          <p:cNvGrpSpPr/>
          <p:nvPr/>
        </p:nvGrpSpPr>
        <p:grpSpPr>
          <a:xfrm>
            <a:off x="6338946" y="3787691"/>
            <a:ext cx="972108" cy="584556"/>
            <a:chOff x="6985699" y="1603621"/>
            <a:chExt cx="972108" cy="584556"/>
          </a:xfrm>
        </p:grpSpPr>
        <p:sp>
          <p:nvSpPr>
            <p:cNvPr id="136" name="TextBox 135"/>
            <p:cNvSpPr txBox="1"/>
            <p:nvPr/>
          </p:nvSpPr>
          <p:spPr>
            <a:xfrm>
              <a:off x="6985699" y="1926567"/>
              <a:ext cx="972108" cy="261610"/>
            </a:xfrm>
            <a:prstGeom prst="rect">
              <a:avLst/>
            </a:prstGeom>
          </p:spPr>
          <p:txBody>
            <a:bodyPr wrap="square" rtlCol="0">
              <a:spAutoFit/>
            </a:bodyPr>
            <a:lstStyle/>
            <a:p>
              <a:r>
                <a:rPr lang="ko-KR" altLang="en-US" sz="1100" smtClean="0"/>
                <a:t>필터</a:t>
              </a:r>
              <a:endParaRPr lang="ko-KR" altLang="en-US" sz="1100"/>
            </a:p>
          </p:txBody>
        </p:sp>
        <p:pic>
          <p:nvPicPr>
            <p:cNvPr id="137" name="그림 136"/>
            <p:cNvPicPr>
              <a:picLocks noChangeAspect="1"/>
            </p:cNvPicPr>
            <p:nvPr/>
          </p:nvPicPr>
          <p:blipFill>
            <a:blip r:embed="rId6"/>
            <a:stretch>
              <a:fillRect/>
            </a:stretch>
          </p:blipFill>
          <p:spPr>
            <a:xfrm>
              <a:off x="7200292" y="1603621"/>
              <a:ext cx="542925" cy="342900"/>
            </a:xfrm>
            <a:prstGeom prst="rect">
              <a:avLst/>
            </a:prstGeom>
          </p:spPr>
        </p:pic>
      </p:grpSp>
      <p:grpSp>
        <p:nvGrpSpPr>
          <p:cNvPr id="139" name="그룹 138"/>
          <p:cNvGrpSpPr/>
          <p:nvPr/>
        </p:nvGrpSpPr>
        <p:grpSpPr>
          <a:xfrm>
            <a:off x="3705002" y="2609482"/>
            <a:ext cx="1027443" cy="527826"/>
            <a:chOff x="5194418" y="5007589"/>
            <a:chExt cx="1027443" cy="527826"/>
          </a:xfrm>
        </p:grpSpPr>
        <p:pic>
          <p:nvPicPr>
            <p:cNvPr id="140" name="그림 139"/>
            <p:cNvPicPr>
              <a:picLocks noChangeAspect="1"/>
            </p:cNvPicPr>
            <p:nvPr/>
          </p:nvPicPr>
          <p:blipFill>
            <a:blip r:embed="rId7"/>
            <a:stretch>
              <a:fillRect/>
            </a:stretch>
          </p:blipFill>
          <p:spPr>
            <a:xfrm>
              <a:off x="5360478" y="5007589"/>
              <a:ext cx="695325" cy="485775"/>
            </a:xfrm>
            <a:prstGeom prst="rect">
              <a:avLst/>
            </a:prstGeom>
          </p:spPr>
        </p:pic>
        <p:sp>
          <p:nvSpPr>
            <p:cNvPr id="142" name="TextBox 141"/>
            <p:cNvSpPr txBox="1"/>
            <p:nvPr/>
          </p:nvSpPr>
          <p:spPr>
            <a:xfrm>
              <a:off x="5194418" y="5273805"/>
              <a:ext cx="1027443" cy="261610"/>
            </a:xfrm>
            <a:prstGeom prst="rect">
              <a:avLst/>
            </a:prstGeom>
            <a:solidFill>
              <a:schemeClr val="bg1"/>
            </a:solidFill>
          </p:spPr>
          <p:txBody>
            <a:bodyPr wrap="square" rtlCol="0">
              <a:spAutoFit/>
            </a:bodyPr>
            <a:lstStyle/>
            <a:p>
              <a:r>
                <a:rPr lang="ko-KR" altLang="en-US" sz="1100" smtClean="0"/>
                <a:t>수식</a:t>
              </a:r>
              <a:endParaRPr lang="ko-KR" altLang="en-US" sz="1100"/>
            </a:p>
          </p:txBody>
        </p:sp>
      </p:grpSp>
      <p:grpSp>
        <p:nvGrpSpPr>
          <p:cNvPr id="143" name="그룹 142"/>
          <p:cNvGrpSpPr/>
          <p:nvPr/>
        </p:nvGrpSpPr>
        <p:grpSpPr>
          <a:xfrm>
            <a:off x="6291563" y="4940518"/>
            <a:ext cx="972108" cy="612718"/>
            <a:chOff x="2889888" y="5083790"/>
            <a:chExt cx="972108" cy="612718"/>
          </a:xfrm>
        </p:grpSpPr>
        <p:pic>
          <p:nvPicPr>
            <p:cNvPr id="145" name="그림 144"/>
            <p:cNvPicPr>
              <a:picLocks noChangeAspect="1"/>
            </p:cNvPicPr>
            <p:nvPr/>
          </p:nvPicPr>
          <p:blipFill>
            <a:blip r:embed="rId8"/>
            <a:stretch>
              <a:fillRect/>
            </a:stretch>
          </p:blipFill>
          <p:spPr>
            <a:xfrm>
              <a:off x="3189396" y="5083790"/>
              <a:ext cx="447675" cy="342900"/>
            </a:xfrm>
            <a:prstGeom prst="rect">
              <a:avLst/>
            </a:prstGeom>
          </p:spPr>
        </p:pic>
        <p:sp>
          <p:nvSpPr>
            <p:cNvPr id="146" name="TextBox 145"/>
            <p:cNvSpPr txBox="1"/>
            <p:nvPr/>
          </p:nvSpPr>
          <p:spPr>
            <a:xfrm>
              <a:off x="2889888" y="5434898"/>
              <a:ext cx="972108" cy="261610"/>
            </a:xfrm>
            <a:prstGeom prst="rect">
              <a:avLst/>
            </a:prstGeom>
          </p:spPr>
          <p:txBody>
            <a:bodyPr wrap="square" rtlCol="0">
              <a:spAutoFit/>
            </a:bodyPr>
            <a:lstStyle/>
            <a:p>
              <a:r>
                <a:rPr lang="ko-KR" altLang="en-US" sz="1100" smtClean="0"/>
                <a:t>변형</a:t>
              </a:r>
              <a:endParaRPr lang="en-US" altLang="ko-KR" sz="1100" smtClean="0"/>
            </a:p>
          </p:txBody>
        </p:sp>
      </p:grpSp>
      <p:grpSp>
        <p:nvGrpSpPr>
          <p:cNvPr id="147" name="그룹 146"/>
          <p:cNvGrpSpPr/>
          <p:nvPr/>
        </p:nvGrpSpPr>
        <p:grpSpPr>
          <a:xfrm>
            <a:off x="4866549" y="3796411"/>
            <a:ext cx="1031307" cy="652589"/>
            <a:chOff x="3554497" y="3964677"/>
            <a:chExt cx="1031307" cy="652589"/>
          </a:xfrm>
        </p:grpSpPr>
        <p:pic>
          <p:nvPicPr>
            <p:cNvPr id="148" name="그림 147"/>
            <p:cNvPicPr>
              <a:picLocks noChangeAspect="1"/>
            </p:cNvPicPr>
            <p:nvPr/>
          </p:nvPicPr>
          <p:blipFill>
            <a:blip r:embed="rId9"/>
            <a:stretch>
              <a:fillRect/>
            </a:stretch>
          </p:blipFill>
          <p:spPr>
            <a:xfrm>
              <a:off x="3875050" y="3964677"/>
              <a:ext cx="495300" cy="457200"/>
            </a:xfrm>
            <a:prstGeom prst="rect">
              <a:avLst/>
            </a:prstGeom>
          </p:spPr>
        </p:pic>
        <p:sp>
          <p:nvSpPr>
            <p:cNvPr id="149" name="TextBox 148"/>
            <p:cNvSpPr txBox="1"/>
            <p:nvPr/>
          </p:nvSpPr>
          <p:spPr>
            <a:xfrm>
              <a:off x="3554497" y="4355656"/>
              <a:ext cx="1031307" cy="261610"/>
            </a:xfrm>
            <a:prstGeom prst="rect">
              <a:avLst/>
            </a:prstGeom>
          </p:spPr>
          <p:txBody>
            <a:bodyPr wrap="square" rtlCol="0">
              <a:spAutoFit/>
            </a:bodyPr>
            <a:lstStyle/>
            <a:p>
              <a:r>
                <a:rPr lang="ko-KR" altLang="en-US" sz="1100" err="1" smtClean="0"/>
                <a:t>메트릭</a:t>
              </a:r>
              <a:endParaRPr lang="ko-KR" altLang="en-US" sz="1100"/>
            </a:p>
          </p:txBody>
        </p:sp>
      </p:grpSp>
      <p:cxnSp>
        <p:nvCxnSpPr>
          <p:cNvPr id="151" name="구부러진 연결선 150"/>
          <p:cNvCxnSpPr>
            <a:stCxn id="125" idx="3"/>
            <a:endCxn id="117" idx="1"/>
          </p:cNvCxnSpPr>
          <p:nvPr/>
        </p:nvCxnSpPr>
        <p:spPr>
          <a:xfrm flipV="1">
            <a:off x="2430480" y="4100247"/>
            <a:ext cx="871167" cy="12295"/>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52" name="구부러진 연결선 151"/>
          <p:cNvCxnSpPr>
            <a:stCxn id="145" idx="1"/>
            <a:endCxn id="149" idx="2"/>
          </p:cNvCxnSpPr>
          <p:nvPr/>
        </p:nvCxnSpPr>
        <p:spPr>
          <a:xfrm rot="10800000">
            <a:off x="5382203" y="4449000"/>
            <a:ext cx="1208868" cy="662968"/>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cxnSp>
        <p:nvCxnSpPr>
          <p:cNvPr id="153" name="구부러진 연결선 152"/>
          <p:cNvCxnSpPr>
            <a:stCxn id="137" idx="1"/>
            <a:endCxn id="148" idx="3"/>
          </p:cNvCxnSpPr>
          <p:nvPr/>
        </p:nvCxnSpPr>
        <p:spPr>
          <a:xfrm rot="10800000" flipV="1">
            <a:off x="5682403" y="3959141"/>
            <a:ext cx="871137" cy="65870"/>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cxnSp>
        <p:nvCxnSpPr>
          <p:cNvPr id="155" name="구부러진 연결선 154"/>
          <p:cNvCxnSpPr>
            <a:stCxn id="142" idx="2"/>
          </p:cNvCxnSpPr>
          <p:nvPr/>
        </p:nvCxnSpPr>
        <p:spPr>
          <a:xfrm rot="16200000" flipH="1">
            <a:off x="3901906" y="3454126"/>
            <a:ext cx="879083" cy="245446"/>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56" name="구부러진 연결선 155"/>
          <p:cNvCxnSpPr>
            <a:stCxn id="117" idx="3"/>
            <a:endCxn id="148" idx="1"/>
          </p:cNvCxnSpPr>
          <p:nvPr/>
        </p:nvCxnSpPr>
        <p:spPr>
          <a:xfrm flipV="1">
            <a:off x="3711222" y="4025011"/>
            <a:ext cx="1475880" cy="75236"/>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grpSp>
        <p:nvGrpSpPr>
          <p:cNvPr id="157" name="그룹 156"/>
          <p:cNvGrpSpPr/>
          <p:nvPr/>
        </p:nvGrpSpPr>
        <p:grpSpPr>
          <a:xfrm>
            <a:off x="6372200" y="2439559"/>
            <a:ext cx="972108" cy="650488"/>
            <a:chOff x="2722922" y="1722376"/>
            <a:chExt cx="972108" cy="650488"/>
          </a:xfrm>
        </p:grpSpPr>
        <p:sp>
          <p:nvSpPr>
            <p:cNvPr id="159" name="TextBox 158"/>
            <p:cNvSpPr txBox="1"/>
            <p:nvPr/>
          </p:nvSpPr>
          <p:spPr>
            <a:xfrm>
              <a:off x="2722922" y="2111254"/>
              <a:ext cx="972108" cy="261610"/>
            </a:xfrm>
            <a:prstGeom prst="rect">
              <a:avLst/>
            </a:prstGeom>
          </p:spPr>
          <p:txBody>
            <a:bodyPr wrap="square" rtlCol="0">
              <a:spAutoFit/>
            </a:bodyPr>
            <a:lstStyle/>
            <a:p>
              <a:r>
                <a:rPr lang="ko-KR" altLang="en-US" sz="1100" err="1" smtClean="0"/>
                <a:t>애트리뷰트</a:t>
              </a:r>
              <a:endParaRPr lang="ko-KR" altLang="en-US" sz="1100"/>
            </a:p>
          </p:txBody>
        </p:sp>
        <p:pic>
          <p:nvPicPr>
            <p:cNvPr id="160" name="그림 159"/>
            <p:cNvPicPr>
              <a:picLocks noChangeAspect="1"/>
            </p:cNvPicPr>
            <p:nvPr/>
          </p:nvPicPr>
          <p:blipFill rotWithShape="1">
            <a:blip r:embed="rId10"/>
            <a:srcRect r="32000" b="50000"/>
            <a:stretch/>
          </p:blipFill>
          <p:spPr>
            <a:xfrm>
              <a:off x="2962076" y="1722376"/>
              <a:ext cx="408050" cy="323850"/>
            </a:xfrm>
            <a:prstGeom prst="rect">
              <a:avLst/>
            </a:prstGeom>
          </p:spPr>
        </p:pic>
      </p:grpSp>
      <p:cxnSp>
        <p:nvCxnSpPr>
          <p:cNvPr id="161" name="구부러진 연결선 160"/>
          <p:cNvCxnSpPr>
            <a:stCxn id="160" idx="1"/>
            <a:endCxn id="148" idx="0"/>
          </p:cNvCxnSpPr>
          <p:nvPr/>
        </p:nvCxnSpPr>
        <p:spPr>
          <a:xfrm rot="10800000" flipV="1">
            <a:off x="5434752" y="2601483"/>
            <a:ext cx="1176602" cy="1194927"/>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sp>
        <p:nvSpPr>
          <p:cNvPr id="164" name="Rectangle 2"/>
          <p:cNvSpPr txBox="1">
            <a:spLocks noChangeArrowheads="1"/>
          </p:cNvSpPr>
          <p:nvPr/>
        </p:nvSpPr>
        <p:spPr bwMode="auto">
          <a:xfrm>
            <a:off x="241684" y="1082824"/>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342900" indent="-342900" eaLnBrk="1" hangingPunct="1">
              <a:buFont typeface="Arial" panose="020B0604020202020204" pitchFamily="34" charset="0"/>
              <a:buChar char="•"/>
              <a:defRPr/>
            </a:pPr>
            <a:r>
              <a:rPr lang="ko-KR" altLang="en-US" sz="1800" kern="0" smtClean="0">
                <a:ea typeface="굴림"/>
              </a:rPr>
              <a:t>데이터웨어하우스에 </a:t>
            </a:r>
            <a:r>
              <a:rPr lang="ko-KR" altLang="en-US" sz="1800" kern="0">
                <a:ea typeface="굴림"/>
              </a:rPr>
              <a:t>저장된 측정 값 </a:t>
            </a:r>
            <a:r>
              <a:rPr lang="en-US" altLang="ko-KR" sz="1800" kern="0">
                <a:ea typeface="굴림"/>
              </a:rPr>
              <a:t>(</a:t>
            </a:r>
            <a:r>
              <a:rPr lang="ko-KR" altLang="en-US" sz="1800" kern="0">
                <a:ea typeface="굴림"/>
              </a:rPr>
              <a:t>종종 숫자이며 일반적으로 집계 가능</a:t>
            </a:r>
            <a:r>
              <a:rPr lang="en-US" altLang="ko-KR" sz="1800" kern="0">
                <a:ea typeface="굴림"/>
              </a:rPr>
              <a:t>). </a:t>
            </a:r>
            <a:endParaRPr lang="en-US" altLang="ko-KR" sz="1800" kern="0" smtClean="0">
              <a:ea typeface="굴림"/>
            </a:endParaRPr>
          </a:p>
          <a:p>
            <a:pPr marL="342900" indent="-342900" eaLnBrk="1" hangingPunct="1">
              <a:buFont typeface="Arial" panose="020B0604020202020204" pitchFamily="34" charset="0"/>
              <a:buChar char="•"/>
              <a:defRPr/>
            </a:pPr>
            <a:r>
              <a:rPr lang="ko-KR" altLang="en-US" sz="1800" kern="0" smtClean="0">
                <a:ea typeface="굴림"/>
              </a:rPr>
              <a:t>데이터웨어하우스 </a:t>
            </a:r>
            <a:r>
              <a:rPr lang="ko-KR" altLang="en-US" sz="1800" kern="0">
                <a:ea typeface="굴림"/>
              </a:rPr>
              <a:t>테이블의 열을 나타내며 기본 또는 집계 된 숫자를 포함하는 스키마 개체</a:t>
            </a:r>
            <a:r>
              <a:rPr lang="en-US" altLang="ko-KR" sz="1800" kern="0">
                <a:ea typeface="굴림"/>
              </a:rPr>
              <a:t>- </a:t>
            </a:r>
            <a:r>
              <a:rPr lang="ko-KR" altLang="en-US" sz="1800" kern="0">
                <a:ea typeface="굴림"/>
              </a:rPr>
              <a:t>보통 </a:t>
            </a:r>
            <a:r>
              <a:rPr lang="ko-KR" altLang="en-US" sz="1800" kern="0" smtClean="0">
                <a:ea typeface="굴림"/>
              </a:rPr>
              <a:t>금액 </a:t>
            </a:r>
            <a:r>
              <a:rPr lang="ko-KR" altLang="en-US" sz="1800" kern="0">
                <a:ea typeface="굴림"/>
              </a:rPr>
              <a:t>또는 </a:t>
            </a:r>
            <a:r>
              <a:rPr lang="ko-KR" altLang="en-US" sz="1800" kern="0" smtClean="0">
                <a:ea typeface="굴림"/>
              </a:rPr>
              <a:t>비율</a:t>
            </a:r>
            <a:r>
              <a:rPr lang="en-US" altLang="ko-KR" sz="1800" kern="0" smtClean="0">
                <a:ea typeface="굴림"/>
              </a:rPr>
              <a:t>,</a:t>
            </a:r>
            <a:r>
              <a:rPr lang="ko-KR" altLang="en-US" sz="1800" kern="0" smtClean="0">
                <a:ea typeface="굴림"/>
              </a:rPr>
              <a:t> 수량 </a:t>
            </a:r>
            <a:r>
              <a:rPr lang="ko-KR" altLang="en-US" sz="1800" kern="0">
                <a:ea typeface="굴림"/>
              </a:rPr>
              <a:t>등을 나타냅니다</a:t>
            </a:r>
            <a:r>
              <a:rPr lang="en-US" altLang="ko-KR" sz="1800" kern="0">
                <a:ea typeface="굴림"/>
              </a:rPr>
              <a:t>.</a:t>
            </a:r>
          </a:p>
        </p:txBody>
      </p:sp>
      <p:cxnSp>
        <p:nvCxnSpPr>
          <p:cNvPr id="165"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67"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sp>
        <p:nvSpPr>
          <p:cNvPr id="227" name="TextBox 226"/>
          <p:cNvSpPr txBox="1"/>
          <p:nvPr/>
        </p:nvSpPr>
        <p:spPr>
          <a:xfrm>
            <a:off x="7920372" y="5445224"/>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sp>
        <p:nvSpPr>
          <p:cNvPr id="229" name="TextBox 228"/>
          <p:cNvSpPr txBox="1"/>
          <p:nvPr/>
        </p:nvSpPr>
        <p:spPr>
          <a:xfrm>
            <a:off x="5229673" y="2942187"/>
            <a:ext cx="1069524" cy="215444"/>
          </a:xfrm>
          <a:prstGeom prst="rect">
            <a:avLst/>
          </a:prstGeom>
        </p:spPr>
        <p:txBody>
          <a:bodyPr wrap="none" rtlCol="0">
            <a:spAutoFit/>
          </a:bodyPr>
          <a:lstStyle/>
          <a:p>
            <a:r>
              <a:rPr lang="ko-KR" altLang="en-US" sz="800" smtClean="0">
                <a:solidFill>
                  <a:srgbClr val="0070C0"/>
                </a:solidFill>
              </a:rPr>
              <a:t>레벨</a:t>
            </a:r>
            <a:r>
              <a:rPr lang="en-US" altLang="ko-KR" sz="800" smtClean="0">
                <a:solidFill>
                  <a:srgbClr val="0070C0"/>
                </a:solidFill>
              </a:rPr>
              <a:t>(</a:t>
            </a:r>
            <a:r>
              <a:rPr lang="ko-KR" altLang="en-US" sz="800" smtClean="0">
                <a:solidFill>
                  <a:srgbClr val="0070C0"/>
                </a:solidFill>
              </a:rPr>
              <a:t>디멘져널러티</a:t>
            </a:r>
            <a:r>
              <a:rPr lang="en-US" altLang="ko-KR" sz="800" smtClean="0">
                <a:solidFill>
                  <a:srgbClr val="0070C0"/>
                </a:solidFill>
              </a:rPr>
              <a:t>)</a:t>
            </a:r>
            <a:endParaRPr lang="ko-KR" altLang="en-US" sz="800">
              <a:solidFill>
                <a:srgbClr val="0070C0"/>
              </a:solidFill>
            </a:endParaRPr>
          </a:p>
        </p:txBody>
      </p:sp>
    </p:spTree>
    <p:extLst>
      <p:ext uri="{BB962C8B-B14F-4D97-AF65-F5344CB8AC3E}">
        <p14:creationId xmlns:p14="http://schemas.microsoft.com/office/powerpoint/2010/main" val="221871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p:txBody>
          <a:bodyPr/>
          <a:lstStyle/>
          <a:p>
            <a:pPr eaLnBrk="1" hangingPunct="1">
              <a:defRPr/>
            </a:pPr>
            <a:r>
              <a:rPr lang="ko-KR" altLang="en-US" b="1">
                <a:ea typeface="굴림"/>
              </a:rPr>
              <a:t>이미지</a:t>
            </a:r>
          </a:p>
        </p:txBody>
      </p:sp>
      <p:sp>
        <p:nvSpPr>
          <p:cNvPr id="194563" name="Rectangle 3"/>
          <p:cNvSpPr>
            <a:spLocks noGrp="1" noChangeArrowheads="1"/>
          </p:cNvSpPr>
          <p:nvPr>
            <p:ph type="body" idx="1"/>
          </p:nvPr>
        </p:nvSpPr>
        <p:spPr>
          <a:xfrm>
            <a:off x="228600" y="1146175"/>
            <a:ext cx="8686800" cy="5026025"/>
          </a:xfrm>
        </p:spPr>
        <p:txBody>
          <a:bodyPr/>
          <a:lstStyle/>
          <a:p>
            <a:pPr lvl="0">
              <a:defRPr/>
            </a:pPr>
            <a:r>
              <a:rPr lang="ko-KR" altLang="en-US">
                <a:ea typeface="굴림"/>
              </a:rPr>
              <a:t>형식</a:t>
            </a:r>
            <a:br>
              <a:rPr lang="ko-KR" altLang="en-US">
                <a:ea typeface="굴림"/>
              </a:rPr>
            </a:br>
            <a:r>
              <a:rPr lang="ko-KR" altLang="en-US">
                <a:ea typeface="굴림"/>
              </a:rPr>
              <a:t> </a:t>
            </a:r>
            <a:r>
              <a:rPr lang="en-US" altLang="ko-KR">
                <a:ea typeface="굴림"/>
              </a:rPr>
              <a:t>.bmp, .jpg, .jpeg, .gif</a:t>
            </a:r>
          </a:p>
          <a:p>
            <a:pPr lvl="0">
              <a:defRPr/>
            </a:pPr>
            <a:r>
              <a:rPr lang="ko-KR" altLang="en-US">
                <a:ea typeface="굴림"/>
              </a:rPr>
              <a:t>위치</a:t>
            </a:r>
            <a:br>
              <a:rPr lang="ko-KR" altLang="en-US">
                <a:ea typeface="굴림"/>
              </a:rPr>
            </a:br>
            <a:r>
              <a:rPr lang="ko-KR" altLang="en-US">
                <a:ea typeface="굴림"/>
              </a:rPr>
              <a:t>상대경로 </a:t>
            </a:r>
            <a:r>
              <a:rPr lang="en-US" altLang="ko-KR">
                <a:ea typeface="굴림"/>
              </a:rPr>
              <a:t>: MicroStrategy </a:t>
            </a:r>
            <a:r>
              <a:rPr lang="ko-KR" altLang="en-US">
                <a:ea typeface="굴림"/>
              </a:rPr>
              <a:t>설치된 폴더 기준</a:t>
            </a:r>
            <a:br>
              <a:rPr lang="ko-KR" altLang="en-US">
                <a:ea typeface="굴림"/>
              </a:rPr>
            </a:br>
            <a:r>
              <a:rPr lang="ko-KR" altLang="en-US">
                <a:ea typeface="굴림"/>
              </a:rPr>
              <a:t>절대경로</a:t>
            </a:r>
            <a:br>
              <a:rPr lang="ko-KR" altLang="en-US">
                <a:ea typeface="굴림"/>
              </a:rPr>
            </a:br>
            <a:r>
              <a:rPr lang="ko-KR" altLang="en-US">
                <a:ea typeface="굴림"/>
              </a:rPr>
              <a:t>웹서버     </a:t>
            </a:r>
            <a:r>
              <a:rPr lang="en-US" altLang="ko-KR">
                <a:ea typeface="굴림"/>
              </a:rPr>
              <a:t>: </a:t>
            </a:r>
            <a:r>
              <a:rPr lang="ko-KR" altLang="en-US">
                <a:ea typeface="굴림"/>
              </a:rPr>
              <a:t>접근 가능한 폴더</a:t>
            </a:r>
          </a:p>
        </p:txBody>
      </p:sp>
    </p:spTree>
    <p:extLst>
      <p:ext uri="{BB962C8B-B14F-4D97-AF65-F5344CB8AC3E}">
        <p14:creationId xmlns:p14="http://schemas.microsoft.com/office/powerpoint/2010/main" val="2456013544"/>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pPr eaLnBrk="1" hangingPunct="1">
              <a:defRPr/>
            </a:pPr>
            <a:r>
              <a:rPr lang="ko-KR" altLang="en-US" b="1">
                <a:ea typeface="굴림"/>
              </a:rPr>
              <a:t>정렬</a:t>
            </a:r>
          </a:p>
        </p:txBody>
      </p:sp>
      <p:sp>
        <p:nvSpPr>
          <p:cNvPr id="195587" name="Rectangle 3"/>
          <p:cNvSpPr>
            <a:spLocks noGrp="1" noChangeArrowheads="1"/>
          </p:cNvSpPr>
          <p:nvPr>
            <p:ph type="body" idx="1"/>
          </p:nvPr>
        </p:nvSpPr>
        <p:spPr>
          <a:xfrm>
            <a:off x="228600" y="1146175"/>
            <a:ext cx="8686800" cy="5026025"/>
          </a:xfrm>
        </p:spPr>
        <p:txBody>
          <a:bodyPr/>
          <a:lstStyle/>
          <a:p>
            <a:pPr lvl="0">
              <a:defRPr/>
            </a:pPr>
            <a:r>
              <a:rPr lang="ko-KR" altLang="en-US">
                <a:ea typeface="굴림"/>
              </a:rPr>
              <a:t>이동 </a:t>
            </a:r>
            <a:r>
              <a:rPr lang="en-US" altLang="ko-KR">
                <a:ea typeface="굴림"/>
              </a:rPr>
              <a:t>(</a:t>
            </a:r>
            <a:r>
              <a:rPr lang="ko-KR" altLang="en-US" sz="2400">
                <a:ea typeface="굴림"/>
              </a:rPr>
              <a:t>드래그</a:t>
            </a:r>
            <a:r>
              <a:rPr lang="en-US" altLang="ko-KR" sz="2400">
                <a:ea typeface="굴림"/>
              </a:rPr>
              <a:t>&amp;</a:t>
            </a:r>
            <a:r>
              <a:rPr lang="ko-KR" altLang="en-US" sz="2400">
                <a:ea typeface="굴림"/>
              </a:rPr>
              <a:t>드랍, 방향키, 조금이동 등</a:t>
            </a:r>
            <a:r>
              <a:rPr lang="en-US" altLang="ko-KR" sz="2400">
                <a:ea typeface="굴림"/>
              </a:rPr>
              <a:t>)</a:t>
            </a:r>
          </a:p>
          <a:p>
            <a:pPr lvl="0">
              <a:defRPr/>
            </a:pPr>
            <a:r>
              <a:rPr lang="ko-KR" altLang="en-US">
                <a:ea typeface="굴림"/>
              </a:rPr>
              <a:t>정렬 </a:t>
            </a:r>
            <a:r>
              <a:rPr lang="en-US" altLang="ko-KR">
                <a:ea typeface="굴림"/>
              </a:rPr>
              <a:t>(</a:t>
            </a:r>
            <a:r>
              <a:rPr lang="ko-KR" altLang="en-US">
                <a:ea typeface="굴림"/>
              </a:rPr>
              <a:t>조정, 분배, 크기</a:t>
            </a:r>
            <a:r>
              <a:rPr lang="en-US" altLang="ko-KR">
                <a:ea typeface="굴림"/>
              </a:rPr>
              <a:t>)</a:t>
            </a:r>
          </a:p>
          <a:p>
            <a:pPr lvl="0">
              <a:defRPr/>
            </a:pPr>
            <a:r>
              <a:rPr lang="en-US" altLang="ko-KR">
                <a:ea typeface="굴림"/>
              </a:rPr>
              <a:t>Snap to Grid</a:t>
            </a:r>
          </a:p>
        </p:txBody>
      </p:sp>
      <p:pic>
        <p:nvPicPr>
          <p:cNvPr id="195588" name="Picture 4"/>
          <p:cNvPicPr>
            <a:picLocks noChangeAspect="1" noChangeArrowheads="1"/>
          </p:cNvPicPr>
          <p:nvPr/>
        </p:nvPicPr>
        <p:blipFill rotWithShape="1">
          <a:blip r:embed="rId3"/>
          <a:srcRect/>
          <a:stretch>
            <a:fillRect/>
          </a:stretch>
        </p:blipFill>
        <p:spPr>
          <a:xfrm>
            <a:off x="1547813" y="2768600"/>
            <a:ext cx="3581400" cy="2028825"/>
          </a:xfrm>
          <a:prstGeom prst="rect">
            <a:avLst/>
          </a:prstGeom>
          <a:noFill/>
          <a:ln>
            <a:noFill/>
          </a:ln>
        </p:spPr>
      </p:pic>
      <p:pic>
        <p:nvPicPr>
          <p:cNvPr id="195589" name="Picture 5"/>
          <p:cNvPicPr>
            <a:picLocks noChangeAspect="1" noChangeArrowheads="1"/>
          </p:cNvPicPr>
          <p:nvPr/>
        </p:nvPicPr>
        <p:blipFill rotWithShape="1">
          <a:blip r:embed="rId4"/>
          <a:srcRect/>
          <a:stretch>
            <a:fillRect/>
          </a:stretch>
        </p:blipFill>
        <p:spPr>
          <a:xfrm>
            <a:off x="3348038" y="4451350"/>
            <a:ext cx="3267075" cy="1714500"/>
          </a:xfrm>
          <a:prstGeom prst="rect">
            <a:avLst/>
          </a:prstGeom>
          <a:noFill/>
          <a:ln>
            <a:noFill/>
          </a:ln>
        </p:spPr>
      </p:pic>
      <p:pic>
        <p:nvPicPr>
          <p:cNvPr id="195590" name="Picture 6"/>
          <p:cNvPicPr>
            <a:picLocks noChangeAspect="1" noChangeArrowheads="1"/>
          </p:cNvPicPr>
          <p:nvPr/>
        </p:nvPicPr>
        <p:blipFill rotWithShape="1">
          <a:blip r:embed="rId5"/>
          <a:srcRect/>
          <a:stretch>
            <a:fillRect/>
          </a:stretch>
        </p:blipFill>
        <p:spPr>
          <a:xfrm>
            <a:off x="5219700" y="2781300"/>
            <a:ext cx="3419475" cy="1771650"/>
          </a:xfrm>
          <a:prstGeom prst="rect">
            <a:avLst/>
          </a:prstGeom>
          <a:noFill/>
          <a:ln>
            <a:noFill/>
          </a:ln>
        </p:spPr>
      </p:pic>
    </p:spTree>
    <p:extLst>
      <p:ext uri="{BB962C8B-B14F-4D97-AF65-F5344CB8AC3E}">
        <p14:creationId xmlns:p14="http://schemas.microsoft.com/office/powerpoint/2010/main" val="2335308612"/>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a:xfrm>
            <a:off x="228600" y="228600"/>
            <a:ext cx="8686800" cy="762000"/>
          </a:xfrm>
        </p:spPr>
        <p:txBody>
          <a:bodyPr/>
          <a:lstStyle/>
          <a:p>
            <a:pPr eaLnBrk="1" hangingPunct="1">
              <a:defRPr/>
            </a:pPr>
            <a:r>
              <a:rPr lang="ko-KR" altLang="en-US" b="1">
                <a:ea typeface="굴림"/>
              </a:rPr>
              <a:t>다큐먼트 섹션</a:t>
            </a:r>
          </a:p>
        </p:txBody>
      </p:sp>
      <p:sp>
        <p:nvSpPr>
          <p:cNvPr id="196611" name="Rectangle 3"/>
          <p:cNvSpPr>
            <a:spLocks noGrp="1" noChangeArrowheads="1"/>
          </p:cNvSpPr>
          <p:nvPr>
            <p:ph type="body" idx="1"/>
          </p:nvPr>
        </p:nvSpPr>
        <p:spPr>
          <a:xfrm>
            <a:off x="228600" y="1146175"/>
            <a:ext cx="8686800" cy="5026025"/>
          </a:xfrm>
        </p:spPr>
        <p:txBody>
          <a:bodyPr/>
          <a:lstStyle/>
          <a:p>
            <a:pPr>
              <a:lnSpc>
                <a:spcPct val="90000"/>
              </a:lnSpc>
              <a:defRPr/>
            </a:pPr>
            <a:r>
              <a:rPr lang="ko-KR" altLang="en-US">
                <a:ea typeface="굴림"/>
              </a:rPr>
              <a:t>페이지 헤더</a:t>
            </a:r>
          </a:p>
          <a:p>
            <a:pPr>
              <a:lnSpc>
                <a:spcPct val="90000"/>
              </a:lnSpc>
              <a:defRPr/>
            </a:pPr>
            <a:r>
              <a:rPr lang="ko-KR" altLang="en-US">
                <a:ea typeface="굴림"/>
              </a:rPr>
              <a:t>다큐먼트 헤더</a:t>
            </a:r>
          </a:p>
          <a:p>
            <a:pPr>
              <a:lnSpc>
                <a:spcPct val="90000"/>
              </a:lnSpc>
              <a:defRPr/>
            </a:pPr>
            <a:r>
              <a:rPr lang="ko-KR" altLang="en-US">
                <a:ea typeface="굴림"/>
              </a:rPr>
              <a:t>그룹핑 헤더</a:t>
            </a:r>
          </a:p>
          <a:p>
            <a:pPr>
              <a:lnSpc>
                <a:spcPct val="90000"/>
              </a:lnSpc>
              <a:defRPr/>
            </a:pPr>
            <a:r>
              <a:rPr lang="ko-KR" altLang="en-US">
                <a:ea typeface="굴림"/>
              </a:rPr>
              <a:t>상세 헤더</a:t>
            </a:r>
          </a:p>
          <a:p>
            <a:pPr>
              <a:lnSpc>
                <a:spcPct val="90000"/>
              </a:lnSpc>
              <a:defRPr/>
            </a:pPr>
            <a:r>
              <a:rPr lang="ko-KR" altLang="en-US">
                <a:ea typeface="굴림"/>
              </a:rPr>
              <a:t>상세</a:t>
            </a:r>
          </a:p>
          <a:p>
            <a:pPr>
              <a:lnSpc>
                <a:spcPct val="90000"/>
              </a:lnSpc>
              <a:defRPr/>
            </a:pPr>
            <a:r>
              <a:rPr lang="ko-KR" altLang="en-US">
                <a:ea typeface="굴림"/>
              </a:rPr>
              <a:t>상세 바닥글</a:t>
            </a:r>
          </a:p>
          <a:p>
            <a:pPr>
              <a:lnSpc>
                <a:spcPct val="90000"/>
              </a:lnSpc>
              <a:defRPr/>
            </a:pPr>
            <a:r>
              <a:rPr lang="ko-KR" altLang="en-US">
                <a:ea typeface="굴림"/>
              </a:rPr>
              <a:t>그룹핑 바닥글</a:t>
            </a:r>
          </a:p>
          <a:p>
            <a:pPr>
              <a:lnSpc>
                <a:spcPct val="90000"/>
              </a:lnSpc>
              <a:defRPr/>
            </a:pPr>
            <a:r>
              <a:rPr lang="ko-KR" altLang="en-US">
                <a:ea typeface="굴림"/>
              </a:rPr>
              <a:t>다큐먼트 바닥글</a:t>
            </a:r>
          </a:p>
          <a:p>
            <a:pPr>
              <a:lnSpc>
                <a:spcPct val="90000"/>
              </a:lnSpc>
              <a:defRPr/>
            </a:pPr>
            <a:r>
              <a:rPr lang="ko-KR" altLang="en-US">
                <a:ea typeface="굴림"/>
              </a:rPr>
              <a:t>페이지 바닥글</a:t>
            </a:r>
          </a:p>
          <a:p>
            <a:pPr>
              <a:lnSpc>
                <a:spcPct val="90000"/>
              </a:lnSpc>
              <a:defRPr/>
            </a:pPr>
            <a:endParaRPr lang="ko-KR" altLang="en-US">
              <a:ea typeface="굴림"/>
            </a:endParaRPr>
          </a:p>
        </p:txBody>
      </p:sp>
      <p:pic>
        <p:nvPicPr>
          <p:cNvPr id="196612" name="Picture 4"/>
          <p:cNvPicPr>
            <a:picLocks noChangeAspect="1" noChangeArrowheads="1"/>
          </p:cNvPicPr>
          <p:nvPr/>
        </p:nvPicPr>
        <p:blipFill rotWithShape="1">
          <a:blip r:embed="rId3"/>
          <a:srcRect/>
          <a:stretch>
            <a:fillRect/>
          </a:stretch>
        </p:blipFill>
        <p:spPr>
          <a:xfrm>
            <a:off x="3851275" y="1196975"/>
            <a:ext cx="4897438" cy="2447925"/>
          </a:xfrm>
          <a:prstGeom prst="rect">
            <a:avLst/>
          </a:prstGeom>
          <a:noFill/>
          <a:ln>
            <a:noFill/>
          </a:ln>
        </p:spPr>
      </p:pic>
    </p:spTree>
    <p:extLst>
      <p:ext uri="{BB962C8B-B14F-4D97-AF65-F5344CB8AC3E}">
        <p14:creationId xmlns:p14="http://schemas.microsoft.com/office/powerpoint/2010/main" val="1682092005"/>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pPr eaLnBrk="1" hangingPunct="1">
              <a:defRPr/>
            </a:pPr>
            <a:r>
              <a:rPr lang="ko-KR" altLang="en-US" b="1">
                <a:ea typeface="굴림"/>
              </a:rPr>
              <a:t>다큐먼트 섹션</a:t>
            </a:r>
            <a:r>
              <a:rPr lang="en-US" altLang="ko-KR" b="1">
                <a:ea typeface="굴림"/>
              </a:rPr>
              <a:t>(</a:t>
            </a:r>
            <a:r>
              <a:rPr lang="ko-KR" altLang="en-US" b="1">
                <a:ea typeface="굴림"/>
              </a:rPr>
              <a:t>계속</a:t>
            </a:r>
            <a:r>
              <a:rPr lang="en-US" altLang="ko-KR" b="1">
                <a:ea typeface="굴림"/>
              </a:rPr>
              <a:t>)</a:t>
            </a:r>
          </a:p>
        </p:txBody>
      </p:sp>
      <p:sp>
        <p:nvSpPr>
          <p:cNvPr id="197635" name="Rectangle 3"/>
          <p:cNvSpPr>
            <a:spLocks noGrp="1" noChangeArrowheads="1"/>
          </p:cNvSpPr>
          <p:nvPr>
            <p:ph type="body" idx="1"/>
          </p:nvPr>
        </p:nvSpPr>
        <p:spPr>
          <a:xfrm>
            <a:off x="228600" y="1146175"/>
            <a:ext cx="8686800" cy="5026025"/>
          </a:xfrm>
        </p:spPr>
        <p:txBody>
          <a:bodyPr/>
          <a:lstStyle/>
          <a:p>
            <a:pPr lvl="0">
              <a:defRPr/>
            </a:pPr>
            <a:r>
              <a:rPr lang="ko-KR" altLang="en-US" smtClean="0">
                <a:ea typeface="굴림"/>
              </a:rPr>
              <a:t>속성리스트</a:t>
            </a:r>
            <a:r>
              <a:rPr lang="en-US" altLang="ko-KR" smtClean="0">
                <a:ea typeface="굴림"/>
              </a:rPr>
              <a:t>(</a:t>
            </a:r>
            <a:r>
              <a:rPr lang="ko-KR" altLang="en-US">
                <a:ea typeface="굴림"/>
              </a:rPr>
              <a:t>크기</a:t>
            </a:r>
            <a:r>
              <a:rPr lang="en-US" altLang="ko-KR">
                <a:ea typeface="굴림"/>
              </a:rPr>
              <a:t>) – </a:t>
            </a:r>
            <a:r>
              <a:rPr lang="ko-KR" altLang="en-US">
                <a:ea typeface="굴림"/>
              </a:rPr>
              <a:t>늘이기, 줄이기, 크기</a:t>
            </a:r>
          </a:p>
          <a:p>
            <a:pPr lvl="0">
              <a:defRPr/>
            </a:pPr>
            <a:r>
              <a:rPr lang="ko-KR" altLang="en-US">
                <a:ea typeface="굴림"/>
              </a:rPr>
              <a:t>수평적합 </a:t>
            </a:r>
            <a:r>
              <a:rPr lang="en-US" altLang="ko-KR">
                <a:ea typeface="굴림"/>
              </a:rPr>
              <a:t>– </a:t>
            </a:r>
            <a:r>
              <a:rPr lang="ko-KR" altLang="en-US">
                <a:ea typeface="굴림"/>
              </a:rPr>
              <a:t>오버플로</a:t>
            </a:r>
            <a:r>
              <a:rPr lang="en-US" altLang="ko-KR">
                <a:ea typeface="굴림"/>
              </a:rPr>
              <a:t>, </a:t>
            </a:r>
            <a:r>
              <a:rPr lang="ko-KR" altLang="en-US">
                <a:ea typeface="굴림"/>
              </a:rPr>
              <a:t>적합</a:t>
            </a:r>
          </a:p>
          <a:p>
            <a:pPr lvl="0">
              <a:defRPr/>
            </a:pPr>
            <a:r>
              <a:rPr lang="ko-KR" altLang="en-US">
                <a:ea typeface="굴림"/>
              </a:rPr>
              <a:t>세로로 반복</a:t>
            </a:r>
          </a:p>
          <a:p>
            <a:pPr lvl="0">
              <a:defRPr/>
            </a:pPr>
            <a:r>
              <a:rPr lang="ko-KR" altLang="en-US">
                <a:ea typeface="굴림"/>
              </a:rPr>
              <a:t>동일하게 유지</a:t>
            </a:r>
          </a:p>
        </p:txBody>
      </p:sp>
      <p:pic>
        <p:nvPicPr>
          <p:cNvPr id="197636" name="Picture 4"/>
          <p:cNvPicPr>
            <a:picLocks noChangeAspect="1" noChangeArrowheads="1"/>
          </p:cNvPicPr>
          <p:nvPr/>
        </p:nvPicPr>
        <p:blipFill rotWithShape="1">
          <a:blip r:embed="rId3"/>
          <a:srcRect/>
          <a:stretch>
            <a:fillRect/>
          </a:stretch>
        </p:blipFill>
        <p:spPr>
          <a:xfrm>
            <a:off x="6156325" y="1916113"/>
            <a:ext cx="1781175" cy="2971800"/>
          </a:xfrm>
          <a:prstGeom prst="rect">
            <a:avLst/>
          </a:prstGeom>
          <a:noFill/>
          <a:ln>
            <a:noFill/>
          </a:ln>
        </p:spPr>
      </p:pic>
    </p:spTree>
    <p:extLst>
      <p:ext uri="{BB962C8B-B14F-4D97-AF65-F5344CB8AC3E}">
        <p14:creationId xmlns:p14="http://schemas.microsoft.com/office/powerpoint/2010/main" val="1534220761"/>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pPr eaLnBrk="1" hangingPunct="1">
              <a:defRPr/>
            </a:pPr>
            <a:r>
              <a:rPr lang="ko-KR" altLang="en-US" b="1" smtClean="0">
                <a:ea typeface="굴림" pitchFamily="50" charset="-127"/>
              </a:rPr>
              <a:t>메트릭 계산</a:t>
            </a:r>
          </a:p>
        </p:txBody>
      </p:sp>
      <p:sp>
        <p:nvSpPr>
          <p:cNvPr id="198659" name="Rectangle 3"/>
          <p:cNvSpPr>
            <a:spLocks noGrp="1" noChangeArrowheads="1"/>
          </p:cNvSpPr>
          <p:nvPr>
            <p:ph type="body" idx="1"/>
          </p:nvPr>
        </p:nvSpPr>
        <p:spPr/>
        <p:txBody>
          <a:bodyPr/>
          <a:lstStyle/>
          <a:p>
            <a:pPr>
              <a:buFont typeface="Marlett" pitchFamily="2" charset="2"/>
              <a:buNone/>
            </a:pPr>
            <a:r>
              <a:rPr lang="ko-KR" altLang="en-US" smtClean="0">
                <a:ea typeface="굴림" panose="020B0600000101010101" pitchFamily="50" charset="-127"/>
              </a:rPr>
              <a:t>   위치에 따른 계산이 달라진다</a:t>
            </a:r>
            <a:r>
              <a:rPr lang="en-US" altLang="ko-KR" smtClean="0">
                <a:ea typeface="굴림" panose="020B0600000101010101" pitchFamily="50" charset="-127"/>
              </a:rPr>
              <a:t>.</a:t>
            </a:r>
          </a:p>
          <a:p>
            <a:r>
              <a:rPr lang="ko-KR" altLang="en-US" smtClean="0">
                <a:ea typeface="굴림" panose="020B0600000101010101" pitchFamily="50" charset="-127"/>
              </a:rPr>
              <a:t>상세 </a:t>
            </a:r>
            <a:r>
              <a:rPr lang="en-US" altLang="ko-KR" smtClean="0">
                <a:ea typeface="굴림" panose="020B0600000101010101" pitchFamily="50" charset="-127"/>
              </a:rPr>
              <a:t>– </a:t>
            </a:r>
            <a:r>
              <a:rPr lang="ko-KR" altLang="en-US" sz="2400" smtClean="0">
                <a:ea typeface="굴림" panose="020B0600000101010101" pitchFamily="50" charset="-127"/>
              </a:rPr>
              <a:t>해당 레벨에 맞는 데이타셋 레벨값</a:t>
            </a:r>
          </a:p>
          <a:p>
            <a:r>
              <a:rPr lang="ko-KR" altLang="en-US" smtClean="0">
                <a:ea typeface="굴림" panose="020B0600000101010101" pitchFamily="50" charset="-127"/>
              </a:rPr>
              <a:t>그룹핑헤더</a:t>
            </a:r>
            <a:r>
              <a:rPr lang="en-US" altLang="ko-KR" smtClean="0">
                <a:ea typeface="굴림" panose="020B0600000101010101" pitchFamily="50" charset="-127"/>
              </a:rPr>
              <a:t>/</a:t>
            </a:r>
            <a:r>
              <a:rPr lang="ko-KR" altLang="en-US" smtClean="0">
                <a:ea typeface="굴림" panose="020B0600000101010101" pitchFamily="50" charset="-127"/>
              </a:rPr>
              <a:t>바닥글 </a:t>
            </a:r>
            <a:r>
              <a:rPr lang="en-US" altLang="ko-KR" smtClean="0">
                <a:ea typeface="굴림" panose="020B0600000101010101" pitchFamily="50" charset="-127"/>
              </a:rPr>
              <a:t>– </a:t>
            </a:r>
            <a:r>
              <a:rPr lang="ko-KR" altLang="en-US" sz="2400" smtClean="0">
                <a:ea typeface="굴림" panose="020B0600000101010101" pitchFamily="50" charset="-127"/>
              </a:rPr>
              <a:t>그룹레벨의 총합</a:t>
            </a:r>
          </a:p>
          <a:p>
            <a:r>
              <a:rPr lang="ko-KR" altLang="en-US" smtClean="0">
                <a:ea typeface="굴림" panose="020B0600000101010101" pitchFamily="50" charset="-127"/>
              </a:rPr>
              <a:t>다큐먼트 헤더</a:t>
            </a:r>
            <a:r>
              <a:rPr lang="en-US" altLang="ko-KR" smtClean="0">
                <a:ea typeface="굴림" panose="020B0600000101010101" pitchFamily="50" charset="-127"/>
              </a:rPr>
              <a:t>/</a:t>
            </a:r>
            <a:r>
              <a:rPr lang="ko-KR" altLang="en-US" smtClean="0">
                <a:ea typeface="굴림" panose="020B0600000101010101" pitchFamily="50" charset="-127"/>
              </a:rPr>
              <a:t>바닥글 </a:t>
            </a:r>
            <a:r>
              <a:rPr lang="en-US" altLang="ko-KR" smtClean="0">
                <a:ea typeface="굴림" panose="020B0600000101010101" pitchFamily="50" charset="-127"/>
              </a:rPr>
              <a:t>– </a:t>
            </a:r>
            <a:r>
              <a:rPr lang="ko-KR" altLang="en-US" sz="2400" smtClean="0">
                <a:ea typeface="굴림" panose="020B0600000101010101" pitchFamily="50" charset="-127"/>
              </a:rPr>
              <a:t>전체 데이타셋의 총합</a:t>
            </a:r>
          </a:p>
          <a:p>
            <a:r>
              <a:rPr lang="ko-KR" altLang="en-US" smtClean="0">
                <a:ea typeface="굴림" panose="020B0600000101010101" pitchFamily="50" charset="-127"/>
              </a:rPr>
              <a:t>페이지 헤더</a:t>
            </a:r>
            <a:r>
              <a:rPr lang="en-US" altLang="ko-KR" smtClean="0">
                <a:ea typeface="굴림" panose="020B0600000101010101" pitchFamily="50" charset="-127"/>
              </a:rPr>
              <a:t>/</a:t>
            </a:r>
            <a:r>
              <a:rPr lang="ko-KR" altLang="en-US" smtClean="0">
                <a:ea typeface="굴림" panose="020B0600000101010101" pitchFamily="50" charset="-127"/>
              </a:rPr>
              <a:t>바닥글 </a:t>
            </a:r>
            <a:r>
              <a:rPr lang="en-US" altLang="ko-KR" smtClean="0">
                <a:ea typeface="굴림" panose="020B0600000101010101" pitchFamily="50" charset="-127"/>
              </a:rPr>
              <a:t>– </a:t>
            </a:r>
            <a:r>
              <a:rPr lang="ko-KR" altLang="en-US" sz="2400" smtClean="0">
                <a:ea typeface="굴림" panose="020B0600000101010101" pitchFamily="50" charset="-127"/>
              </a:rPr>
              <a:t>전체 데이타셋의 총합</a:t>
            </a:r>
          </a:p>
          <a:p>
            <a:r>
              <a:rPr lang="ko-KR" altLang="en-US" smtClean="0">
                <a:ea typeface="굴림" panose="020B0600000101010101" pitchFamily="50" charset="-127"/>
              </a:rPr>
              <a:t>그리드</a:t>
            </a:r>
            <a:r>
              <a:rPr lang="en-US" altLang="ko-KR" smtClean="0">
                <a:ea typeface="굴림" panose="020B0600000101010101" pitchFamily="50" charset="-127"/>
              </a:rPr>
              <a:t>/</a:t>
            </a:r>
            <a:r>
              <a:rPr lang="ko-KR" altLang="en-US" smtClean="0">
                <a:ea typeface="굴림" panose="020B0600000101010101" pitchFamily="50" charset="-127"/>
              </a:rPr>
              <a:t>그래프내의 메트릭</a:t>
            </a:r>
            <a:br>
              <a:rPr lang="ko-KR" altLang="en-US" smtClean="0">
                <a:ea typeface="굴림" panose="020B0600000101010101" pitchFamily="50" charset="-127"/>
              </a:rPr>
            </a:br>
            <a:r>
              <a:rPr lang="ko-KR" altLang="en-US" sz="2400" smtClean="0">
                <a:ea typeface="굴림" panose="020B0600000101010101" pitchFamily="50" charset="-127"/>
              </a:rPr>
              <a:t>그룹핑 헤더</a:t>
            </a:r>
            <a:r>
              <a:rPr lang="en-US" altLang="ko-KR" sz="2400" smtClean="0">
                <a:ea typeface="굴림" panose="020B0600000101010101" pitchFamily="50" charset="-127"/>
              </a:rPr>
              <a:t>/</a:t>
            </a:r>
            <a:r>
              <a:rPr lang="ko-KR" altLang="en-US" sz="2400" smtClean="0">
                <a:ea typeface="굴림" panose="020B0600000101010101" pitchFamily="50" charset="-127"/>
              </a:rPr>
              <a:t>바닥글 </a:t>
            </a:r>
            <a:r>
              <a:rPr lang="en-US" altLang="ko-KR" sz="2400" smtClean="0">
                <a:ea typeface="굴림" panose="020B0600000101010101" pitchFamily="50" charset="-127"/>
              </a:rPr>
              <a:t>– </a:t>
            </a:r>
            <a:r>
              <a:rPr lang="ko-KR" altLang="en-US" sz="2400" smtClean="0">
                <a:ea typeface="굴림" panose="020B0600000101010101" pitchFamily="50" charset="-127"/>
              </a:rPr>
              <a:t>그리드</a:t>
            </a:r>
            <a:r>
              <a:rPr lang="en-US" altLang="ko-KR" sz="2400" smtClean="0">
                <a:ea typeface="굴림" panose="020B0600000101010101" pitchFamily="50" charset="-127"/>
              </a:rPr>
              <a:t>/</a:t>
            </a:r>
            <a:r>
              <a:rPr lang="ko-KR" altLang="en-US" sz="2400" smtClean="0">
                <a:ea typeface="굴림" panose="020B0600000101010101" pitchFamily="50" charset="-127"/>
              </a:rPr>
              <a:t>그래프 레벨</a:t>
            </a:r>
            <a:r>
              <a:rPr lang="en-US" altLang="ko-KR" sz="2400" smtClean="0">
                <a:ea typeface="굴림" panose="020B0600000101010101" pitchFamily="50" charset="-127"/>
              </a:rPr>
              <a:t>+</a:t>
            </a:r>
            <a:r>
              <a:rPr lang="ko-KR" altLang="en-US" sz="2400" smtClean="0">
                <a:ea typeface="굴림" panose="020B0600000101010101" pitchFamily="50" charset="-127"/>
              </a:rPr>
              <a:t>그룹레벨</a:t>
            </a:r>
            <a:r>
              <a:rPr lang="ko-KR" altLang="en-US" smtClean="0">
                <a:ea typeface="굴림" panose="020B0600000101010101" pitchFamily="50" charset="-127"/>
              </a:rPr>
              <a:t/>
            </a:r>
            <a:br>
              <a:rPr lang="ko-KR" altLang="en-US" smtClean="0">
                <a:ea typeface="굴림" panose="020B0600000101010101" pitchFamily="50" charset="-127"/>
              </a:rPr>
            </a:br>
            <a:r>
              <a:rPr lang="ko-KR" altLang="en-US" sz="2400" smtClean="0">
                <a:ea typeface="굴림" panose="020B0600000101010101" pitchFamily="50" charset="-127"/>
              </a:rPr>
              <a:t>다큐먼트 헤더</a:t>
            </a:r>
            <a:r>
              <a:rPr lang="en-US" altLang="ko-KR" sz="2400" smtClean="0">
                <a:ea typeface="굴림" panose="020B0600000101010101" pitchFamily="50" charset="-127"/>
              </a:rPr>
              <a:t>/</a:t>
            </a:r>
            <a:r>
              <a:rPr lang="ko-KR" altLang="en-US" sz="2400" smtClean="0">
                <a:ea typeface="굴림" panose="020B0600000101010101" pitchFamily="50" charset="-127"/>
              </a:rPr>
              <a:t>바닥글 </a:t>
            </a:r>
            <a:r>
              <a:rPr lang="en-US" altLang="ko-KR" sz="2400" smtClean="0">
                <a:ea typeface="굴림" panose="020B0600000101010101" pitchFamily="50" charset="-127"/>
              </a:rPr>
              <a:t>– </a:t>
            </a:r>
            <a:r>
              <a:rPr lang="ko-KR" altLang="en-US" sz="2400" smtClean="0">
                <a:ea typeface="굴림" panose="020B0600000101010101" pitchFamily="50" charset="-127"/>
              </a:rPr>
              <a:t>그리드</a:t>
            </a:r>
            <a:r>
              <a:rPr lang="en-US" altLang="ko-KR" sz="2400" smtClean="0">
                <a:ea typeface="굴림" panose="020B0600000101010101" pitchFamily="50" charset="-127"/>
              </a:rPr>
              <a:t>/</a:t>
            </a:r>
            <a:r>
              <a:rPr lang="ko-KR" altLang="en-US" sz="2400" smtClean="0">
                <a:ea typeface="굴림" panose="020B0600000101010101" pitchFamily="50" charset="-127"/>
              </a:rPr>
              <a:t>그래프 레벨</a:t>
            </a:r>
            <a:br>
              <a:rPr lang="ko-KR" altLang="en-US" sz="2400" smtClean="0">
                <a:ea typeface="굴림" panose="020B0600000101010101" pitchFamily="50" charset="-127"/>
              </a:rPr>
            </a:br>
            <a:r>
              <a:rPr lang="ko-KR" altLang="en-US" sz="2400" smtClean="0">
                <a:ea typeface="굴림" panose="020B0600000101010101" pitchFamily="50" charset="-127"/>
              </a:rPr>
              <a:t>페이지 헤더</a:t>
            </a:r>
            <a:r>
              <a:rPr lang="en-US" altLang="ko-KR" sz="2400" smtClean="0">
                <a:ea typeface="굴림" panose="020B0600000101010101" pitchFamily="50" charset="-127"/>
              </a:rPr>
              <a:t>/</a:t>
            </a:r>
            <a:r>
              <a:rPr lang="ko-KR" altLang="en-US" sz="2400" smtClean="0">
                <a:ea typeface="굴림" panose="020B0600000101010101" pitchFamily="50" charset="-127"/>
              </a:rPr>
              <a:t>바닥글 </a:t>
            </a:r>
            <a:r>
              <a:rPr lang="en-US" altLang="ko-KR" sz="2400" smtClean="0">
                <a:ea typeface="굴림" panose="020B0600000101010101" pitchFamily="50" charset="-127"/>
              </a:rPr>
              <a:t>– </a:t>
            </a:r>
            <a:r>
              <a:rPr lang="ko-KR" altLang="en-US" sz="2400" smtClean="0">
                <a:ea typeface="굴림" panose="020B0600000101010101" pitchFamily="50" charset="-127"/>
              </a:rPr>
              <a:t>그리드</a:t>
            </a:r>
            <a:r>
              <a:rPr lang="en-US" altLang="ko-KR" sz="2400" smtClean="0">
                <a:ea typeface="굴림" panose="020B0600000101010101" pitchFamily="50" charset="-127"/>
              </a:rPr>
              <a:t>/</a:t>
            </a:r>
            <a:r>
              <a:rPr lang="ko-KR" altLang="en-US" sz="2400" smtClean="0">
                <a:ea typeface="굴림" panose="020B0600000101010101" pitchFamily="50" charset="-127"/>
              </a:rPr>
              <a:t>그래프 레벨</a:t>
            </a:r>
          </a:p>
        </p:txBody>
      </p:sp>
    </p:spTree>
    <p:extLst>
      <p:ext uri="{BB962C8B-B14F-4D97-AF65-F5344CB8AC3E}">
        <p14:creationId xmlns:p14="http://schemas.microsoft.com/office/powerpoint/2010/main" val="1371512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eaLnBrk="1" hangingPunct="1">
              <a:defRPr/>
            </a:pPr>
            <a:r>
              <a:rPr lang="ko-KR" altLang="en-US" b="1" smtClean="0">
                <a:ea typeface="굴림" pitchFamily="50" charset="-127"/>
              </a:rPr>
              <a:t>그룹핑</a:t>
            </a:r>
          </a:p>
        </p:txBody>
      </p:sp>
      <p:sp>
        <p:nvSpPr>
          <p:cNvPr id="199683" name="Rectangle 3"/>
          <p:cNvSpPr>
            <a:spLocks noGrp="1" noChangeArrowheads="1"/>
          </p:cNvSpPr>
          <p:nvPr>
            <p:ph type="body" idx="1"/>
          </p:nvPr>
        </p:nvSpPr>
        <p:spPr/>
        <p:txBody>
          <a:bodyPr/>
          <a:lstStyle/>
          <a:p>
            <a:r>
              <a:rPr lang="ko-KR" altLang="en-US" smtClean="0">
                <a:ea typeface="굴림" panose="020B0600000101010101" pitchFamily="50" charset="-127"/>
              </a:rPr>
              <a:t>그룹화 필드 이용</a:t>
            </a:r>
          </a:p>
          <a:p>
            <a:r>
              <a:rPr lang="ko-KR" altLang="en-US" smtClean="0">
                <a:ea typeface="굴림" panose="020B0600000101010101" pitchFamily="50" charset="-127"/>
              </a:rPr>
              <a:t>그룹핑 순서</a:t>
            </a:r>
            <a:r>
              <a:rPr lang="en-US" altLang="ko-KR" smtClean="0">
                <a:ea typeface="굴림" panose="020B0600000101010101" pitchFamily="50" charset="-127"/>
              </a:rPr>
              <a:t>(</a:t>
            </a:r>
            <a:r>
              <a:rPr lang="ko-KR" altLang="en-US" smtClean="0">
                <a:ea typeface="굴림" panose="020B0600000101010101" pitchFamily="50" charset="-127"/>
              </a:rPr>
              <a:t>그룹화필드 순서</a:t>
            </a:r>
            <a:r>
              <a:rPr lang="en-US" altLang="ko-KR" smtClean="0">
                <a:ea typeface="굴림" panose="020B0600000101010101" pitchFamily="50" charset="-127"/>
              </a:rPr>
              <a:t>)</a:t>
            </a:r>
          </a:p>
          <a:p>
            <a:r>
              <a:rPr lang="ko-KR" altLang="en-US" smtClean="0">
                <a:ea typeface="굴림" panose="020B0600000101010101" pitchFamily="50" charset="-127"/>
              </a:rPr>
              <a:t>그룹간 페이지 나누기</a:t>
            </a:r>
          </a:p>
          <a:p>
            <a:r>
              <a:rPr lang="ko-KR" altLang="en-US" smtClean="0">
                <a:ea typeface="굴림" panose="020B0600000101010101" pitchFamily="50" charset="-127"/>
              </a:rPr>
              <a:t>그룹간 새 페이지번호 매기기</a:t>
            </a:r>
          </a:p>
          <a:p>
            <a:r>
              <a:rPr lang="ko-KR" altLang="en-US" smtClean="0">
                <a:ea typeface="굴림" panose="020B0600000101010101" pitchFamily="50" charset="-127"/>
              </a:rPr>
              <a:t>그룹 헤더의 반복</a:t>
            </a:r>
          </a:p>
          <a:p>
            <a:r>
              <a:rPr lang="ko-KR" altLang="en-US" smtClean="0">
                <a:ea typeface="굴림" panose="020B0600000101010101" pitchFamily="50" charset="-127"/>
              </a:rPr>
              <a:t>동일하게 유지</a:t>
            </a:r>
          </a:p>
          <a:p>
            <a:endParaRPr lang="ko-KR" altLang="en-US" smtClean="0">
              <a:ea typeface="굴림" panose="020B0600000101010101" pitchFamily="50" charset="-127"/>
            </a:endParaRPr>
          </a:p>
        </p:txBody>
      </p:sp>
      <p:pic>
        <p:nvPicPr>
          <p:cNvPr id="1996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2276475"/>
            <a:ext cx="32670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377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pPr eaLnBrk="1" hangingPunct="1">
              <a:defRPr/>
            </a:pPr>
            <a:r>
              <a:rPr lang="ko-KR" altLang="en-US" b="1" smtClean="0">
                <a:ea typeface="굴림" pitchFamily="50" charset="-127"/>
              </a:rPr>
              <a:t>그리드</a:t>
            </a:r>
            <a:r>
              <a:rPr lang="en-US" altLang="ko-KR" b="1" smtClean="0">
                <a:ea typeface="굴림" pitchFamily="50" charset="-127"/>
              </a:rPr>
              <a:t>/</a:t>
            </a:r>
            <a:r>
              <a:rPr lang="ko-KR" altLang="en-US" b="1" smtClean="0">
                <a:ea typeface="굴림" pitchFamily="50" charset="-127"/>
              </a:rPr>
              <a:t>그래프</a:t>
            </a:r>
          </a:p>
        </p:txBody>
      </p:sp>
      <p:sp>
        <p:nvSpPr>
          <p:cNvPr id="200707" name="Rectangle 3"/>
          <p:cNvSpPr>
            <a:spLocks noGrp="1" noChangeArrowheads="1"/>
          </p:cNvSpPr>
          <p:nvPr>
            <p:ph type="body" idx="1"/>
          </p:nvPr>
        </p:nvSpPr>
        <p:spPr/>
        <p:txBody>
          <a:bodyPr/>
          <a:lstStyle/>
          <a:p>
            <a:r>
              <a:rPr lang="ko-KR" altLang="en-US" smtClean="0">
                <a:ea typeface="굴림" panose="020B0600000101010101" pitchFamily="50" charset="-127"/>
              </a:rPr>
              <a:t>그리드</a:t>
            </a:r>
            <a:r>
              <a:rPr lang="en-US" altLang="ko-KR" smtClean="0">
                <a:ea typeface="굴림" panose="020B0600000101010101" pitchFamily="50" charset="-127"/>
              </a:rPr>
              <a:t>/</a:t>
            </a:r>
            <a:r>
              <a:rPr lang="ko-KR" altLang="en-US" smtClean="0">
                <a:ea typeface="굴림" panose="020B0600000101010101" pitchFamily="50" charset="-127"/>
              </a:rPr>
              <a:t>그래프 란</a:t>
            </a:r>
            <a:r>
              <a:rPr lang="en-US" altLang="ko-KR" smtClean="0">
                <a:ea typeface="굴림" panose="020B0600000101010101" pitchFamily="50" charset="-127"/>
              </a:rPr>
              <a:t>?</a:t>
            </a:r>
          </a:p>
          <a:p>
            <a:r>
              <a:rPr lang="ko-KR" altLang="en-US" smtClean="0">
                <a:ea typeface="굴림" panose="020B0600000101010101" pitchFamily="50" charset="-127"/>
              </a:rPr>
              <a:t>생성</a:t>
            </a:r>
          </a:p>
          <a:p>
            <a:r>
              <a:rPr lang="ko-KR" altLang="en-US" smtClean="0">
                <a:ea typeface="굴림" panose="020B0600000101010101" pitchFamily="50" charset="-127"/>
              </a:rPr>
              <a:t>보기 모드</a:t>
            </a:r>
          </a:p>
        </p:txBody>
      </p:sp>
      <p:pic>
        <p:nvPicPr>
          <p:cNvPr id="2007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125538"/>
            <a:ext cx="391477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Oval 7"/>
          <p:cNvSpPr>
            <a:spLocks noChangeArrowheads="1"/>
          </p:cNvSpPr>
          <p:nvPr/>
        </p:nvSpPr>
        <p:spPr bwMode="auto">
          <a:xfrm>
            <a:off x="6370638" y="1052513"/>
            <a:ext cx="433387" cy="504825"/>
          </a:xfrm>
          <a:prstGeom prst="ellipse">
            <a:avLst/>
          </a:prstGeom>
          <a:noFill/>
          <a:ln w="38100" algn="ctr">
            <a:solidFill>
              <a:srgbClr val="80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ea typeface="굴림" panose="020B0600000101010101" pitchFamily="50" charset="-127"/>
            </a:endParaRPr>
          </a:p>
        </p:txBody>
      </p:sp>
      <p:sp>
        <p:nvSpPr>
          <p:cNvPr id="200710" name="Line 8"/>
          <p:cNvSpPr>
            <a:spLocks noChangeShapeType="1"/>
          </p:cNvSpPr>
          <p:nvPr/>
        </p:nvSpPr>
        <p:spPr bwMode="auto">
          <a:xfrm flipH="1">
            <a:off x="6227763" y="1628775"/>
            <a:ext cx="358775" cy="1439863"/>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2" name="그룹 1"/>
          <p:cNvGrpSpPr/>
          <p:nvPr/>
        </p:nvGrpSpPr>
        <p:grpSpPr>
          <a:xfrm>
            <a:off x="1116013" y="3068960"/>
            <a:ext cx="4752975" cy="2986087"/>
            <a:chOff x="1116013" y="3500438"/>
            <a:chExt cx="4752975" cy="2986087"/>
          </a:xfrm>
        </p:grpSpPr>
        <p:pic>
          <p:nvPicPr>
            <p:cNvPr id="20071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500438"/>
              <a:ext cx="4752975"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12" name="Oval 10"/>
            <p:cNvSpPr>
              <a:spLocks noChangeArrowheads="1"/>
            </p:cNvSpPr>
            <p:nvPr/>
          </p:nvSpPr>
          <p:spPr bwMode="auto">
            <a:xfrm>
              <a:off x="1476375" y="5805488"/>
              <a:ext cx="719138" cy="503237"/>
            </a:xfrm>
            <a:prstGeom prst="ellipse">
              <a:avLst/>
            </a:prstGeom>
            <a:noFill/>
            <a:ln w="38100" algn="ctr">
              <a:solidFill>
                <a:srgbClr val="80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ea typeface="굴림" panose="020B0600000101010101" pitchFamily="50" charset="-127"/>
              </a:endParaRPr>
            </a:p>
          </p:txBody>
        </p:sp>
        <p:sp>
          <p:nvSpPr>
            <p:cNvPr id="200713" name="Line 11"/>
            <p:cNvSpPr>
              <a:spLocks noChangeShapeType="1"/>
            </p:cNvSpPr>
            <p:nvPr/>
          </p:nvSpPr>
          <p:spPr bwMode="auto">
            <a:xfrm flipV="1">
              <a:off x="2195513" y="4652963"/>
              <a:ext cx="2305050" cy="1368425"/>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spTree>
    <p:extLst>
      <p:ext uri="{BB962C8B-B14F-4D97-AF65-F5344CB8AC3E}">
        <p14:creationId xmlns:p14="http://schemas.microsoft.com/office/powerpoint/2010/main" val="4069844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pPr eaLnBrk="1" hangingPunct="1">
              <a:defRPr/>
            </a:pPr>
            <a:r>
              <a:rPr lang="ko-KR" altLang="en-US" b="1" smtClean="0">
                <a:ea typeface="굴림" pitchFamily="50" charset="-127"/>
              </a:rPr>
              <a:t>하이퍼링크</a:t>
            </a:r>
          </a:p>
        </p:txBody>
      </p:sp>
      <p:sp>
        <p:nvSpPr>
          <p:cNvPr id="201731" name="Rectangle 3"/>
          <p:cNvSpPr>
            <a:spLocks noGrp="1" noChangeArrowheads="1"/>
          </p:cNvSpPr>
          <p:nvPr>
            <p:ph type="body" idx="1"/>
          </p:nvPr>
        </p:nvSpPr>
        <p:spPr/>
        <p:txBody>
          <a:bodyPr/>
          <a:lstStyle/>
          <a:p>
            <a:r>
              <a:rPr lang="ko-KR" altLang="en-US" smtClean="0">
                <a:ea typeface="굴림" panose="020B0600000101010101" pitchFamily="50" charset="-127"/>
              </a:rPr>
              <a:t>생성</a:t>
            </a:r>
          </a:p>
          <a:p>
            <a:endParaRPr lang="ko-KR" altLang="en-US" smtClean="0">
              <a:ea typeface="굴림" panose="020B0600000101010101" pitchFamily="50" charset="-127"/>
            </a:endParaRPr>
          </a:p>
          <a:p>
            <a:endParaRPr lang="ko-KR" altLang="en-US" smtClean="0">
              <a:ea typeface="굴림" panose="020B0600000101010101" pitchFamily="50" charset="-127"/>
            </a:endParaRPr>
          </a:p>
          <a:p>
            <a:endParaRPr lang="ko-KR" altLang="en-US" smtClean="0">
              <a:ea typeface="굴림" panose="020B0600000101010101" pitchFamily="50" charset="-127"/>
            </a:endParaRPr>
          </a:p>
          <a:p>
            <a:endParaRPr lang="ko-KR" altLang="en-US" smtClean="0">
              <a:ea typeface="굴림" panose="020B0600000101010101" pitchFamily="50" charset="-127"/>
            </a:endParaRPr>
          </a:p>
          <a:p>
            <a:r>
              <a:rPr lang="ko-KR" altLang="en-US" smtClean="0">
                <a:ea typeface="굴림" panose="020B0600000101010101" pitchFamily="50" charset="-127"/>
              </a:rPr>
              <a:t>데이타셋 포함</a:t>
            </a:r>
            <a:br>
              <a:rPr lang="ko-KR" altLang="en-US" smtClean="0">
                <a:ea typeface="굴림" panose="020B0600000101010101" pitchFamily="50" charset="-127"/>
              </a:rPr>
            </a:br>
            <a:r>
              <a:rPr lang="ko-KR" altLang="en-US" smtClean="0">
                <a:ea typeface="굴림" panose="020B0600000101010101" pitchFamily="50" charset="-127"/>
              </a:rPr>
              <a:t> </a:t>
            </a:r>
          </a:p>
        </p:txBody>
      </p:sp>
      <p:pic>
        <p:nvPicPr>
          <p:cNvPr id="2017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268413"/>
            <a:ext cx="30384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221163"/>
            <a:ext cx="36385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797425"/>
            <a:ext cx="34480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5" name="AutoShape 8"/>
          <p:cNvSpPr>
            <a:spLocks noChangeArrowheads="1"/>
          </p:cNvSpPr>
          <p:nvPr/>
        </p:nvSpPr>
        <p:spPr bwMode="auto">
          <a:xfrm>
            <a:off x="2700338" y="4797425"/>
            <a:ext cx="431800" cy="144463"/>
          </a:xfrm>
          <a:prstGeom prst="rightArrow">
            <a:avLst>
              <a:gd name="adj1" fmla="val 50000"/>
              <a:gd name="adj2" fmla="val 74725"/>
            </a:avLst>
          </a:prstGeom>
          <a:solidFill>
            <a:srgbClr val="800000"/>
          </a:solidFill>
          <a:ln w="28575" algn="ctr">
            <a:solidFill>
              <a:srgbClr val="800000"/>
            </a:solidFill>
            <a:miter lim="800000"/>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ea typeface="굴림" panose="020B0600000101010101" pitchFamily="50" charset="-127"/>
            </a:endParaRPr>
          </a:p>
        </p:txBody>
      </p:sp>
    </p:spTree>
    <p:extLst>
      <p:ext uri="{BB962C8B-B14F-4D97-AF65-F5344CB8AC3E}">
        <p14:creationId xmlns:p14="http://schemas.microsoft.com/office/powerpoint/2010/main" val="784410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pPr eaLnBrk="1" hangingPunct="1">
              <a:defRPr/>
            </a:pPr>
            <a:r>
              <a:rPr lang="ko-KR" altLang="en-US" b="1" smtClean="0">
                <a:ea typeface="굴림" pitchFamily="50" charset="-127"/>
              </a:rPr>
              <a:t>복수 데이타셋</a:t>
            </a:r>
          </a:p>
        </p:txBody>
      </p:sp>
      <p:sp>
        <p:nvSpPr>
          <p:cNvPr id="202755" name="Rectangle 3"/>
          <p:cNvSpPr>
            <a:spLocks noGrp="1" noChangeArrowheads="1"/>
          </p:cNvSpPr>
          <p:nvPr>
            <p:ph type="body" idx="1"/>
          </p:nvPr>
        </p:nvSpPr>
        <p:spPr/>
        <p:txBody>
          <a:bodyPr/>
          <a:lstStyle/>
          <a:p>
            <a:r>
              <a:rPr lang="ko-KR" altLang="en-US" smtClean="0">
                <a:ea typeface="굴림" panose="020B0600000101010101" pitchFamily="50" charset="-127"/>
              </a:rPr>
              <a:t>데이타셋 애트리뷰트 일치</a:t>
            </a:r>
            <a:r>
              <a:rPr lang="en-US" altLang="ko-KR" smtClean="0">
                <a:ea typeface="굴림" panose="020B0600000101010101" pitchFamily="50" charset="-127"/>
              </a:rPr>
              <a:t>, </a:t>
            </a:r>
            <a:r>
              <a:rPr lang="ko-KR" altLang="en-US" smtClean="0">
                <a:ea typeface="굴림" panose="020B0600000101010101" pitchFamily="50" charset="-127"/>
              </a:rPr>
              <a:t>필터 일치</a:t>
            </a:r>
            <a:r>
              <a:rPr lang="en-US" altLang="ko-KR" smtClean="0">
                <a:ea typeface="굴림" panose="020B0600000101010101" pitchFamily="50" charset="-127"/>
              </a:rPr>
              <a:t>, </a:t>
            </a:r>
            <a:r>
              <a:rPr lang="ko-KR" altLang="en-US" smtClean="0">
                <a:ea typeface="굴림" panose="020B0600000101010101" pitchFamily="50" charset="-127"/>
              </a:rPr>
              <a:t>메트릭 상이</a:t>
            </a:r>
            <a:br>
              <a:rPr lang="ko-KR" altLang="en-US" smtClean="0">
                <a:ea typeface="굴림" panose="020B0600000101010101" pitchFamily="50" charset="-127"/>
              </a:rPr>
            </a:br>
            <a:r>
              <a:rPr lang="en-US" altLang="ko-KR" sz="2400" smtClean="0">
                <a:ea typeface="굴림" panose="020B0600000101010101" pitchFamily="50" charset="-127"/>
              </a:rPr>
              <a:t>- </a:t>
            </a:r>
            <a:r>
              <a:rPr lang="ko-KR" altLang="en-US" sz="2400" smtClean="0">
                <a:ea typeface="굴림" panose="020B0600000101010101" pitchFamily="50" charset="-127"/>
              </a:rPr>
              <a:t>한 개의 데이타셋처럼 처리</a:t>
            </a:r>
            <a:endParaRPr lang="en-US" altLang="ko-KR" sz="2400" smtClean="0">
              <a:ea typeface="굴림" panose="020B0600000101010101" pitchFamily="50" charset="-127"/>
            </a:endParaRPr>
          </a:p>
          <a:p>
            <a:r>
              <a:rPr lang="ko-KR" altLang="en-US" smtClean="0">
                <a:ea typeface="굴림" panose="020B0600000101010101" pitchFamily="50" charset="-127"/>
              </a:rPr>
              <a:t>데이타셋 애트리뷰트 일치 하위요소 상이</a:t>
            </a:r>
            <a:br>
              <a:rPr lang="ko-KR" altLang="en-US" smtClean="0">
                <a:ea typeface="굴림" panose="020B0600000101010101" pitchFamily="50" charset="-127"/>
              </a:rPr>
            </a:br>
            <a:r>
              <a:rPr lang="en-US" altLang="ko-KR" sz="2400" smtClean="0">
                <a:ea typeface="굴림" panose="020B0600000101010101" pitchFamily="50" charset="-127"/>
              </a:rPr>
              <a:t>- </a:t>
            </a:r>
            <a:r>
              <a:rPr lang="ko-KR" altLang="en-US" sz="2400" smtClean="0">
                <a:ea typeface="굴림" panose="020B0600000101010101" pitchFamily="50" charset="-127"/>
              </a:rPr>
              <a:t>한 개의 데이타셋처럼 처리되나 몇몇값 누락</a:t>
            </a:r>
          </a:p>
          <a:p>
            <a:r>
              <a:rPr lang="ko-KR" altLang="en-US" smtClean="0">
                <a:ea typeface="굴림" panose="020B0600000101010101" pitchFamily="50" charset="-127"/>
              </a:rPr>
              <a:t>타 데이타셋에 포함되는 경우</a:t>
            </a:r>
            <a:br>
              <a:rPr lang="ko-KR" altLang="en-US" smtClean="0">
                <a:ea typeface="굴림" panose="020B0600000101010101" pitchFamily="50" charset="-127"/>
              </a:rPr>
            </a:br>
            <a:r>
              <a:rPr lang="en-US" altLang="ko-KR" sz="2400" smtClean="0">
                <a:ea typeface="굴림" panose="020B0600000101010101" pitchFamily="50" charset="-127"/>
              </a:rPr>
              <a:t>- </a:t>
            </a:r>
            <a:r>
              <a:rPr lang="ko-KR" altLang="en-US" sz="2400" smtClean="0">
                <a:ea typeface="굴림" panose="020B0600000101010101" pitchFamily="50" charset="-127"/>
              </a:rPr>
              <a:t>모든 애트리뷰트의 각 레벨로 상세가 나타남</a:t>
            </a:r>
          </a:p>
          <a:p>
            <a:r>
              <a:rPr lang="ko-KR" altLang="en-US" smtClean="0">
                <a:ea typeface="굴림" panose="020B0600000101010101" pitchFamily="50" charset="-127"/>
              </a:rPr>
              <a:t>데이타셋 애트리뷰트 불일치</a:t>
            </a:r>
            <a:br>
              <a:rPr lang="ko-KR" altLang="en-US" smtClean="0">
                <a:ea typeface="굴림" panose="020B0600000101010101" pitchFamily="50" charset="-127"/>
              </a:rPr>
            </a:br>
            <a:r>
              <a:rPr lang="en-US" altLang="ko-KR" sz="2400" smtClean="0">
                <a:ea typeface="굴림" panose="020B0600000101010101" pitchFamily="50" charset="-127"/>
              </a:rPr>
              <a:t>- </a:t>
            </a:r>
            <a:r>
              <a:rPr lang="ko-KR" altLang="en-US" sz="2400" smtClean="0">
                <a:ea typeface="굴림" panose="020B0600000101010101" pitchFamily="50" charset="-127"/>
              </a:rPr>
              <a:t>모든 애트리뷰트의 각 레벨로 상세가 나타남</a:t>
            </a:r>
          </a:p>
          <a:p>
            <a:r>
              <a:rPr lang="ko-KR" altLang="en-US" smtClean="0">
                <a:ea typeface="굴림" panose="020B0600000101010101" pitchFamily="50" charset="-127"/>
              </a:rPr>
              <a:t>기본 데이타셋 설정</a:t>
            </a:r>
          </a:p>
        </p:txBody>
      </p:sp>
      <p:pic>
        <p:nvPicPr>
          <p:cNvPr id="202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763" y="2997200"/>
            <a:ext cx="2408237"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497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도큐먼트와 </a:t>
            </a:r>
            <a:r>
              <a:rPr lang="ko-KR" altLang="en-US" kern="0">
                <a:ea typeface="굴림"/>
              </a:rPr>
              <a:t>다른 </a:t>
            </a:r>
            <a:r>
              <a:rPr lang="ko-KR" altLang="en-US" kern="0" smtClean="0">
                <a:ea typeface="굴림"/>
              </a:rPr>
              <a:t>개체의 관계</a:t>
            </a:r>
            <a:endParaRPr lang="en-US" altLang="ko-KR" kern="0">
              <a:ea typeface="굴림"/>
            </a:endParaRPr>
          </a:p>
        </p:txBody>
      </p:sp>
      <p:sp>
        <p:nvSpPr>
          <p:cNvPr id="164" name="Rectangle 2"/>
          <p:cNvSpPr txBox="1">
            <a:spLocks noChangeArrowheads="1"/>
          </p:cNvSpPr>
          <p:nvPr/>
        </p:nvSpPr>
        <p:spPr bwMode="auto">
          <a:xfrm>
            <a:off x="241684" y="1082823"/>
            <a:ext cx="8686800" cy="1653051"/>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smtClean="0">
                <a:ea typeface="굴림"/>
              </a:rPr>
              <a:t>도큐먼트는 리포트를 </a:t>
            </a:r>
            <a:r>
              <a:rPr lang="en-US" altLang="ko-KR" sz="1600" kern="0">
                <a:ea typeface="굴림"/>
              </a:rPr>
              <a:t>PowerPoint </a:t>
            </a:r>
            <a:r>
              <a:rPr lang="ko-KR" altLang="en-US" sz="1600" kern="0">
                <a:ea typeface="굴림"/>
              </a:rPr>
              <a:t>프레젠테이션과 비슷한 형식으로 </a:t>
            </a:r>
            <a:r>
              <a:rPr lang="ko-KR" altLang="en-US" sz="1600" kern="0" smtClean="0">
                <a:ea typeface="굴림"/>
              </a:rPr>
              <a:t>표시</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이미지와 </a:t>
            </a:r>
            <a:r>
              <a:rPr lang="ko-KR" altLang="en-US" sz="1600" kern="0">
                <a:ea typeface="굴림"/>
              </a:rPr>
              <a:t>텍스트와 함께 여러 그리드 및 그래프 </a:t>
            </a:r>
            <a:r>
              <a:rPr lang="ko-KR" altLang="en-US" sz="1600" kern="0" smtClean="0">
                <a:ea typeface="굴림"/>
              </a:rPr>
              <a:t>리포트를 동시에 나타낼 수 있음</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예로는 </a:t>
            </a:r>
            <a:r>
              <a:rPr lang="ko-KR" altLang="en-US" sz="1600" kern="0">
                <a:ea typeface="굴림"/>
              </a:rPr>
              <a:t>스코어 카드 및 대시 보드 스타일의 문서</a:t>
            </a:r>
            <a:r>
              <a:rPr lang="en-US" altLang="ko-KR" sz="1600" kern="0">
                <a:ea typeface="굴림"/>
              </a:rPr>
              <a:t>, </a:t>
            </a:r>
            <a:r>
              <a:rPr lang="ko-KR" altLang="en-US" sz="1600" kern="0">
                <a:ea typeface="굴림"/>
              </a:rPr>
              <a:t>관리되는 메트릭 문서</a:t>
            </a:r>
            <a:r>
              <a:rPr lang="en-US" altLang="ko-KR" sz="1600" kern="0">
                <a:ea typeface="굴림"/>
              </a:rPr>
              <a:t>, </a:t>
            </a:r>
            <a:r>
              <a:rPr lang="ko-KR" altLang="en-US" sz="1600" kern="0">
                <a:ea typeface="굴림"/>
              </a:rPr>
              <a:t>생산 및 운영 문서 등이 있습니다</a:t>
            </a:r>
            <a:r>
              <a:rPr lang="en-US" altLang="ko-KR" sz="1600" kern="0">
                <a:ea typeface="굴림"/>
              </a:rPr>
              <a:t>.</a:t>
            </a:r>
          </a:p>
        </p:txBody>
      </p: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cxnSp>
        <p:nvCxnSpPr>
          <p:cNvPr id="92"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93"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grpSp>
        <p:nvGrpSpPr>
          <p:cNvPr id="54" name="그룹 53"/>
          <p:cNvGrpSpPr/>
          <p:nvPr/>
        </p:nvGrpSpPr>
        <p:grpSpPr>
          <a:xfrm>
            <a:off x="2020498" y="4083356"/>
            <a:ext cx="1280445" cy="605024"/>
            <a:chOff x="5839291" y="2812663"/>
            <a:chExt cx="1280445" cy="605024"/>
          </a:xfrm>
        </p:grpSpPr>
        <p:pic>
          <p:nvPicPr>
            <p:cNvPr id="55" name="그림 54"/>
            <p:cNvPicPr>
              <a:picLocks noChangeAspect="1"/>
            </p:cNvPicPr>
            <p:nvPr/>
          </p:nvPicPr>
          <p:blipFill>
            <a:blip r:embed="rId3"/>
            <a:stretch>
              <a:fillRect/>
            </a:stretch>
          </p:blipFill>
          <p:spPr>
            <a:xfrm>
              <a:off x="6280385" y="2812663"/>
              <a:ext cx="523875" cy="361950"/>
            </a:xfrm>
            <a:prstGeom prst="rect">
              <a:avLst/>
            </a:prstGeom>
          </p:spPr>
        </p:pic>
        <p:sp>
          <p:nvSpPr>
            <p:cNvPr id="56" name="TextBox 55"/>
            <p:cNvSpPr txBox="1"/>
            <p:nvPr/>
          </p:nvSpPr>
          <p:spPr>
            <a:xfrm>
              <a:off x="5839291" y="3156077"/>
              <a:ext cx="1280445" cy="261610"/>
            </a:xfrm>
            <a:prstGeom prst="rect">
              <a:avLst/>
            </a:prstGeom>
          </p:spPr>
          <p:txBody>
            <a:bodyPr wrap="square" rtlCol="0">
              <a:spAutoFit/>
            </a:bodyPr>
            <a:lstStyle/>
            <a:p>
              <a:r>
                <a:rPr lang="ko-KR" altLang="en-US" sz="1100" smtClean="0"/>
                <a:t>인텔리전트 </a:t>
              </a:r>
              <a:r>
                <a:rPr lang="ko-KR" altLang="en-US" sz="1100" err="1" smtClean="0"/>
                <a:t>큐브</a:t>
              </a:r>
              <a:endParaRPr lang="ko-KR" altLang="en-US" sz="1100"/>
            </a:p>
          </p:txBody>
        </p:sp>
      </p:grpSp>
      <p:grpSp>
        <p:nvGrpSpPr>
          <p:cNvPr id="57" name="그룹 56"/>
          <p:cNvGrpSpPr/>
          <p:nvPr/>
        </p:nvGrpSpPr>
        <p:grpSpPr>
          <a:xfrm>
            <a:off x="5296735" y="4054047"/>
            <a:ext cx="972108" cy="620596"/>
            <a:chOff x="1287850" y="4102796"/>
            <a:chExt cx="972108" cy="620596"/>
          </a:xfrm>
        </p:grpSpPr>
        <p:pic>
          <p:nvPicPr>
            <p:cNvPr id="58" name="그림 57"/>
            <p:cNvPicPr>
              <a:picLocks noChangeAspect="1"/>
            </p:cNvPicPr>
            <p:nvPr/>
          </p:nvPicPr>
          <p:blipFill>
            <a:blip r:embed="rId4"/>
            <a:stretch>
              <a:fillRect/>
            </a:stretch>
          </p:blipFill>
          <p:spPr>
            <a:xfrm>
              <a:off x="1563995" y="4102796"/>
              <a:ext cx="476250" cy="390525"/>
            </a:xfrm>
            <a:prstGeom prst="rect">
              <a:avLst/>
            </a:prstGeom>
          </p:spPr>
        </p:pic>
        <p:sp>
          <p:nvSpPr>
            <p:cNvPr id="59" name="TextBox 58"/>
            <p:cNvSpPr txBox="1"/>
            <p:nvPr/>
          </p:nvSpPr>
          <p:spPr>
            <a:xfrm>
              <a:off x="1287850" y="4461782"/>
              <a:ext cx="972108" cy="261610"/>
            </a:xfrm>
            <a:prstGeom prst="rect">
              <a:avLst/>
            </a:prstGeom>
          </p:spPr>
          <p:txBody>
            <a:bodyPr wrap="square" rtlCol="0">
              <a:spAutoFit/>
            </a:bodyPr>
            <a:lstStyle/>
            <a:p>
              <a:r>
                <a:rPr lang="ko-KR" altLang="en-US" sz="1100" smtClean="0"/>
                <a:t>도큐먼트</a:t>
              </a:r>
              <a:endParaRPr lang="ko-KR" altLang="en-US" sz="1100"/>
            </a:p>
          </p:txBody>
        </p:sp>
      </p:grpSp>
      <p:grpSp>
        <p:nvGrpSpPr>
          <p:cNvPr id="60" name="그룹 59"/>
          <p:cNvGrpSpPr/>
          <p:nvPr/>
        </p:nvGrpSpPr>
        <p:grpSpPr>
          <a:xfrm>
            <a:off x="2118119" y="2876854"/>
            <a:ext cx="972108" cy="555105"/>
            <a:chOff x="2945471" y="1210859"/>
            <a:chExt cx="972108" cy="555105"/>
          </a:xfrm>
        </p:grpSpPr>
        <p:pic>
          <p:nvPicPr>
            <p:cNvPr id="61" name="그림 60"/>
            <p:cNvPicPr>
              <a:picLocks noChangeAspect="1"/>
            </p:cNvPicPr>
            <p:nvPr/>
          </p:nvPicPr>
          <p:blipFill>
            <a:blip r:embed="rId5"/>
            <a:stretch>
              <a:fillRect/>
            </a:stretch>
          </p:blipFill>
          <p:spPr>
            <a:xfrm>
              <a:off x="3173748" y="1210859"/>
              <a:ext cx="628650" cy="352425"/>
            </a:xfrm>
            <a:prstGeom prst="rect">
              <a:avLst/>
            </a:prstGeom>
          </p:spPr>
        </p:pic>
        <p:sp>
          <p:nvSpPr>
            <p:cNvPr id="62" name="TextBox 61"/>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grpSp>
        <p:nvGrpSpPr>
          <p:cNvPr id="63" name="그룹 62"/>
          <p:cNvGrpSpPr/>
          <p:nvPr/>
        </p:nvGrpSpPr>
        <p:grpSpPr>
          <a:xfrm>
            <a:off x="5296734" y="2606566"/>
            <a:ext cx="972108" cy="825393"/>
            <a:chOff x="7743935" y="1988840"/>
            <a:chExt cx="972108" cy="825393"/>
          </a:xfrm>
        </p:grpSpPr>
        <p:pic>
          <p:nvPicPr>
            <p:cNvPr id="64" name="그림 63"/>
            <p:cNvPicPr>
              <a:picLocks noChangeAspect="1"/>
            </p:cNvPicPr>
            <p:nvPr/>
          </p:nvPicPr>
          <p:blipFill>
            <a:blip r:embed="rId6"/>
            <a:stretch>
              <a:fillRect/>
            </a:stretch>
          </p:blipFill>
          <p:spPr>
            <a:xfrm>
              <a:off x="7951704" y="1988840"/>
              <a:ext cx="571500" cy="561975"/>
            </a:xfrm>
            <a:prstGeom prst="rect">
              <a:avLst/>
            </a:prstGeom>
          </p:spPr>
        </p:pic>
        <p:sp>
          <p:nvSpPr>
            <p:cNvPr id="65" name="TextBox 64"/>
            <p:cNvSpPr txBox="1"/>
            <p:nvPr/>
          </p:nvSpPr>
          <p:spPr>
            <a:xfrm>
              <a:off x="7743935" y="2552623"/>
              <a:ext cx="972108" cy="261610"/>
            </a:xfrm>
            <a:prstGeom prst="rect">
              <a:avLst/>
            </a:prstGeom>
          </p:spPr>
          <p:txBody>
            <a:bodyPr wrap="square" rtlCol="0">
              <a:spAutoFit/>
            </a:bodyPr>
            <a:lstStyle/>
            <a:p>
              <a:r>
                <a:rPr lang="ko-KR" altLang="en-US" sz="1100" smtClean="0"/>
                <a:t>대시보드</a:t>
              </a:r>
              <a:endParaRPr lang="en-US" altLang="ko-KR" sz="1100" smtClean="0"/>
            </a:p>
          </p:txBody>
        </p:sp>
      </p:grpSp>
      <p:cxnSp>
        <p:nvCxnSpPr>
          <p:cNvPr id="66" name="구부러진 연결선 65"/>
          <p:cNvCxnSpPr>
            <a:stCxn id="55" idx="3"/>
            <a:endCxn id="59" idx="2"/>
          </p:cNvCxnSpPr>
          <p:nvPr/>
        </p:nvCxnSpPr>
        <p:spPr>
          <a:xfrm>
            <a:off x="2985467" y="4264331"/>
            <a:ext cx="2797322" cy="410312"/>
          </a:xfrm>
          <a:prstGeom prst="curvedConnector4">
            <a:avLst>
              <a:gd name="adj1" fmla="val 41312"/>
              <a:gd name="adj2" fmla="val 155714"/>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67" name="구부러진 연결선 66"/>
          <p:cNvCxnSpPr>
            <a:stCxn id="55" idx="3"/>
            <a:endCxn id="65" idx="2"/>
          </p:cNvCxnSpPr>
          <p:nvPr/>
        </p:nvCxnSpPr>
        <p:spPr>
          <a:xfrm flipV="1">
            <a:off x="2985467" y="3431959"/>
            <a:ext cx="2797321" cy="832372"/>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69" name="구부러진 연결선 68"/>
          <p:cNvCxnSpPr>
            <a:stCxn id="61" idx="3"/>
            <a:endCxn id="64" idx="1"/>
          </p:cNvCxnSpPr>
          <p:nvPr/>
        </p:nvCxnSpPr>
        <p:spPr>
          <a:xfrm flipV="1">
            <a:off x="2975046" y="2887554"/>
            <a:ext cx="2529457" cy="165513"/>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70" name="구부러진 연결선 69"/>
          <p:cNvCxnSpPr>
            <a:stCxn id="61" idx="3"/>
            <a:endCxn id="58" idx="0"/>
          </p:cNvCxnSpPr>
          <p:nvPr/>
        </p:nvCxnSpPr>
        <p:spPr>
          <a:xfrm>
            <a:off x="2975046" y="3053067"/>
            <a:ext cx="2835959" cy="1000980"/>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spTree>
    <p:extLst>
      <p:ext uri="{BB962C8B-B14F-4D97-AF65-F5344CB8AC3E}">
        <p14:creationId xmlns:p14="http://schemas.microsoft.com/office/powerpoint/2010/main" val="153028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85800" y="2286000"/>
            <a:ext cx="7772400" cy="1143000"/>
          </a:xfrm>
        </p:spPr>
        <p:txBody>
          <a:bodyPr/>
          <a:lstStyle/>
          <a:p>
            <a:pPr algn="ctr">
              <a:defRPr/>
            </a:pPr>
            <a:r>
              <a:rPr lang="en-US" altLang="ko-KR" b="1">
                <a:ea typeface="굴림" pitchFamily="50" charset="-127"/>
              </a:rPr>
              <a:t>3</a:t>
            </a:r>
            <a:r>
              <a:rPr lang="en-US" altLang="ko-KR" b="1" smtClean="0">
                <a:ea typeface="굴림" pitchFamily="50" charset="-127"/>
              </a:rPr>
              <a:t>. </a:t>
            </a:r>
            <a:r>
              <a:rPr lang="ko-KR" altLang="en-US" b="1" smtClean="0">
                <a:ea typeface="굴림" pitchFamily="50" charset="-127"/>
              </a:rPr>
              <a:t>애트리뷰트</a:t>
            </a:r>
          </a:p>
        </p:txBody>
      </p:sp>
      <p:pic>
        <p:nvPicPr>
          <p:cNvPr id="250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209666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85800" y="2286000"/>
            <a:ext cx="7772400" cy="1143000"/>
          </a:xfrm>
        </p:spPr>
        <p:txBody>
          <a:bodyPr/>
          <a:lstStyle/>
          <a:p>
            <a:pPr algn="ctr">
              <a:defRPr/>
            </a:pPr>
            <a:r>
              <a:rPr lang="en-US" altLang="ko-KR" smtClean="0">
                <a:ea typeface="굴림" pitchFamily="50" charset="-127"/>
              </a:rPr>
              <a:t>13.</a:t>
            </a:r>
            <a:r>
              <a:rPr lang="ko-KR" altLang="en-US" smtClean="0">
                <a:ea typeface="굴림" pitchFamily="50" charset="-127"/>
              </a:rPr>
              <a:t>데이터 모델링</a:t>
            </a:r>
          </a:p>
        </p:txBody>
      </p:sp>
      <p:pic>
        <p:nvPicPr>
          <p:cNvPr id="203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ko-KR" altLang="en-US" b="1">
                <a:ea typeface="굴림"/>
              </a:rPr>
              <a:t>목차</a:t>
            </a:r>
          </a:p>
        </p:txBody>
      </p:sp>
      <p:sp>
        <p:nvSpPr>
          <p:cNvPr id="204803" name="Rectangle 3"/>
          <p:cNvSpPr>
            <a:spLocks noGrp="1" noChangeArrowheads="1"/>
          </p:cNvSpPr>
          <p:nvPr>
            <p:ph type="body" idx="1"/>
          </p:nvPr>
        </p:nvSpPr>
        <p:spPr>
          <a:xfrm>
            <a:off x="228600" y="1146175"/>
            <a:ext cx="8686800" cy="5026025"/>
          </a:xfrm>
        </p:spPr>
        <p:txBody>
          <a:bodyPr/>
          <a:lstStyle/>
          <a:p>
            <a:pPr lvl="0">
              <a:defRPr/>
            </a:pPr>
            <a:r>
              <a:rPr lang="ko-KR" altLang="en-US" sz="2400">
                <a:ea typeface="굴림"/>
              </a:rPr>
              <a:t>논리데이터 모델  </a:t>
            </a:r>
          </a:p>
          <a:p>
            <a:pPr lvl="1">
              <a:defRPr/>
            </a:pPr>
            <a:r>
              <a:rPr lang="ko-KR" altLang="en-US" sz="2000">
                <a:ea typeface="굴림"/>
              </a:rPr>
              <a:t>논리 데이터 모델 소개</a:t>
            </a:r>
          </a:p>
          <a:p>
            <a:pPr lvl="1">
              <a:defRPr/>
            </a:pPr>
            <a:r>
              <a:rPr lang="ko-KR" altLang="en-US" sz="2000">
                <a:ea typeface="굴림"/>
              </a:rPr>
              <a:t>논리 모델 구성요소</a:t>
            </a:r>
          </a:p>
          <a:p>
            <a:pPr lvl="1">
              <a:defRPr/>
            </a:pPr>
            <a:r>
              <a:rPr lang="ko-KR" altLang="en-US" sz="2000">
                <a:ea typeface="굴림"/>
              </a:rPr>
              <a:t>논리 데이터 모델 설계</a:t>
            </a:r>
          </a:p>
          <a:p>
            <a:pPr lvl="0">
              <a:defRPr/>
            </a:pPr>
            <a:r>
              <a:rPr lang="ko-KR" altLang="en-US" sz="2400">
                <a:ea typeface="굴림"/>
              </a:rPr>
              <a:t>물리 웨어하우스 스키마</a:t>
            </a:r>
          </a:p>
          <a:p>
            <a:pPr lvl="1">
              <a:defRPr/>
            </a:pPr>
            <a:r>
              <a:rPr lang="ko-KR" altLang="en-US" sz="2000">
                <a:ea typeface="굴림"/>
              </a:rPr>
              <a:t>물리 웨어하우스 스키마 소개</a:t>
            </a:r>
          </a:p>
          <a:p>
            <a:pPr lvl="1">
              <a:defRPr/>
            </a:pPr>
            <a:r>
              <a:rPr lang="ko-KR" altLang="en-US" sz="2000">
                <a:ea typeface="굴림"/>
              </a:rPr>
              <a:t>칼럼(</a:t>
            </a:r>
            <a:r>
              <a:rPr lang="en-US" altLang="ko-KR" sz="2000">
                <a:ea typeface="굴림"/>
              </a:rPr>
              <a:t>Columns)</a:t>
            </a:r>
          </a:p>
          <a:p>
            <a:pPr lvl="1">
              <a:defRPr/>
            </a:pPr>
            <a:r>
              <a:rPr lang="ko-KR" altLang="en-US" sz="2000">
                <a:ea typeface="굴림"/>
              </a:rPr>
              <a:t>테이블(</a:t>
            </a:r>
            <a:r>
              <a:rPr lang="en-US" altLang="ko-KR" sz="2000">
                <a:ea typeface="굴림"/>
              </a:rPr>
              <a:t>Tables)</a:t>
            </a:r>
          </a:p>
          <a:p>
            <a:pPr lvl="1">
              <a:defRPr/>
            </a:pPr>
            <a:r>
              <a:rPr lang="ko-KR" altLang="en-US" sz="2000">
                <a:ea typeface="굴림"/>
              </a:rPr>
              <a:t>스키마 타입</a:t>
            </a:r>
          </a:p>
          <a:p>
            <a:pPr lvl="0">
              <a:defRPr/>
            </a:pPr>
            <a:r>
              <a:rPr lang="ko-KR" altLang="en-US" sz="2400">
                <a:ea typeface="굴림"/>
              </a:rPr>
              <a:t>고급데이터 모델링 및 스키마 설계</a:t>
            </a:r>
          </a:p>
          <a:p>
            <a:pPr lvl="1">
              <a:defRPr/>
            </a:pPr>
            <a:r>
              <a:rPr lang="ko-KR" altLang="en-US" sz="2000">
                <a:ea typeface="굴림"/>
              </a:rPr>
              <a:t>애트리뷰트 관계</a:t>
            </a:r>
            <a:r>
              <a:rPr lang="en-US" altLang="ko-KR" sz="2000">
                <a:ea typeface="굴림"/>
              </a:rPr>
              <a:t>(Attribute Relationships)</a:t>
            </a:r>
          </a:p>
          <a:p>
            <a:pPr lvl="1">
              <a:defRPr/>
            </a:pPr>
            <a:r>
              <a:rPr lang="en-US" altLang="ko-KR" sz="2000">
                <a:ea typeface="굴림"/>
              </a:rPr>
              <a:t>M:M(Many-to-many) </a:t>
            </a:r>
            <a:r>
              <a:rPr lang="ko-KR" altLang="en-US" sz="2000">
                <a:ea typeface="굴림"/>
              </a:rPr>
              <a:t>관계</a:t>
            </a:r>
          </a:p>
          <a:p>
            <a:pPr lvl="1">
              <a:defRPr/>
            </a:pPr>
            <a:r>
              <a:rPr lang="en-US" altLang="ko-KR" sz="2000">
                <a:ea typeface="굴림"/>
              </a:rPr>
              <a:t>Joint Child </a:t>
            </a:r>
            <a:r>
              <a:rPr lang="ko-KR" altLang="en-US" sz="2000">
                <a:ea typeface="굴림"/>
              </a:rPr>
              <a:t>관계</a:t>
            </a:r>
          </a:p>
          <a:p>
            <a:pPr>
              <a:buFont typeface="Marlett"/>
              <a:buNone/>
              <a:defRPr/>
            </a:pPr>
            <a:endParaRPr lang="en-US" altLang="ko-KR" sz="2400">
              <a:ea typeface="굴림"/>
            </a:endParaRPr>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pPr>
              <a:defRPr/>
            </a:pPr>
            <a:r>
              <a:rPr lang="ko-KR" altLang="en-US" b="1" smtClean="0">
                <a:ea typeface="굴림" pitchFamily="50" charset="-127"/>
              </a:rPr>
              <a:t>논리 데이터 모델 소개</a:t>
            </a:r>
          </a:p>
        </p:txBody>
      </p:sp>
      <p:pic>
        <p:nvPicPr>
          <p:cNvPr id="205827" name="Picture 11"/>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403350" y="1557338"/>
            <a:ext cx="6134100" cy="4391025"/>
          </a:xfr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defRPr/>
            </a:pPr>
            <a:r>
              <a:rPr lang="ko-KR" altLang="en-US" b="1">
                <a:ea typeface="굴림"/>
              </a:rPr>
              <a:t>논리 모델 구성요소 </a:t>
            </a:r>
            <a:r>
              <a:rPr lang="en-US" altLang="ko-KR" b="1">
                <a:ea typeface="굴림"/>
              </a:rPr>
              <a:t>- </a:t>
            </a:r>
            <a:r>
              <a:rPr lang="ko-KR" altLang="en-US" b="1">
                <a:ea typeface="굴림"/>
              </a:rPr>
              <a:t>팩트</a:t>
            </a:r>
          </a:p>
        </p:txBody>
      </p:sp>
      <p:sp>
        <p:nvSpPr>
          <p:cNvPr id="206851" name="Rectangle 9"/>
          <p:cNvSpPr>
            <a:spLocks noChangeArrowheads="1"/>
          </p:cNvSpPr>
          <p:nvPr/>
        </p:nvSpPr>
        <p:spPr>
          <a:xfrm>
            <a:off x="246063" y="1181100"/>
            <a:ext cx="8145462" cy="5334000"/>
          </a:xfrm>
          <a:prstGeom prst="rect">
            <a:avLst/>
          </a:prstGeom>
          <a:noFill/>
          <a:ln>
            <a:noFill/>
          </a:ln>
        </p:spPr>
        <p:txBody>
          <a:bodyPr lIns="90488" tIns="44450" rIns="90488" bIns="44450"/>
          <a:lstStyle>
            <a:lvl1pPr marL="342900" indent="-342900"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a:lnSpc>
                <a:spcPct val="90000"/>
              </a:lnSpc>
              <a:spcBef>
                <a:spcPct val="20000"/>
              </a:spcBef>
              <a:buClr>
                <a:srgbClr val="CC0000"/>
              </a:buClr>
              <a:buSzPct val="50000"/>
              <a:buFont typeface="Marlett"/>
              <a:buChar char="g"/>
              <a:defRPr/>
            </a:pPr>
            <a:r>
              <a:rPr lang="ko-KR" altLang="en-US" sz="2800" b="0">
                <a:latin typeface="Times New Roman"/>
              </a:rPr>
              <a:t>팩트(</a:t>
            </a:r>
            <a:r>
              <a:rPr lang="en-US" altLang="ko-KR" sz="2800" b="0">
                <a:latin typeface="Times New Roman"/>
              </a:rPr>
              <a:t>Facts)</a:t>
            </a:r>
          </a:p>
          <a:p>
            <a:pPr lvl="1" algn="l">
              <a:lnSpc>
                <a:spcPct val="90000"/>
              </a:lnSpc>
              <a:spcBef>
                <a:spcPct val="20000"/>
              </a:spcBef>
              <a:buClr>
                <a:srgbClr val="CC0000"/>
              </a:buClr>
              <a:buSzPct val="50000"/>
              <a:buFont typeface="Marlett"/>
              <a:buChar char="g"/>
              <a:defRPr/>
            </a:pPr>
            <a:r>
              <a:rPr lang="ko-KR" altLang="en-US" sz="2400" b="0">
                <a:latin typeface="Times New Roman"/>
              </a:rPr>
              <a:t>정의: 집계할 수 있는 비즈니스 측정값</a:t>
            </a:r>
          </a:p>
          <a:p>
            <a:pPr lvl="1" algn="l">
              <a:lnSpc>
                <a:spcPct val="90000"/>
              </a:lnSpc>
              <a:spcBef>
                <a:spcPct val="20000"/>
              </a:spcBef>
              <a:buClr>
                <a:srgbClr val="CC0000"/>
              </a:buClr>
              <a:buSzPct val="50000"/>
              <a:buFont typeface="Marlett"/>
              <a:buChar char="g"/>
              <a:defRPr/>
            </a:pPr>
            <a:r>
              <a:rPr lang="ko-KR" altLang="en-US" sz="2400" b="0">
                <a:latin typeface="Times New Roman"/>
              </a:rPr>
              <a:t>전형적으로 수치 데이터 값으로서 </a:t>
            </a:r>
            <a:r>
              <a:rPr lang="en-US" altLang="ko-KR" sz="2400" b="0">
                <a:latin typeface="Times New Roman"/>
              </a:rPr>
              <a:t>SUM, AVG </a:t>
            </a:r>
            <a:r>
              <a:rPr lang="ko-KR" altLang="en-US" sz="2400" b="0">
                <a:latin typeface="Times New Roman"/>
              </a:rPr>
              <a:t>등의 그룹 함수에 적합</a:t>
            </a:r>
          </a:p>
          <a:p>
            <a:pPr lvl="1" algn="l">
              <a:lnSpc>
                <a:spcPct val="90000"/>
              </a:lnSpc>
              <a:spcBef>
                <a:spcPct val="20000"/>
              </a:spcBef>
              <a:buClr>
                <a:srgbClr val="CC0000"/>
              </a:buClr>
              <a:buSzPct val="50000"/>
              <a:buFont typeface="Marlett"/>
              <a:buChar char="g"/>
              <a:defRPr/>
            </a:pPr>
            <a:r>
              <a:rPr lang="ko-KR" altLang="en-US" sz="2400" b="0">
                <a:latin typeface="Times New Roman"/>
              </a:rPr>
              <a:t>다양한 소스 시스템에서 서로 다른 레벨의 상세도로 존재</a:t>
            </a:r>
          </a:p>
          <a:p>
            <a:pPr algn="l">
              <a:lnSpc>
                <a:spcPct val="90000"/>
              </a:lnSpc>
              <a:spcBef>
                <a:spcPct val="20000"/>
              </a:spcBef>
              <a:buClr>
                <a:srgbClr val="CC0000"/>
              </a:buClr>
              <a:buSzPct val="50000"/>
              <a:buFont typeface="Marlett"/>
              <a:buChar char="g"/>
              <a:defRPr/>
            </a:pPr>
            <a:r>
              <a:rPr lang="ko-KR" altLang="en-US" sz="2800" b="0">
                <a:latin typeface="Times New Roman"/>
              </a:rPr>
              <a:t>특징</a:t>
            </a:r>
          </a:p>
          <a:p>
            <a:pPr lvl="1" algn="l">
              <a:lnSpc>
                <a:spcPct val="90000"/>
              </a:lnSpc>
              <a:spcBef>
                <a:spcPct val="20000"/>
              </a:spcBef>
              <a:buClr>
                <a:srgbClr val="CC0000"/>
              </a:buClr>
              <a:buSzPct val="50000"/>
              <a:buFont typeface="Marlett"/>
              <a:buChar char="g"/>
              <a:defRPr/>
            </a:pPr>
            <a:r>
              <a:rPr lang="ko-KR" altLang="en-US" sz="2400" b="0">
                <a:latin typeface="Times New Roman"/>
              </a:rPr>
              <a:t>집계 성격(</a:t>
            </a:r>
            <a:r>
              <a:rPr lang="en-US" altLang="ko-KR" sz="2400" b="0">
                <a:latin typeface="Times New Roman"/>
              </a:rPr>
              <a:t>Aggregatable)</a:t>
            </a:r>
          </a:p>
          <a:p>
            <a:pPr lvl="1" algn="l">
              <a:lnSpc>
                <a:spcPct val="90000"/>
              </a:lnSpc>
              <a:spcBef>
                <a:spcPct val="20000"/>
              </a:spcBef>
              <a:buClr>
                <a:srgbClr val="CC0000"/>
              </a:buClr>
              <a:buSzPct val="50000"/>
              <a:buFont typeface="Marlett"/>
              <a:buChar char="g"/>
              <a:defRPr/>
            </a:pPr>
            <a:r>
              <a:rPr lang="en-US" altLang="ko-KR" sz="2400" b="0">
                <a:latin typeface="Times New Roman"/>
              </a:rPr>
              <a:t>Cross-dimensional</a:t>
            </a:r>
          </a:p>
          <a:p>
            <a:pPr algn="l">
              <a:lnSpc>
                <a:spcPct val="90000"/>
              </a:lnSpc>
              <a:spcBef>
                <a:spcPct val="20000"/>
              </a:spcBef>
              <a:buClr>
                <a:srgbClr val="CC0000"/>
              </a:buClr>
              <a:buSzPct val="50000"/>
              <a:buFont typeface="Marlett"/>
              <a:buChar char="g"/>
              <a:defRPr/>
            </a:pPr>
            <a:r>
              <a:rPr lang="ko-KR" altLang="en-US" sz="2800" b="0">
                <a:latin typeface="Times New Roman"/>
              </a:rPr>
              <a:t>적용</a:t>
            </a:r>
          </a:p>
          <a:p>
            <a:pPr lvl="1" algn="l">
              <a:lnSpc>
                <a:spcPct val="90000"/>
              </a:lnSpc>
              <a:spcBef>
                <a:spcPct val="20000"/>
              </a:spcBef>
              <a:buClr>
                <a:srgbClr val="CC0000"/>
              </a:buClr>
              <a:buSzPct val="50000"/>
              <a:buFont typeface="Marlett"/>
              <a:buChar char="g"/>
              <a:defRPr/>
            </a:pPr>
            <a:r>
              <a:rPr lang="ko-KR" altLang="en-US" sz="2400" b="0">
                <a:latin typeface="Times New Roman"/>
              </a:rPr>
              <a:t>메트릭 생성</a:t>
            </a:r>
          </a:p>
          <a:p>
            <a:pPr lvl="1" algn="l">
              <a:lnSpc>
                <a:spcPct val="90000"/>
              </a:lnSpc>
              <a:spcBef>
                <a:spcPct val="20000"/>
              </a:spcBef>
              <a:buClr>
                <a:srgbClr val="CC0000"/>
              </a:buClr>
              <a:buSzPct val="50000"/>
              <a:buFont typeface="Marlett"/>
              <a:buChar char="g"/>
              <a:defRPr/>
            </a:pPr>
            <a:r>
              <a:rPr lang="ko-KR" altLang="en-US" sz="2400" b="0">
                <a:latin typeface="Times New Roman"/>
              </a:rPr>
              <a:t>서로 다른 디멘젼의 애트리뷰트 간 관계 부여</a:t>
            </a:r>
          </a:p>
          <a:p>
            <a:pPr algn="l">
              <a:lnSpc>
                <a:spcPct val="90000"/>
              </a:lnSpc>
              <a:spcBef>
                <a:spcPct val="20000"/>
              </a:spcBef>
              <a:buClr>
                <a:srgbClr val="CC0000"/>
              </a:buClr>
              <a:buSzPct val="50000"/>
              <a:buFont typeface="Marlett"/>
              <a:buNone/>
              <a:defRPr/>
            </a:pPr>
            <a:endParaRPr lang="en-US" altLang="ko-KR" sz="2800" b="0">
              <a:latin typeface="Times New Roman"/>
            </a:endParaRPr>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1026"/>
          <p:cNvSpPr>
            <a:spLocks noGrp="1" noChangeArrowheads="1"/>
          </p:cNvSpPr>
          <p:nvPr>
            <p:ph type="title"/>
          </p:nvPr>
        </p:nvSpPr>
        <p:spPr/>
        <p:txBody>
          <a:bodyPr/>
          <a:lstStyle/>
          <a:p>
            <a:pPr>
              <a:defRPr/>
            </a:pPr>
            <a:r>
              <a:rPr lang="ko-KR" altLang="en-US" b="1">
                <a:ea typeface="굴림"/>
              </a:rPr>
              <a:t>논리 모델 구성요소 </a:t>
            </a:r>
            <a:r>
              <a:rPr lang="en-US" altLang="ko-KR" b="1">
                <a:ea typeface="굴림"/>
              </a:rPr>
              <a:t>- </a:t>
            </a:r>
            <a:r>
              <a:rPr lang="ko-KR" altLang="en-US" b="1">
                <a:ea typeface="굴림"/>
              </a:rPr>
              <a:t>애트리뷰트</a:t>
            </a:r>
          </a:p>
        </p:txBody>
      </p:sp>
      <p:sp>
        <p:nvSpPr>
          <p:cNvPr id="207875" name="Rectangle 1039"/>
          <p:cNvSpPr>
            <a:spLocks noGrp="1" noChangeArrowheads="1"/>
          </p:cNvSpPr>
          <p:nvPr>
            <p:ph type="body" idx="1"/>
          </p:nvPr>
        </p:nvSpPr>
        <p:spPr>
          <a:xfrm>
            <a:off x="242888" y="1125538"/>
            <a:ext cx="8145462" cy="5334000"/>
          </a:xfrm>
          <a:noFill/>
        </p:spPr>
        <p:txBody>
          <a:bodyPr/>
          <a:lstStyle/>
          <a:p>
            <a:pPr lvl="0">
              <a:defRPr/>
            </a:pPr>
            <a:r>
              <a:rPr lang="ko-KR" altLang="en-US">
                <a:ea typeface="굴림"/>
              </a:rPr>
              <a:t>애트리뷰트(</a:t>
            </a:r>
            <a:r>
              <a:rPr lang="en-US" altLang="ko-KR">
                <a:ea typeface="굴림"/>
              </a:rPr>
              <a:t>Attributes)</a:t>
            </a:r>
          </a:p>
          <a:p>
            <a:pPr lvl="1">
              <a:defRPr/>
            </a:pPr>
            <a:r>
              <a:rPr lang="ko-KR" altLang="en-US">
                <a:ea typeface="굴림"/>
              </a:rPr>
              <a:t>정의: 비즈니스 주제영역 내에서 구성요소(</a:t>
            </a:r>
            <a:r>
              <a:rPr lang="en-US" altLang="ko-KR">
                <a:ea typeface="굴림"/>
              </a:rPr>
              <a:t>Elements)</a:t>
            </a:r>
            <a:r>
              <a:rPr lang="ko-KR" altLang="en-US">
                <a:ea typeface="굴림"/>
              </a:rPr>
              <a:t>나 데이터 값을 계층적으로 정렬하도록 그룹핑한 것</a:t>
            </a:r>
          </a:p>
          <a:p>
            <a:pPr lvl="1">
              <a:defRPr/>
            </a:pPr>
            <a:r>
              <a:rPr lang="ko-KR" altLang="en-US">
                <a:ea typeface="굴림"/>
              </a:rPr>
              <a:t>쉽게 생각하자면 사용자가 리포트에서 보고자 하는 모든 것</a:t>
            </a:r>
          </a:p>
          <a:p>
            <a:pPr lvl="0">
              <a:defRPr/>
            </a:pPr>
            <a:r>
              <a:rPr lang="ko-KR" altLang="en-US">
                <a:ea typeface="굴림"/>
              </a:rPr>
              <a:t>특징</a:t>
            </a:r>
          </a:p>
          <a:p>
            <a:pPr lvl="1">
              <a:defRPr/>
            </a:pPr>
            <a:r>
              <a:rPr lang="ko-KR" altLang="en-US">
                <a:ea typeface="굴림"/>
              </a:rPr>
              <a:t>집계 성격이 아님(</a:t>
            </a:r>
            <a:r>
              <a:rPr lang="en-US" altLang="ko-KR">
                <a:ea typeface="굴림"/>
              </a:rPr>
              <a:t>Non-Aggregatable)</a:t>
            </a:r>
          </a:p>
          <a:p>
            <a:pPr lvl="1">
              <a:defRPr/>
            </a:pPr>
            <a:r>
              <a:rPr lang="ko-KR" altLang="en-US">
                <a:ea typeface="굴림"/>
              </a:rPr>
              <a:t>집계 레벨</a:t>
            </a:r>
          </a:p>
          <a:p>
            <a:pPr lvl="1">
              <a:defRPr/>
            </a:pPr>
            <a:r>
              <a:rPr lang="ko-KR" altLang="en-US">
                <a:ea typeface="굴림"/>
              </a:rPr>
              <a:t>조건부여(</a:t>
            </a:r>
            <a:r>
              <a:rPr lang="en-US" altLang="ko-KR">
                <a:ea typeface="굴림"/>
              </a:rPr>
              <a:t>Qualification)</a:t>
            </a:r>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1026"/>
          <p:cNvSpPr>
            <a:spLocks noGrp="1" noChangeArrowheads="1"/>
          </p:cNvSpPr>
          <p:nvPr>
            <p:ph type="title"/>
          </p:nvPr>
        </p:nvSpPr>
        <p:spPr/>
        <p:txBody>
          <a:bodyPr/>
          <a:lstStyle/>
          <a:p>
            <a:pPr>
              <a:defRPr/>
            </a:pPr>
            <a:r>
              <a:rPr lang="ko-KR" altLang="en-US" b="1" smtClean="0">
                <a:ea typeface="굴림" pitchFamily="50" charset="-127"/>
              </a:rPr>
              <a:t>논리 모델 구성요소 </a:t>
            </a:r>
            <a:r>
              <a:rPr lang="en-US" altLang="ko-KR" b="1" smtClean="0">
                <a:ea typeface="굴림" pitchFamily="50" charset="-127"/>
              </a:rPr>
              <a:t>- </a:t>
            </a:r>
            <a:r>
              <a:rPr lang="ko-KR" altLang="en-US" b="1" smtClean="0">
                <a:ea typeface="굴림" pitchFamily="50" charset="-127"/>
              </a:rPr>
              <a:t>애트리뷰트</a:t>
            </a:r>
          </a:p>
        </p:txBody>
      </p:sp>
      <p:pic>
        <p:nvPicPr>
          <p:cNvPr id="208899" name="Picture 10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68464"/>
            <a:ext cx="7050360" cy="434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08900" name="Rectangle 1046"/>
          <p:cNvSpPr>
            <a:spLocks noGrp="1" noChangeArrowheads="1"/>
          </p:cNvSpPr>
          <p:nvPr>
            <p:ph type="body" idx="1"/>
          </p:nvPr>
        </p:nvSpPr>
        <p:spPr>
          <a:xfrm>
            <a:off x="250825" y="1119188"/>
            <a:ext cx="8145463" cy="5334000"/>
          </a:xfrm>
          <a:noFill/>
        </p:spPr>
        <p:txBody>
          <a:bodyPr/>
          <a:lstStyle/>
          <a:p>
            <a:r>
              <a:rPr lang="ko-KR" altLang="en-US" smtClean="0">
                <a:ea typeface="굴림" panose="020B0600000101010101" pitchFamily="50" charset="-127"/>
              </a:rPr>
              <a:t>애트리뷰트 구성요소(</a:t>
            </a:r>
            <a:r>
              <a:rPr lang="en-US" altLang="ko-KR" smtClean="0">
                <a:ea typeface="굴림" panose="020B0600000101010101" pitchFamily="50" charset="-127"/>
              </a:rPr>
              <a:t>Attribute Elements)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ko-KR" altLang="en-US" b="1" smtClean="0">
                <a:ea typeface="굴림" pitchFamily="50" charset="-127"/>
              </a:rPr>
              <a:t>논리 모델 구성요소 </a:t>
            </a:r>
            <a:r>
              <a:rPr lang="en-US" altLang="ko-KR" b="1" smtClean="0">
                <a:ea typeface="굴림" pitchFamily="50" charset="-127"/>
              </a:rPr>
              <a:t>- </a:t>
            </a:r>
            <a:r>
              <a:rPr lang="ko-KR" altLang="en-US" b="1" smtClean="0">
                <a:ea typeface="굴림" pitchFamily="50" charset="-127"/>
              </a:rPr>
              <a:t>애트리뷰트</a:t>
            </a:r>
          </a:p>
        </p:txBody>
      </p:sp>
      <p:sp>
        <p:nvSpPr>
          <p:cNvPr id="209923" name="Rectangle 12"/>
          <p:cNvSpPr>
            <a:spLocks noGrp="1" noChangeArrowheads="1"/>
          </p:cNvSpPr>
          <p:nvPr>
            <p:ph type="body" idx="1"/>
          </p:nvPr>
        </p:nvSpPr>
        <p:spPr>
          <a:noFill/>
        </p:spPr>
        <p:txBody>
          <a:bodyPr/>
          <a:lstStyle/>
          <a:p>
            <a:r>
              <a:rPr lang="ko-KR" altLang="en-US" smtClean="0">
                <a:latin typeface="굴림" panose="020B0600000101010101" pitchFamily="50" charset="-127"/>
                <a:ea typeface="굴림" panose="020B0600000101010101" pitchFamily="50" charset="-127"/>
              </a:rPr>
              <a:t>애트리뷰트 관계(</a:t>
            </a:r>
            <a:r>
              <a:rPr lang="en-US" altLang="ko-KR" smtClean="0">
                <a:latin typeface="굴림" panose="020B0600000101010101" pitchFamily="50" charset="-127"/>
                <a:ea typeface="굴림" panose="020B0600000101010101" pitchFamily="50" charset="-127"/>
              </a:rPr>
              <a:t>Relationships)</a:t>
            </a:r>
          </a:p>
          <a:p>
            <a:pPr lvl="1"/>
            <a:r>
              <a:rPr lang="ko-KR" altLang="en-US" smtClean="0">
                <a:latin typeface="굴림" panose="020B0600000101010101" pitchFamily="50" charset="-127"/>
                <a:ea typeface="굴림" panose="020B0600000101010101" pitchFamily="50" charset="-127"/>
              </a:rPr>
              <a:t>모든 </a:t>
            </a:r>
            <a:r>
              <a:rPr lang="en-US" altLang="ko-KR" smtClean="0">
                <a:latin typeface="굴림" panose="020B0600000101010101" pitchFamily="50" charset="-127"/>
                <a:ea typeface="굴림" panose="020B0600000101010101" pitchFamily="50" charset="-127"/>
              </a:rPr>
              <a:t>Direct </a:t>
            </a:r>
            <a:r>
              <a:rPr lang="ko-KR" altLang="en-US" smtClean="0">
                <a:latin typeface="굴림" panose="020B0600000101010101" pitchFamily="50" charset="-127"/>
                <a:ea typeface="굴림" panose="020B0600000101010101" pitchFamily="50" charset="-127"/>
              </a:rPr>
              <a:t>관계는 </a:t>
            </a:r>
            <a:r>
              <a:rPr lang="en-US" altLang="ko-KR" smtClean="0">
                <a:latin typeface="굴림" panose="020B0600000101010101" pitchFamily="50" charset="-127"/>
                <a:ea typeface="굴림" panose="020B0600000101010101" pitchFamily="50" charset="-127"/>
              </a:rPr>
              <a:t>Parent-Child </a:t>
            </a:r>
            <a:r>
              <a:rPr lang="ko-KR" altLang="en-US" smtClean="0">
                <a:latin typeface="굴림" panose="020B0600000101010101" pitchFamily="50" charset="-127"/>
                <a:ea typeface="굴림" panose="020B0600000101010101" pitchFamily="50" charset="-127"/>
              </a:rPr>
              <a:t>두 파트로 구성</a:t>
            </a:r>
          </a:p>
          <a:p>
            <a:pPr lvl="1"/>
            <a:r>
              <a:rPr lang="en-US" altLang="ko-KR" smtClean="0">
                <a:latin typeface="굴림" panose="020B0600000101010101" pitchFamily="50" charset="-127"/>
                <a:ea typeface="굴림" panose="020B0600000101010101" pitchFamily="50" charset="-127"/>
              </a:rPr>
              <a:t>Child</a:t>
            </a:r>
            <a:r>
              <a:rPr lang="ko-KR" altLang="en-US" smtClean="0">
                <a:latin typeface="굴림" panose="020B0600000101010101" pitchFamily="50" charset="-127"/>
                <a:ea typeface="굴림" panose="020B0600000101010101" pitchFamily="50" charset="-127"/>
              </a:rPr>
              <a:t>는 반드시 </a:t>
            </a:r>
            <a:r>
              <a:rPr lang="en-US" altLang="ko-KR" smtClean="0">
                <a:latin typeface="굴림" panose="020B0600000101010101" pitchFamily="50" charset="-127"/>
                <a:ea typeface="굴림" panose="020B0600000101010101" pitchFamily="50" charset="-127"/>
              </a:rPr>
              <a:t>Parent</a:t>
            </a:r>
            <a:r>
              <a:rPr lang="ko-KR" altLang="en-US" smtClean="0">
                <a:latin typeface="굴림" panose="020B0600000101010101" pitchFamily="50" charset="-127"/>
                <a:ea typeface="굴림" panose="020B0600000101010101" pitchFamily="50" charset="-127"/>
              </a:rPr>
              <a:t>를 가져야 함</a:t>
            </a:r>
          </a:p>
          <a:p>
            <a:pPr lvl="1"/>
            <a:r>
              <a:rPr lang="en-US" altLang="ko-KR" smtClean="0">
                <a:latin typeface="굴림" panose="020B0600000101010101" pitchFamily="50" charset="-127"/>
                <a:ea typeface="굴림" panose="020B0600000101010101" pitchFamily="50" charset="-127"/>
              </a:rPr>
              <a:t>Parent</a:t>
            </a:r>
            <a:r>
              <a:rPr lang="ko-KR" altLang="en-US" smtClean="0">
                <a:latin typeface="굴림" panose="020B0600000101010101" pitchFamily="50" charset="-127"/>
                <a:ea typeface="굴림" panose="020B0600000101010101" pitchFamily="50" charset="-127"/>
              </a:rPr>
              <a:t>는 여러 </a:t>
            </a:r>
            <a:r>
              <a:rPr lang="en-US" altLang="ko-KR" smtClean="0">
                <a:latin typeface="굴림" panose="020B0600000101010101" pitchFamily="50" charset="-127"/>
                <a:ea typeface="굴림" panose="020B0600000101010101" pitchFamily="50" charset="-127"/>
              </a:rPr>
              <a:t>Child</a:t>
            </a:r>
            <a:r>
              <a:rPr lang="ko-KR" altLang="en-US" smtClean="0">
                <a:latin typeface="굴림" panose="020B0600000101010101" pitchFamily="50" charset="-127"/>
                <a:ea typeface="굴림" panose="020B0600000101010101" pitchFamily="50" charset="-127"/>
              </a:rPr>
              <a:t>를 가질 수 있음</a:t>
            </a:r>
          </a:p>
          <a:p>
            <a:pPr lvl="1"/>
            <a:r>
              <a:rPr lang="en-US" altLang="ko-KR" smtClean="0">
                <a:latin typeface="굴림" panose="020B0600000101010101" pitchFamily="50" charset="-127"/>
                <a:ea typeface="굴림" panose="020B0600000101010101" pitchFamily="50" charset="-127"/>
              </a:rPr>
              <a:t>Parent </a:t>
            </a:r>
            <a:r>
              <a:rPr lang="ko-KR" altLang="en-US" smtClean="0">
                <a:latin typeface="굴림" panose="020B0600000101010101" pitchFamily="50" charset="-127"/>
                <a:ea typeface="굴림" panose="020B0600000101010101" pitchFamily="50" charset="-127"/>
              </a:rPr>
              <a:t>애트리뷰트는 </a:t>
            </a:r>
            <a:r>
              <a:rPr lang="en-US" altLang="ko-KR" smtClean="0">
                <a:latin typeface="굴림" panose="020B0600000101010101" pitchFamily="50" charset="-127"/>
                <a:ea typeface="굴림" panose="020B0600000101010101" pitchFamily="50" charset="-127"/>
              </a:rPr>
              <a:t>Child</a:t>
            </a:r>
            <a:r>
              <a:rPr lang="ko-KR" altLang="en-US" smtClean="0">
                <a:latin typeface="굴림" panose="020B0600000101010101" pitchFamily="50" charset="-127"/>
                <a:ea typeface="굴림" panose="020B0600000101010101" pitchFamily="50" charset="-127"/>
              </a:rPr>
              <a:t>보다 상위 “레벨”에 있음</a:t>
            </a:r>
          </a:p>
          <a:p>
            <a:pPr lvl="1"/>
            <a:r>
              <a:rPr lang="ko-KR" altLang="en-US" smtClean="0">
                <a:latin typeface="굴림" panose="020B0600000101010101" pitchFamily="50" charset="-127"/>
                <a:ea typeface="굴림" panose="020B0600000101010101" pitchFamily="50" charset="-127"/>
              </a:rPr>
              <a:t>애트리뷰트 관계의 유형</a:t>
            </a:r>
          </a:p>
          <a:p>
            <a:pPr lvl="2"/>
            <a:r>
              <a:rPr lang="en-US" altLang="ko-KR" smtClean="0">
                <a:latin typeface="굴림" panose="020B0600000101010101" pitchFamily="50" charset="-127"/>
                <a:ea typeface="굴림" panose="020B0600000101010101" pitchFamily="50" charset="-127"/>
              </a:rPr>
              <a:t>1:1(One-to-one)</a:t>
            </a:r>
          </a:p>
          <a:p>
            <a:pPr lvl="2"/>
            <a:r>
              <a:rPr lang="en-US" altLang="ko-KR" smtClean="0">
                <a:latin typeface="굴림" panose="020B0600000101010101" pitchFamily="50" charset="-127"/>
                <a:ea typeface="굴림" panose="020B0600000101010101" pitchFamily="50" charset="-127"/>
              </a:rPr>
              <a:t>1:M(One-to-many)</a:t>
            </a:r>
          </a:p>
          <a:p>
            <a:pPr lvl="2"/>
            <a:r>
              <a:rPr lang="en-US" altLang="ko-KR" smtClean="0">
                <a:latin typeface="굴림" panose="020B0600000101010101" pitchFamily="50" charset="-127"/>
                <a:ea typeface="굴림" panose="020B0600000101010101" pitchFamily="50" charset="-127"/>
              </a:rPr>
              <a:t>M:M(Many-to-Many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pPr>
              <a:defRPr/>
            </a:pPr>
            <a:r>
              <a:rPr lang="ko-KR" altLang="en-US">
                <a:ea typeface="굴림"/>
              </a:rPr>
              <a:t>논리 모델 구성 요소 </a:t>
            </a:r>
            <a:r>
              <a:rPr lang="en-US" altLang="ko-KR">
                <a:ea typeface="굴림"/>
              </a:rPr>
              <a:t>- </a:t>
            </a:r>
            <a:r>
              <a:rPr lang="ko-KR" altLang="en-US">
                <a:ea typeface="굴림"/>
              </a:rPr>
              <a:t>계층</a:t>
            </a:r>
          </a:p>
        </p:txBody>
      </p:sp>
      <p:sp>
        <p:nvSpPr>
          <p:cNvPr id="210947" name="Rectangle 109"/>
          <p:cNvSpPr>
            <a:spLocks noChangeArrowheads="1"/>
          </p:cNvSpPr>
          <p:nvPr/>
        </p:nvSpPr>
        <p:spPr>
          <a:xfrm>
            <a:off x="228600" y="1146175"/>
            <a:ext cx="8686800" cy="5026025"/>
          </a:xfrm>
          <a:prstGeom prst="rect">
            <a:avLst/>
          </a:prstGeom>
          <a:noFill/>
          <a:ln>
            <a:noFill/>
          </a:ln>
        </p:spPr>
        <p:txBody>
          <a:bodyPr lIns="90488" tIns="44450" rIns="90488" bIns="44450"/>
          <a:lstStyle>
            <a:lvl1pPr marL="342900" indent="-342900"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a:spcBef>
                <a:spcPct val="20000"/>
              </a:spcBef>
              <a:buClr>
                <a:srgbClr val="CC0000"/>
              </a:buClr>
              <a:buSzPct val="50000"/>
              <a:buFont typeface="Marlett"/>
              <a:buChar char="g"/>
              <a:defRPr/>
            </a:pPr>
            <a:r>
              <a:rPr lang="ko-KR" altLang="en-US" sz="2800" b="0">
                <a:latin typeface="Times New Roman"/>
              </a:rPr>
              <a:t>계층(</a:t>
            </a:r>
            <a:r>
              <a:rPr lang="en-US" altLang="ko-KR" sz="2800" b="0">
                <a:latin typeface="Times New Roman"/>
              </a:rPr>
              <a:t>Hierarchies)</a:t>
            </a:r>
          </a:p>
          <a:p>
            <a:pPr lvl="1" algn="l">
              <a:spcBef>
                <a:spcPct val="20000"/>
              </a:spcBef>
              <a:buClr>
                <a:srgbClr val="CC0000"/>
              </a:buClr>
              <a:buSzPct val="50000"/>
              <a:buFont typeface="Marlett"/>
              <a:buChar char="g"/>
              <a:defRPr/>
            </a:pPr>
            <a:r>
              <a:rPr lang="ko-KR" altLang="en-US" sz="2400" b="0">
                <a:latin typeface="Times New Roman"/>
              </a:rPr>
              <a:t>정의: 애트리뷰트들의 관계를 표현하기 위해 애트리뷰트를 정렬해 그룹핑한 것</a:t>
            </a:r>
          </a:p>
          <a:p>
            <a:pPr lvl="1" algn="l">
              <a:spcBef>
                <a:spcPct val="20000"/>
              </a:spcBef>
              <a:buClr>
                <a:srgbClr val="CC0000"/>
              </a:buClr>
              <a:buSzPct val="50000"/>
              <a:buFont typeface="Marlett"/>
              <a:buChar char="g"/>
              <a:defRPr/>
            </a:pPr>
            <a:r>
              <a:rPr lang="ko-KR" altLang="en-US" sz="2400" b="0">
                <a:latin typeface="Times New Roman"/>
              </a:rPr>
              <a:t>논리 데이터 모델에서 계층은 </a:t>
            </a:r>
            <a:r>
              <a:rPr lang="en-US" altLang="ko-KR" sz="2400" b="0">
                <a:latin typeface="Times New Roman"/>
              </a:rPr>
              <a:t>Direct </a:t>
            </a:r>
            <a:r>
              <a:rPr lang="ko-KR" altLang="en-US" sz="2400" b="0">
                <a:latin typeface="Times New Roman"/>
              </a:rPr>
              <a:t>관계(</a:t>
            </a:r>
            <a:r>
              <a:rPr lang="en-US" altLang="ko-KR" sz="2400" b="0">
                <a:latin typeface="Times New Roman"/>
              </a:rPr>
              <a:t>Relationship)</a:t>
            </a:r>
            <a:r>
              <a:rPr lang="ko-KR" altLang="en-US" sz="2400" b="0">
                <a:latin typeface="Times New Roman"/>
              </a:rPr>
              <a:t>에 있는 애트리뷰트들을 포함. 즉, 한 계층에 속한 애트리뷰트는 다른 계층에 속한 애트리뷰트와 </a:t>
            </a:r>
            <a:r>
              <a:rPr lang="en-US" altLang="ko-KR" sz="2400" b="0">
                <a:latin typeface="Times New Roman"/>
              </a:rPr>
              <a:t>Direct </a:t>
            </a:r>
            <a:r>
              <a:rPr lang="ko-KR" altLang="en-US" sz="2400" b="0">
                <a:latin typeface="Times New Roman"/>
              </a:rPr>
              <a:t>관계없음.</a:t>
            </a:r>
          </a:p>
        </p:txBody>
      </p:sp>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pPr>
              <a:defRPr/>
            </a:pPr>
            <a:r>
              <a:rPr lang="ko-KR" altLang="en-US" smtClean="0">
                <a:ea typeface="굴림" pitchFamily="50" charset="-127"/>
              </a:rPr>
              <a:t>물리 웨어하우스 스키마 소개</a:t>
            </a:r>
          </a:p>
        </p:txBody>
      </p:sp>
      <p:sp>
        <p:nvSpPr>
          <p:cNvPr id="211971" name="Rectangle 3"/>
          <p:cNvSpPr>
            <a:spLocks noChangeArrowheads="1"/>
          </p:cNvSpPr>
          <p:nvPr/>
        </p:nvSpPr>
        <p:spPr bwMode="auto">
          <a:xfrm>
            <a:off x="228600" y="1146175"/>
            <a:ext cx="86868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spcBef>
                <a:spcPct val="20000"/>
              </a:spcBef>
              <a:buClr>
                <a:srgbClr val="CC0000"/>
              </a:buClr>
              <a:buSzPct val="50000"/>
              <a:buFont typeface="Marlett" pitchFamily="2" charset="2"/>
              <a:buChar char="g"/>
            </a:pPr>
            <a:endParaRPr lang="ko-KR" altLang="en-US" sz="2800" b="0">
              <a:latin typeface="Times New Roman" panose="02020603050405020304" pitchFamily="18" charset="0"/>
            </a:endParaRPr>
          </a:p>
        </p:txBody>
      </p:sp>
      <p:pic>
        <p:nvPicPr>
          <p:cNvPr id="2119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557338"/>
            <a:ext cx="8048625"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228600" y="228600"/>
            <a:ext cx="8686800" cy="762000"/>
          </a:xfrm>
        </p:spPr>
        <p:txBody>
          <a:bodyPr/>
          <a:lstStyle/>
          <a:p>
            <a:pPr>
              <a:defRPr/>
            </a:pPr>
            <a:r>
              <a:rPr lang="ko-KR" altLang="en-US">
                <a:ea typeface="굴림"/>
              </a:rPr>
              <a:t>칼럼</a:t>
            </a:r>
            <a:r>
              <a:rPr lang="en-US" altLang="ko-KR">
                <a:ea typeface="굴림"/>
              </a:rPr>
              <a:t>(Columns)</a:t>
            </a:r>
          </a:p>
        </p:txBody>
      </p:sp>
      <p:sp>
        <p:nvSpPr>
          <p:cNvPr id="212995" name="Rectangle 3"/>
          <p:cNvSpPr>
            <a:spLocks noChangeArrowheads="1"/>
          </p:cNvSpPr>
          <p:nvPr/>
        </p:nvSpPr>
        <p:spPr>
          <a:xfrm>
            <a:off x="228600" y="1146175"/>
            <a:ext cx="8686800" cy="5026025"/>
          </a:xfrm>
          <a:prstGeom prst="rect">
            <a:avLst/>
          </a:prstGeom>
          <a:noFill/>
          <a:ln>
            <a:noFill/>
          </a:ln>
        </p:spPr>
        <p:txBody>
          <a:bodyPr lIns="90488" tIns="44450" rIns="90488" bIns="44450"/>
          <a:lstStyle>
            <a:lvl1pPr marL="342900" indent="-342900"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a:spcBef>
                <a:spcPct val="20000"/>
              </a:spcBef>
              <a:buClr>
                <a:srgbClr val="CC0000"/>
              </a:buClr>
              <a:buSzPct val="50000"/>
              <a:buFont typeface="Marlett"/>
              <a:buChar char="g"/>
              <a:defRPr/>
            </a:pPr>
            <a:r>
              <a:rPr lang="ko-KR" altLang="en-US" sz="2800" b="0">
                <a:latin typeface="Times New Roman"/>
              </a:rPr>
              <a:t>칼럼(</a:t>
            </a:r>
            <a:r>
              <a:rPr lang="en-US" altLang="ko-KR" sz="2800" b="0">
                <a:latin typeface="Times New Roman"/>
              </a:rPr>
              <a:t>Columns)</a:t>
            </a:r>
          </a:p>
          <a:p>
            <a:pPr lvl="1" algn="l">
              <a:spcBef>
                <a:spcPct val="20000"/>
              </a:spcBef>
              <a:buClr>
                <a:srgbClr val="CC0000"/>
              </a:buClr>
              <a:buSzPct val="50000"/>
              <a:buFont typeface="Marlett"/>
              <a:buChar char="g"/>
              <a:defRPr/>
            </a:pPr>
            <a:r>
              <a:rPr lang="ko-KR" altLang="en-US" sz="2400" b="0">
                <a:latin typeface="Times New Roman"/>
              </a:rPr>
              <a:t>웨어하우스의 필드. 애트리뷰트와 팩트 데이터를 저장</a:t>
            </a:r>
          </a:p>
          <a:p>
            <a:pPr lvl="1" algn="l">
              <a:spcBef>
                <a:spcPct val="20000"/>
              </a:spcBef>
              <a:buClr>
                <a:srgbClr val="CC0000"/>
              </a:buClr>
              <a:buSzPct val="50000"/>
              <a:buFont typeface="Marlett"/>
              <a:buChar char="g"/>
              <a:defRPr/>
            </a:pPr>
            <a:r>
              <a:rPr lang="ko-KR" altLang="en-US" sz="2400" b="0">
                <a:latin typeface="Times New Roman"/>
              </a:rPr>
              <a:t>칼럼의 종류</a:t>
            </a:r>
          </a:p>
          <a:p>
            <a:pPr lvl="2" algn="l">
              <a:spcBef>
                <a:spcPct val="20000"/>
              </a:spcBef>
              <a:buClr>
                <a:srgbClr val="CC0000"/>
              </a:buClr>
              <a:buSzPct val="50000"/>
              <a:buFont typeface="Marlett"/>
              <a:buChar char="g"/>
              <a:defRPr/>
            </a:pPr>
            <a:r>
              <a:rPr lang="en-US" altLang="ko-KR" sz="2400" b="0">
                <a:latin typeface="Times New Roman"/>
              </a:rPr>
              <a:t>ID </a:t>
            </a:r>
            <a:r>
              <a:rPr lang="ko-KR" altLang="en-US" sz="2400" b="0">
                <a:latin typeface="Times New Roman"/>
              </a:rPr>
              <a:t>칼럼: 애트리뷰트 구성요소(</a:t>
            </a:r>
            <a:r>
              <a:rPr lang="en-US" altLang="ko-KR" sz="2400" b="0">
                <a:latin typeface="Times New Roman"/>
              </a:rPr>
              <a:t>Elements)</a:t>
            </a:r>
            <a:r>
              <a:rPr lang="ko-KR" altLang="en-US" sz="2400" b="0">
                <a:latin typeface="Times New Roman"/>
              </a:rPr>
              <a:t>의 구분 코드를 저장. 모든 애트리뷰트는 </a:t>
            </a:r>
            <a:r>
              <a:rPr lang="en-US" altLang="ko-KR" sz="2400" b="0">
                <a:latin typeface="Times New Roman"/>
              </a:rPr>
              <a:t>ID</a:t>
            </a:r>
            <a:r>
              <a:rPr lang="ko-KR" altLang="en-US" sz="2400" b="0">
                <a:latin typeface="Times New Roman"/>
              </a:rPr>
              <a:t>를 가짐</a:t>
            </a:r>
          </a:p>
          <a:p>
            <a:pPr lvl="2" algn="l">
              <a:spcBef>
                <a:spcPct val="20000"/>
              </a:spcBef>
              <a:buClr>
                <a:srgbClr val="CC0000"/>
              </a:buClr>
              <a:buSzPct val="50000"/>
              <a:buFont typeface="Marlett"/>
              <a:buChar char="g"/>
              <a:defRPr/>
            </a:pPr>
            <a:r>
              <a:rPr lang="en-US" altLang="ko-KR" sz="2400" b="0">
                <a:latin typeface="Times New Roman"/>
              </a:rPr>
              <a:t>Description </a:t>
            </a:r>
            <a:r>
              <a:rPr lang="ko-KR" altLang="en-US" sz="2400" b="0">
                <a:latin typeface="Times New Roman"/>
              </a:rPr>
              <a:t>칼럼: 애트리뷰트 구성요소의 설명(이름)을 저장. </a:t>
            </a:r>
            <a:r>
              <a:rPr lang="en-US" altLang="ko-KR" sz="2400" b="0">
                <a:latin typeface="Times New Roman"/>
              </a:rPr>
              <a:t>ID </a:t>
            </a:r>
            <a:r>
              <a:rPr lang="ko-KR" altLang="en-US" sz="2400" b="0">
                <a:latin typeface="Times New Roman"/>
              </a:rPr>
              <a:t>칼럼이 </a:t>
            </a:r>
            <a:r>
              <a:rPr lang="en-US" altLang="ko-KR" sz="2400" b="0">
                <a:latin typeface="Times New Roman"/>
              </a:rPr>
              <a:t>Description </a:t>
            </a:r>
            <a:r>
              <a:rPr lang="ko-KR" altLang="en-US" sz="2400" b="0">
                <a:latin typeface="Times New Roman"/>
              </a:rPr>
              <a:t>칼럼 역할을 동시에 할 수 있음. 대부분의 애트리뷰트가 하나의 </a:t>
            </a:r>
            <a:r>
              <a:rPr lang="en-US" altLang="ko-KR" sz="2400" b="0">
                <a:latin typeface="Times New Roman"/>
              </a:rPr>
              <a:t>Description </a:t>
            </a:r>
            <a:r>
              <a:rPr lang="ko-KR" altLang="en-US" sz="2400" b="0">
                <a:latin typeface="Times New Roman"/>
              </a:rPr>
              <a:t>칼럼을 가지나, 추가적인 </a:t>
            </a:r>
            <a:r>
              <a:rPr lang="en-US" altLang="ko-KR" sz="2400" b="0">
                <a:latin typeface="Times New Roman"/>
              </a:rPr>
              <a:t>Description </a:t>
            </a:r>
            <a:r>
              <a:rPr lang="ko-KR" altLang="en-US" sz="2400" b="0">
                <a:latin typeface="Times New Roman"/>
              </a:rPr>
              <a:t>칼럼(</a:t>
            </a:r>
            <a:r>
              <a:rPr lang="en-US" altLang="ko-KR" sz="2400" b="0">
                <a:latin typeface="Times New Roman"/>
              </a:rPr>
              <a:t>Forms)</a:t>
            </a:r>
            <a:r>
              <a:rPr lang="ko-KR" altLang="en-US" sz="2400" b="0">
                <a:latin typeface="Times New Roman"/>
              </a:rPr>
              <a:t>을 가질 수 있음</a:t>
            </a:r>
          </a:p>
          <a:p>
            <a:pPr lvl="2" algn="l">
              <a:spcBef>
                <a:spcPct val="20000"/>
              </a:spcBef>
              <a:buClr>
                <a:srgbClr val="CC0000"/>
              </a:buClr>
              <a:buSzPct val="50000"/>
              <a:buFont typeface="Marlett"/>
              <a:buChar char="g"/>
              <a:defRPr/>
            </a:pPr>
            <a:r>
              <a:rPr lang="ko-KR" altLang="en-US" sz="2400" b="0">
                <a:latin typeface="Times New Roman"/>
              </a:rPr>
              <a:t>팩트 칼럼: 팩트 데이터를 저장</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ko-KR" altLang="en-US" b="1" smtClean="0">
                <a:ea typeface="굴림" pitchFamily="50" charset="-127"/>
              </a:rPr>
              <a:t>애트리뷰트</a:t>
            </a:r>
          </a:p>
        </p:txBody>
      </p:sp>
      <p:sp>
        <p:nvSpPr>
          <p:cNvPr id="251907" name="Rectangle 3"/>
          <p:cNvSpPr>
            <a:spLocks noGrp="1" noChangeArrowheads="1"/>
          </p:cNvSpPr>
          <p:nvPr>
            <p:ph type="body" idx="1"/>
          </p:nvPr>
        </p:nvSpPr>
        <p:spPr/>
        <p:txBody>
          <a:bodyPr/>
          <a:lstStyle/>
          <a:p>
            <a:r>
              <a:rPr lang="ko-KR" altLang="en-US" smtClean="0">
                <a:ea typeface="굴림" panose="020B0600000101010101" pitchFamily="50" charset="-127"/>
              </a:rPr>
              <a:t>애트리뷰트란?</a:t>
            </a:r>
          </a:p>
          <a:p>
            <a:r>
              <a:rPr lang="ko-KR" altLang="en-US" smtClean="0">
                <a:ea typeface="굴림" panose="020B0600000101010101" pitchFamily="50" charset="-127"/>
              </a:rPr>
              <a:t>애트리뷰트 형식</a:t>
            </a:r>
          </a:p>
          <a:p>
            <a:pPr lvl="1"/>
            <a:r>
              <a:rPr lang="en-US" altLang="ko-KR" smtClean="0">
                <a:ea typeface="굴림" panose="020B0600000101010101" pitchFamily="50" charset="-127"/>
              </a:rPr>
              <a:t>Heterogeneous Mapping</a:t>
            </a:r>
            <a:endParaRPr lang="ko-KR" altLang="en-US" smtClean="0">
              <a:ea typeface="굴림" panose="020B0600000101010101" pitchFamily="50" charset="-127"/>
            </a:endParaRPr>
          </a:p>
          <a:p>
            <a:r>
              <a:rPr lang="ko-KR" altLang="en-US" smtClean="0">
                <a:ea typeface="굴림" panose="020B0600000101010101" pitchFamily="50" charset="-127"/>
              </a:rPr>
              <a:t>관계성</a:t>
            </a:r>
          </a:p>
          <a:p>
            <a:r>
              <a:rPr lang="ko-KR" altLang="en-US" smtClean="0">
                <a:ea typeface="굴림" panose="020B0600000101010101" pitchFamily="50" charset="-127"/>
              </a:rPr>
              <a:t>하위 조인 관계성</a:t>
            </a:r>
          </a:p>
          <a:p>
            <a:r>
              <a:rPr lang="ko-KR" altLang="en-US" smtClean="0">
                <a:ea typeface="굴림" panose="020B0600000101010101" pitchFamily="50" charset="-127"/>
              </a:rPr>
              <a:t>애트리뷰트의 생성과 수정</a:t>
            </a:r>
          </a:p>
        </p:txBody>
      </p:sp>
    </p:spTree>
    <p:extLst>
      <p:ext uri="{BB962C8B-B14F-4D97-AF65-F5344CB8AC3E}">
        <p14:creationId xmlns:p14="http://schemas.microsoft.com/office/powerpoint/2010/main" val="4242568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p:txBody>
          <a:bodyPr/>
          <a:lstStyle/>
          <a:p>
            <a:pPr>
              <a:defRPr/>
            </a:pPr>
            <a:r>
              <a:rPr lang="ko-KR" altLang="en-US" smtClean="0">
                <a:ea typeface="굴림" pitchFamily="50" charset="-127"/>
              </a:rPr>
              <a:t>테이블</a:t>
            </a:r>
            <a:r>
              <a:rPr lang="en-US" altLang="ko-KR" smtClean="0">
                <a:ea typeface="굴림" pitchFamily="50" charset="-127"/>
              </a:rPr>
              <a:t>(Tables)</a:t>
            </a:r>
            <a:endParaRPr lang="ko-KR" altLang="en-US" smtClean="0">
              <a:ea typeface="굴림" pitchFamily="50" charset="-127"/>
            </a:endParaRPr>
          </a:p>
        </p:txBody>
      </p:sp>
      <p:sp>
        <p:nvSpPr>
          <p:cNvPr id="214019" name="Rectangle 3"/>
          <p:cNvSpPr>
            <a:spLocks noChangeArrowheads="1"/>
          </p:cNvSpPr>
          <p:nvPr/>
        </p:nvSpPr>
        <p:spPr bwMode="auto">
          <a:xfrm>
            <a:off x="228600" y="1146175"/>
            <a:ext cx="86868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spcBef>
                <a:spcPct val="20000"/>
              </a:spcBef>
              <a:buClr>
                <a:srgbClr val="CC0000"/>
              </a:buClr>
              <a:buSzPct val="50000"/>
              <a:buFont typeface="Marlett" pitchFamily="2" charset="2"/>
              <a:buChar char="g"/>
            </a:pPr>
            <a:r>
              <a:rPr lang="en-US" altLang="ko-KR" sz="2800" b="0">
                <a:latin typeface="Times New Roman" panose="02020603050405020304" pitchFamily="18" charset="0"/>
              </a:rPr>
              <a:t>Lookup </a:t>
            </a:r>
            <a:r>
              <a:rPr lang="ko-KR" altLang="en-US" sz="2800" b="0">
                <a:latin typeface="Times New Roman" panose="02020603050405020304" pitchFamily="18" charset="0"/>
              </a:rPr>
              <a:t>테이블</a:t>
            </a:r>
          </a:p>
          <a:p>
            <a:pPr lvl="1" algn="l">
              <a:spcBef>
                <a:spcPct val="20000"/>
              </a:spcBef>
              <a:buClr>
                <a:srgbClr val="CC0000"/>
              </a:buClr>
              <a:buSzPct val="50000"/>
              <a:buFont typeface="Marlett" pitchFamily="2" charset="2"/>
              <a:buChar char="g"/>
            </a:pPr>
            <a:r>
              <a:rPr lang="ko-KR" altLang="en-US" sz="2400" b="0">
                <a:latin typeface="Times New Roman" panose="02020603050405020304" pitchFamily="18" charset="0"/>
              </a:rPr>
              <a:t>애트리뷰트의 물리적 표현</a:t>
            </a:r>
          </a:p>
          <a:p>
            <a:pPr lvl="1" algn="l">
              <a:spcBef>
                <a:spcPct val="20000"/>
              </a:spcBef>
              <a:buClr>
                <a:srgbClr val="CC0000"/>
              </a:buClr>
              <a:buSzPct val="50000"/>
              <a:buFont typeface="Marlett" pitchFamily="2" charset="2"/>
              <a:buChar char="g"/>
            </a:pPr>
            <a:r>
              <a:rPr lang="en-US" altLang="ko-KR" sz="2400" b="0">
                <a:latin typeface="Times New Roman" panose="02020603050405020304" pitchFamily="18" charset="0"/>
              </a:rPr>
              <a:t>Lookup </a:t>
            </a:r>
            <a:r>
              <a:rPr lang="ko-KR" altLang="en-US" sz="2400" b="0">
                <a:latin typeface="Times New Roman" panose="02020603050405020304" pitchFamily="18" charset="0"/>
              </a:rPr>
              <a:t>테이블의 형태</a:t>
            </a:r>
          </a:p>
          <a:p>
            <a:pPr lvl="1" algn="l">
              <a:spcBef>
                <a:spcPct val="20000"/>
              </a:spcBef>
              <a:buClr>
                <a:srgbClr val="CC0000"/>
              </a:buClr>
              <a:buSzPct val="50000"/>
              <a:buFont typeface="Marlett" pitchFamily="2" charset="2"/>
              <a:buChar char="g"/>
            </a:pPr>
            <a:r>
              <a:rPr lang="en-US" altLang="ko-KR" sz="2400" b="0">
                <a:latin typeface="Times New Roman" panose="02020603050405020304" pitchFamily="18" charset="0"/>
              </a:rPr>
              <a:t>Lookup </a:t>
            </a:r>
            <a:r>
              <a:rPr lang="ko-KR" altLang="en-US" sz="2400" b="0">
                <a:latin typeface="Times New Roman" panose="02020603050405020304" pitchFamily="18" charset="0"/>
              </a:rPr>
              <a:t>테이블의 </a:t>
            </a:r>
            <a:r>
              <a:rPr lang="en-US" altLang="ko-KR" sz="2400" b="0">
                <a:latin typeface="Times New Roman" panose="02020603050405020304" pitchFamily="18" charset="0"/>
              </a:rPr>
              <a:t>Key </a:t>
            </a:r>
            <a:r>
              <a:rPr lang="ko-KR" altLang="en-US" sz="2400" b="0">
                <a:latin typeface="Times New Roman" panose="02020603050405020304" pitchFamily="18" charset="0"/>
              </a:rPr>
              <a:t>구조</a:t>
            </a:r>
          </a:p>
        </p:txBody>
      </p:sp>
      <p:pic>
        <p:nvPicPr>
          <p:cNvPr id="214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213100"/>
            <a:ext cx="3887787"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1402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3213100"/>
            <a:ext cx="4105275"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pPr>
              <a:defRPr/>
            </a:pPr>
            <a:r>
              <a:rPr lang="ko-KR" altLang="en-US">
                <a:ea typeface="굴림"/>
              </a:rPr>
              <a:t>테이블</a:t>
            </a:r>
            <a:r>
              <a:rPr lang="en-US" altLang="ko-KR">
                <a:ea typeface="굴림"/>
              </a:rPr>
              <a:t>(Tables)</a:t>
            </a:r>
            <a:endParaRPr lang="ko-KR" altLang="en-US">
              <a:ea typeface="굴림"/>
            </a:endParaRPr>
          </a:p>
        </p:txBody>
      </p:sp>
      <p:sp>
        <p:nvSpPr>
          <p:cNvPr id="215043" name="Rectangle 3"/>
          <p:cNvSpPr>
            <a:spLocks noChangeArrowheads="1"/>
          </p:cNvSpPr>
          <p:nvPr/>
        </p:nvSpPr>
        <p:spPr>
          <a:xfrm>
            <a:off x="228600" y="1146175"/>
            <a:ext cx="8686800" cy="5026025"/>
          </a:xfrm>
          <a:prstGeom prst="rect">
            <a:avLst/>
          </a:prstGeom>
          <a:noFill/>
          <a:ln>
            <a:noFill/>
          </a:ln>
        </p:spPr>
        <p:txBody>
          <a:bodyPr lIns="90488" tIns="44450" rIns="90488" bIns="44450"/>
          <a:lstStyle>
            <a:lvl1pPr marL="342900" indent="-342900"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a:spcBef>
                <a:spcPct val="20000"/>
              </a:spcBef>
              <a:buClr>
                <a:srgbClr val="CC0000"/>
              </a:buClr>
              <a:buSzPct val="50000"/>
              <a:buFont typeface="Marlett"/>
              <a:buChar char="g"/>
              <a:defRPr/>
            </a:pPr>
            <a:r>
              <a:rPr lang="ko-KR" altLang="en-US" sz="2800" b="0">
                <a:latin typeface="Times New Roman"/>
              </a:rPr>
              <a:t>애트리뷰트 관계와 </a:t>
            </a:r>
            <a:r>
              <a:rPr lang="en-US" altLang="ko-KR" sz="2800" b="0">
                <a:latin typeface="Times New Roman"/>
              </a:rPr>
              <a:t>Lookup </a:t>
            </a:r>
            <a:r>
              <a:rPr lang="ko-KR" altLang="en-US" sz="2800" b="0">
                <a:latin typeface="Times New Roman"/>
              </a:rPr>
              <a:t>테이블 구조</a:t>
            </a:r>
          </a:p>
          <a:p>
            <a:pPr lvl="1" algn="l">
              <a:spcBef>
                <a:spcPct val="20000"/>
              </a:spcBef>
              <a:buClr>
                <a:srgbClr val="CC0000"/>
              </a:buClr>
              <a:buSzPct val="50000"/>
              <a:buFont typeface="Marlett"/>
              <a:buChar char="g"/>
              <a:defRPr/>
            </a:pPr>
            <a:r>
              <a:rPr lang="ko-KR" altLang="en-US" sz="2400" b="0">
                <a:latin typeface="Times New Roman"/>
              </a:rPr>
              <a:t>1:1 관계</a:t>
            </a:r>
          </a:p>
          <a:p>
            <a:pPr lvl="2" algn="l">
              <a:spcBef>
                <a:spcPct val="20000"/>
              </a:spcBef>
              <a:buClr>
                <a:srgbClr val="CC0000"/>
              </a:buClr>
              <a:buSzPct val="50000"/>
              <a:buFont typeface="Marlett"/>
              <a:buChar char="g"/>
              <a:defRPr/>
            </a:pPr>
            <a:r>
              <a:rPr lang="ko-KR" altLang="en-US" sz="2400" b="0">
                <a:latin typeface="Times New Roman"/>
              </a:rPr>
              <a:t>일반적으로 애트리뷰트 </a:t>
            </a:r>
            <a:r>
              <a:rPr lang="en-US" altLang="ko-KR" sz="2400" b="0">
                <a:latin typeface="Times New Roman"/>
              </a:rPr>
              <a:t>Form</a:t>
            </a:r>
            <a:r>
              <a:rPr lang="ko-KR" altLang="en-US" sz="2400" b="0">
                <a:latin typeface="Times New Roman"/>
              </a:rPr>
              <a:t>이 존재함을 의미</a:t>
            </a:r>
          </a:p>
          <a:p>
            <a:pPr lvl="2" algn="l">
              <a:spcBef>
                <a:spcPct val="20000"/>
              </a:spcBef>
              <a:buClr>
                <a:srgbClr val="CC0000"/>
              </a:buClr>
              <a:buSzPct val="50000"/>
              <a:buFont typeface="Marlett"/>
              <a:buChar char="g"/>
              <a:defRPr/>
            </a:pPr>
            <a:r>
              <a:rPr lang="ko-KR" altLang="en-US" sz="2400" b="0">
                <a:latin typeface="Times New Roman"/>
              </a:rPr>
              <a:t>애트리뷰트 </a:t>
            </a:r>
            <a:r>
              <a:rPr lang="en-US" altLang="ko-KR" sz="2400" b="0">
                <a:latin typeface="Times New Roman"/>
              </a:rPr>
              <a:t>Form</a:t>
            </a:r>
            <a:r>
              <a:rPr lang="ko-KR" altLang="en-US" sz="2400" b="0">
                <a:latin typeface="Times New Roman"/>
              </a:rPr>
              <a:t>에 대한 </a:t>
            </a:r>
            <a:r>
              <a:rPr lang="en-US" altLang="ko-KR" sz="2400" b="0">
                <a:latin typeface="Times New Roman"/>
              </a:rPr>
              <a:t>Description </a:t>
            </a:r>
            <a:r>
              <a:rPr lang="ko-KR" altLang="en-US" sz="2400" b="0">
                <a:latin typeface="Times New Roman"/>
              </a:rPr>
              <a:t>칼럼을 </a:t>
            </a:r>
            <a:r>
              <a:rPr lang="en-US" altLang="ko-KR" sz="2400" b="0">
                <a:latin typeface="Times New Roman"/>
              </a:rPr>
              <a:t>Lookup </a:t>
            </a:r>
            <a:r>
              <a:rPr lang="ko-KR" altLang="en-US" sz="2400" b="0">
                <a:latin typeface="Times New Roman"/>
              </a:rPr>
              <a:t>테이블에 추가하는 것으로 충분</a:t>
            </a:r>
          </a:p>
          <a:p>
            <a:pPr lvl="1" algn="l">
              <a:spcBef>
                <a:spcPct val="20000"/>
              </a:spcBef>
              <a:buClr>
                <a:srgbClr val="CC0000"/>
              </a:buClr>
              <a:buSzPct val="50000"/>
              <a:buFont typeface="Marlett"/>
              <a:buChar char="g"/>
              <a:defRPr/>
            </a:pPr>
            <a:r>
              <a:rPr lang="ko-KR" altLang="en-US" sz="2400" b="0">
                <a:latin typeface="Times New Roman"/>
              </a:rPr>
              <a:t>1:</a:t>
            </a:r>
            <a:r>
              <a:rPr lang="en-US" altLang="ko-KR" sz="2400" b="0">
                <a:latin typeface="Times New Roman"/>
              </a:rPr>
              <a:t>M </a:t>
            </a:r>
            <a:r>
              <a:rPr lang="ko-KR" altLang="en-US" sz="2400" b="0">
                <a:latin typeface="Times New Roman"/>
              </a:rPr>
              <a:t>관계</a:t>
            </a:r>
          </a:p>
          <a:p>
            <a:pPr lvl="2" algn="l">
              <a:spcBef>
                <a:spcPct val="20000"/>
              </a:spcBef>
              <a:buClr>
                <a:srgbClr val="CC0000"/>
              </a:buClr>
              <a:buSzPct val="50000"/>
              <a:buFont typeface="Marlett"/>
              <a:buChar char="g"/>
              <a:defRPr/>
            </a:pPr>
            <a:r>
              <a:rPr lang="ko-KR" altLang="en-US" sz="2400" b="0">
                <a:latin typeface="Times New Roman"/>
              </a:rPr>
              <a:t>참조키로 설계 하는 방법과 한 테이블 내에서 관계를 지정하는 방법 등이 있음</a:t>
            </a:r>
          </a:p>
          <a:p>
            <a:pPr lvl="1" algn="l">
              <a:spcBef>
                <a:spcPct val="20000"/>
              </a:spcBef>
              <a:buClr>
                <a:srgbClr val="CC0000"/>
              </a:buClr>
              <a:buSzPct val="50000"/>
              <a:buFont typeface="Marlett"/>
              <a:buChar char="g"/>
              <a:defRPr/>
            </a:pPr>
            <a:r>
              <a:rPr lang="en-US" altLang="ko-KR" sz="2400" b="0">
                <a:latin typeface="Times New Roman"/>
              </a:rPr>
              <a:t>M:M </a:t>
            </a:r>
            <a:r>
              <a:rPr lang="ko-KR" altLang="en-US" sz="2400" b="0">
                <a:latin typeface="Times New Roman"/>
              </a:rPr>
              <a:t>관계</a:t>
            </a:r>
          </a:p>
          <a:p>
            <a:pPr lvl="2" algn="l">
              <a:spcBef>
                <a:spcPct val="20000"/>
              </a:spcBef>
              <a:buClr>
                <a:srgbClr val="CC0000"/>
              </a:buClr>
              <a:buSzPct val="50000"/>
              <a:buFont typeface="Marlett"/>
              <a:buChar char="g"/>
              <a:defRPr/>
            </a:pPr>
            <a:r>
              <a:rPr lang="ko-KR" altLang="en-US" sz="2400" b="0">
                <a:latin typeface="Times New Roman"/>
              </a:rPr>
              <a:t>일반적으로 추가의 관계 테이블이 필요</a:t>
            </a:r>
          </a:p>
          <a:p>
            <a:pPr lvl="2" algn="l">
              <a:spcBef>
                <a:spcPct val="20000"/>
              </a:spcBef>
              <a:buClr>
                <a:srgbClr val="CC0000"/>
              </a:buClr>
              <a:buSzPct val="50000"/>
              <a:buFont typeface="Marlett"/>
              <a:buChar char="g"/>
              <a:defRPr/>
            </a:pPr>
            <a:r>
              <a:rPr lang="ko-KR" altLang="en-US" sz="2400" b="0">
                <a:latin typeface="Times New Roman"/>
              </a:rPr>
              <a:t>관계 테이블은 두 애트리뷰트의 </a:t>
            </a:r>
            <a:r>
              <a:rPr lang="en-US" altLang="ko-KR" sz="2400" b="0">
                <a:latin typeface="Times New Roman"/>
              </a:rPr>
              <a:t>ID </a:t>
            </a:r>
            <a:r>
              <a:rPr lang="ko-KR" altLang="en-US" sz="2400" b="0">
                <a:latin typeface="Times New Roman"/>
              </a:rPr>
              <a:t>칼럼을 모두 포함해야 함</a:t>
            </a:r>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pPr>
              <a:defRPr/>
            </a:pPr>
            <a:r>
              <a:rPr lang="ko-KR" altLang="en-US" smtClean="0">
                <a:ea typeface="굴림" pitchFamily="50" charset="-127"/>
              </a:rPr>
              <a:t>테이블</a:t>
            </a:r>
            <a:r>
              <a:rPr lang="en-US" altLang="ko-KR" smtClean="0">
                <a:ea typeface="굴림" pitchFamily="50" charset="-127"/>
              </a:rPr>
              <a:t>(Tables)</a:t>
            </a:r>
            <a:endParaRPr lang="ko-KR" altLang="en-US" smtClean="0">
              <a:ea typeface="굴림" pitchFamily="50" charset="-127"/>
            </a:endParaRPr>
          </a:p>
        </p:txBody>
      </p:sp>
      <p:sp>
        <p:nvSpPr>
          <p:cNvPr id="216067" name="Rectangle 3"/>
          <p:cNvSpPr>
            <a:spLocks noChangeArrowheads="1"/>
          </p:cNvSpPr>
          <p:nvPr/>
        </p:nvSpPr>
        <p:spPr bwMode="auto">
          <a:xfrm>
            <a:off x="228600" y="1146175"/>
            <a:ext cx="86868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spcBef>
                <a:spcPct val="20000"/>
              </a:spcBef>
              <a:buClr>
                <a:srgbClr val="CC0000"/>
              </a:buClr>
              <a:buSzPct val="50000"/>
              <a:buFont typeface="Marlett" pitchFamily="2" charset="2"/>
              <a:buChar char="g"/>
            </a:pPr>
            <a:r>
              <a:rPr lang="ko-KR" altLang="en-US" sz="2800" b="0">
                <a:latin typeface="Times New Roman" panose="02020603050405020304" pitchFamily="18" charset="0"/>
              </a:rPr>
              <a:t>팩트 테이블(</a:t>
            </a:r>
            <a:r>
              <a:rPr lang="en-US" altLang="ko-KR" sz="2800" b="0">
                <a:latin typeface="Times New Roman" panose="02020603050405020304" pitchFamily="18" charset="0"/>
              </a:rPr>
              <a:t>Fact Tables)</a:t>
            </a:r>
            <a:endParaRPr lang="ko-KR" altLang="en-US" sz="2800" b="0">
              <a:latin typeface="Times New Roman" panose="02020603050405020304" pitchFamily="18" charset="0"/>
            </a:endParaRPr>
          </a:p>
        </p:txBody>
      </p:sp>
      <p:pic>
        <p:nvPicPr>
          <p:cNvPr id="2160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703389"/>
            <a:ext cx="6120680" cy="447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pPr>
              <a:defRPr/>
            </a:pPr>
            <a:r>
              <a:rPr lang="ko-KR" altLang="en-US" smtClean="0">
                <a:ea typeface="굴림" pitchFamily="50" charset="-127"/>
              </a:rPr>
              <a:t>스키마 타입</a:t>
            </a:r>
          </a:p>
        </p:txBody>
      </p:sp>
      <p:sp>
        <p:nvSpPr>
          <p:cNvPr id="217091" name="Rectangle 3"/>
          <p:cNvSpPr>
            <a:spLocks noChangeArrowheads="1"/>
          </p:cNvSpPr>
          <p:nvPr/>
        </p:nvSpPr>
        <p:spPr bwMode="auto">
          <a:xfrm>
            <a:off x="228600" y="1146175"/>
            <a:ext cx="86868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spcBef>
                <a:spcPct val="20000"/>
              </a:spcBef>
              <a:buClr>
                <a:srgbClr val="CC0000"/>
              </a:buClr>
              <a:buSzPct val="50000"/>
              <a:buFont typeface="Marlett" pitchFamily="2" charset="2"/>
              <a:buChar char="g"/>
            </a:pPr>
            <a:endParaRPr lang="ko-KR" altLang="en-US" sz="2800" b="0">
              <a:latin typeface="Times New Roman" panose="02020603050405020304" pitchFamily="18" charset="0"/>
            </a:endParaRPr>
          </a:p>
          <a:p>
            <a:pPr lvl="1" algn="l">
              <a:spcBef>
                <a:spcPct val="20000"/>
              </a:spcBef>
              <a:buClr>
                <a:srgbClr val="CC0000"/>
              </a:buClr>
              <a:buSzPct val="50000"/>
              <a:buFont typeface="Marlett" pitchFamily="2" charset="2"/>
              <a:buChar char="g"/>
            </a:pPr>
            <a:endParaRPr lang="ko-KR" altLang="en-US" sz="2400" b="0">
              <a:latin typeface="Times New Roman" panose="02020603050405020304" pitchFamily="18" charset="0"/>
            </a:endParaRPr>
          </a:p>
        </p:txBody>
      </p:sp>
      <p:pic>
        <p:nvPicPr>
          <p:cNvPr id="217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73238"/>
            <a:ext cx="4103688" cy="2951162"/>
          </a:xfrm>
          <a:prstGeom prst="rect">
            <a:avLst/>
          </a:prstGeom>
          <a:noFill/>
          <a:ln w="38100">
            <a:solidFill>
              <a:srgbClr val="DDDDDD"/>
            </a:solidFill>
            <a:miter lim="800000"/>
            <a:headEnd/>
            <a:tailEnd/>
          </a:ln>
          <a:extLst>
            <a:ext uri="{909E8E84-426E-40DD-AFC4-6F175D3DCCD1}">
              <a14:hiddenFill xmlns:a14="http://schemas.microsoft.com/office/drawing/2010/main">
                <a:solidFill>
                  <a:srgbClr val="FFFFFF"/>
                </a:solidFill>
              </a14:hiddenFill>
            </a:ext>
          </a:extLst>
        </p:spPr>
      </p:pic>
      <p:pic>
        <p:nvPicPr>
          <p:cNvPr id="21709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73238"/>
            <a:ext cx="4392613" cy="2951162"/>
          </a:xfrm>
          <a:prstGeom prst="rect">
            <a:avLst/>
          </a:prstGeom>
          <a:noFill/>
          <a:ln w="38100">
            <a:solidFill>
              <a:srgbClr val="DDDDDD"/>
            </a:solidFill>
            <a:miter lim="800000"/>
            <a:headEnd/>
            <a:tailEnd/>
          </a:ln>
          <a:extLst>
            <a:ext uri="{909E8E84-426E-40DD-AFC4-6F175D3DCCD1}">
              <a14:hiddenFill xmlns:a14="http://schemas.microsoft.com/office/drawing/2010/main">
                <a:solidFill>
                  <a:srgbClr val="FFFFFF"/>
                </a:solidFill>
              </a14:hiddenFill>
            </a:ext>
          </a:extLst>
        </p:spPr>
      </p:pic>
      <p:sp>
        <p:nvSpPr>
          <p:cNvPr id="217094" name="Rectangle 7"/>
          <p:cNvSpPr>
            <a:spLocks noChangeArrowheads="1"/>
          </p:cNvSpPr>
          <p:nvPr/>
        </p:nvSpPr>
        <p:spPr bwMode="auto">
          <a:xfrm>
            <a:off x="250825" y="1125538"/>
            <a:ext cx="86868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spcBef>
                <a:spcPct val="20000"/>
              </a:spcBef>
              <a:buClr>
                <a:srgbClr val="CC0000"/>
              </a:buClr>
              <a:buSzPct val="50000"/>
              <a:buFont typeface="Marlett" pitchFamily="2" charset="2"/>
              <a:buChar char="g"/>
            </a:pPr>
            <a:r>
              <a:rPr lang="en-US" altLang="ko-KR" sz="2800" b="0">
                <a:latin typeface="Times New Roman" panose="02020603050405020304" pitchFamily="18" charset="0"/>
              </a:rPr>
              <a:t>Normalized </a:t>
            </a:r>
            <a:r>
              <a:rPr lang="ko-KR" altLang="en-US" sz="2800" b="0">
                <a:latin typeface="Times New Roman" panose="02020603050405020304" pitchFamily="18" charset="0"/>
              </a:rPr>
              <a:t>스키마</a:t>
            </a:r>
          </a:p>
          <a:p>
            <a:pPr lvl="1" algn="l">
              <a:spcBef>
                <a:spcPct val="20000"/>
              </a:spcBef>
              <a:buClr>
                <a:srgbClr val="CC0000"/>
              </a:buClr>
              <a:buSzPct val="50000"/>
              <a:buFont typeface="Marlett" pitchFamily="2" charset="2"/>
              <a:buChar char="g"/>
            </a:pPr>
            <a:endParaRPr lang="ko-KR" altLang="en-US" sz="2400" b="0">
              <a:latin typeface="Times New Roman" panose="02020603050405020304" pitchFamily="18" charset="0"/>
            </a:endParaRPr>
          </a:p>
        </p:txBody>
      </p:sp>
      <p:sp>
        <p:nvSpPr>
          <p:cNvPr id="217095" name="Text Box 8"/>
          <p:cNvSpPr txBox="1">
            <a:spLocks noChangeArrowheads="1"/>
          </p:cNvSpPr>
          <p:nvPr/>
        </p:nvSpPr>
        <p:spPr bwMode="auto">
          <a:xfrm>
            <a:off x="942975" y="5073650"/>
            <a:ext cx="27638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a:latin typeface="굴림" panose="020B0600000101010101" pitchFamily="50" charset="-127"/>
              </a:rPr>
              <a:t>Highly Denormalized </a:t>
            </a:r>
            <a:r>
              <a:rPr lang="ko-KR" altLang="en-US">
                <a:latin typeface="굴림" panose="020B0600000101010101" pitchFamily="50" charset="-127"/>
              </a:rPr>
              <a:t>스키마</a:t>
            </a:r>
            <a:endParaRPr lang="en-US" altLang="ko-KR">
              <a:latin typeface="굴림" panose="020B0600000101010101" pitchFamily="50" charset="-127"/>
            </a:endParaRPr>
          </a:p>
        </p:txBody>
      </p:sp>
      <p:sp>
        <p:nvSpPr>
          <p:cNvPr id="217096" name="Text Box 9"/>
          <p:cNvSpPr txBox="1">
            <a:spLocks noChangeArrowheads="1"/>
          </p:cNvSpPr>
          <p:nvPr/>
        </p:nvSpPr>
        <p:spPr bwMode="auto">
          <a:xfrm>
            <a:off x="5219700" y="5013325"/>
            <a:ext cx="297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a:latin typeface="굴림" panose="020B0600000101010101" pitchFamily="50" charset="-127"/>
              </a:rPr>
              <a:t>Moderately Normalized </a:t>
            </a:r>
            <a:r>
              <a:rPr lang="ko-KR" altLang="en-US">
                <a:latin typeface="굴림" panose="020B0600000101010101" pitchFamily="50" charset="-127"/>
              </a:rPr>
              <a:t>스키마</a:t>
            </a:r>
            <a:endParaRPr lang="en-US" altLang="ko-KR">
              <a:latin typeface="굴림" panose="020B0600000101010101" pitchFamily="50" charset="-127"/>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p:txBody>
          <a:bodyPr/>
          <a:lstStyle/>
          <a:p>
            <a:pPr>
              <a:defRPr/>
            </a:pPr>
            <a:r>
              <a:rPr lang="ko-KR" altLang="en-US" smtClean="0">
                <a:ea typeface="굴림" pitchFamily="50" charset="-127"/>
              </a:rPr>
              <a:t>스키마 타입</a:t>
            </a:r>
          </a:p>
        </p:txBody>
      </p:sp>
      <p:sp>
        <p:nvSpPr>
          <p:cNvPr id="218115" name="Rectangle 3"/>
          <p:cNvSpPr>
            <a:spLocks noChangeArrowheads="1"/>
          </p:cNvSpPr>
          <p:nvPr/>
        </p:nvSpPr>
        <p:spPr bwMode="auto">
          <a:xfrm>
            <a:off x="228600" y="1146175"/>
            <a:ext cx="8447856" cy="480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spcBef>
                <a:spcPct val="20000"/>
              </a:spcBef>
              <a:buClr>
                <a:srgbClr val="CC0000"/>
              </a:buClr>
              <a:buSzPct val="50000"/>
              <a:buFont typeface="Marlett" pitchFamily="2" charset="2"/>
              <a:buChar char="g"/>
            </a:pPr>
            <a:r>
              <a:rPr lang="en-US" altLang="ko-KR" sz="2800" b="0">
                <a:latin typeface="Times New Roman" panose="02020603050405020304" pitchFamily="18" charset="0"/>
              </a:rPr>
              <a:t>Consolidated </a:t>
            </a:r>
            <a:r>
              <a:rPr lang="ko-KR" altLang="en-US" sz="2800" b="0">
                <a:latin typeface="Times New Roman" panose="02020603050405020304" pitchFamily="18" charset="0"/>
              </a:rPr>
              <a:t>스타 스키마</a:t>
            </a:r>
          </a:p>
        </p:txBody>
      </p:sp>
      <p:sp>
        <p:nvSpPr>
          <p:cNvPr id="218116" name="Rectangle 25"/>
          <p:cNvSpPr>
            <a:spLocks noChangeArrowheads="1"/>
          </p:cNvSpPr>
          <p:nvPr/>
        </p:nvSpPr>
        <p:spPr bwMode="auto">
          <a:xfrm>
            <a:off x="827088" y="1738313"/>
            <a:ext cx="1885950" cy="2149475"/>
          </a:xfrm>
          <a:prstGeom prst="rect">
            <a:avLst/>
          </a:prstGeom>
          <a:solidFill>
            <a:schemeClr val="accent1"/>
          </a:solidFill>
          <a:ln w="19050">
            <a:solidFill>
              <a:schemeClr val="tx1"/>
            </a:solidFill>
            <a:miter lim="800000"/>
            <a:headEnd type="none" w="sm" len="sm"/>
            <a:tailEnd type="none" w="sm" len="sm"/>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endParaRPr kumimoji="1" lang="ko-KR" altLang="en-US" sz="1400">
              <a:latin typeface="굴림" panose="020B0600000101010101" pitchFamily="50" charset="-127"/>
            </a:endParaRPr>
          </a:p>
        </p:txBody>
      </p:sp>
      <p:sp>
        <p:nvSpPr>
          <p:cNvPr id="218117" name="Line 26"/>
          <p:cNvSpPr>
            <a:spLocks noChangeShapeType="1"/>
          </p:cNvSpPr>
          <p:nvPr/>
        </p:nvSpPr>
        <p:spPr bwMode="auto">
          <a:xfrm>
            <a:off x="827088" y="2185988"/>
            <a:ext cx="188595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8118" name="Text Box 27"/>
          <p:cNvSpPr txBox="1">
            <a:spLocks noChangeArrowheads="1"/>
          </p:cNvSpPr>
          <p:nvPr/>
        </p:nvSpPr>
        <p:spPr bwMode="auto">
          <a:xfrm>
            <a:off x="827088" y="1751013"/>
            <a:ext cx="1885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lnSpc>
                <a:spcPct val="130000"/>
              </a:lnSpc>
              <a:spcBef>
                <a:spcPct val="50000"/>
              </a:spcBef>
            </a:pPr>
            <a:r>
              <a:rPr kumimoji="1" lang="en-US" altLang="ko-KR" sz="1400">
                <a:latin typeface="굴림" panose="020B0600000101010101" pitchFamily="50" charset="-127"/>
              </a:rPr>
              <a:t>Lookup Product</a:t>
            </a:r>
          </a:p>
        </p:txBody>
      </p:sp>
      <p:sp>
        <p:nvSpPr>
          <p:cNvPr id="218119" name="Text Box 28"/>
          <p:cNvSpPr txBox="1">
            <a:spLocks noChangeArrowheads="1"/>
          </p:cNvSpPr>
          <p:nvPr/>
        </p:nvSpPr>
        <p:spPr bwMode="auto">
          <a:xfrm>
            <a:off x="827088" y="2254250"/>
            <a:ext cx="18859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lnSpc>
                <a:spcPct val="60000"/>
              </a:lnSpc>
              <a:spcBef>
                <a:spcPct val="50000"/>
              </a:spcBef>
            </a:pPr>
            <a:r>
              <a:rPr kumimoji="1" lang="en-US" altLang="ko-KR" sz="1400">
                <a:latin typeface="굴림" panose="020B0600000101010101" pitchFamily="50" charset="-127"/>
              </a:rPr>
              <a:t>Product_key</a:t>
            </a:r>
          </a:p>
          <a:p>
            <a:pPr algn="l">
              <a:lnSpc>
                <a:spcPct val="60000"/>
              </a:lnSpc>
              <a:spcBef>
                <a:spcPct val="50000"/>
              </a:spcBef>
            </a:pPr>
            <a:r>
              <a:rPr kumimoji="1" lang="en-US" altLang="ko-KR" sz="1400" b="0">
                <a:latin typeface="굴림" panose="020B0600000101010101" pitchFamily="50" charset="-127"/>
              </a:rPr>
              <a:t>Product_desc</a:t>
            </a:r>
          </a:p>
          <a:p>
            <a:pPr algn="l">
              <a:lnSpc>
                <a:spcPct val="60000"/>
              </a:lnSpc>
              <a:spcBef>
                <a:spcPct val="50000"/>
              </a:spcBef>
            </a:pPr>
            <a:r>
              <a:rPr kumimoji="1" lang="en-US" altLang="ko-KR" sz="1400" b="0">
                <a:latin typeface="굴림" panose="020B0600000101010101" pitchFamily="50" charset="-127"/>
              </a:rPr>
              <a:t>Item_id</a:t>
            </a:r>
          </a:p>
          <a:p>
            <a:pPr algn="l">
              <a:lnSpc>
                <a:spcPct val="60000"/>
              </a:lnSpc>
              <a:spcBef>
                <a:spcPct val="50000"/>
              </a:spcBef>
            </a:pPr>
            <a:r>
              <a:rPr kumimoji="1" lang="en-US" altLang="ko-KR" sz="1400" b="0">
                <a:latin typeface="굴림" panose="020B0600000101010101" pitchFamily="50" charset="-127"/>
              </a:rPr>
              <a:t>Class_id</a:t>
            </a:r>
          </a:p>
          <a:p>
            <a:pPr algn="l">
              <a:lnSpc>
                <a:spcPct val="60000"/>
              </a:lnSpc>
              <a:spcBef>
                <a:spcPct val="50000"/>
              </a:spcBef>
            </a:pPr>
            <a:r>
              <a:rPr kumimoji="1" lang="en-US" altLang="ko-KR" sz="1400" b="0">
                <a:latin typeface="굴림" panose="020B0600000101010101" pitchFamily="50" charset="-127"/>
              </a:rPr>
              <a:t>Dept_id</a:t>
            </a:r>
          </a:p>
          <a:p>
            <a:pPr algn="l">
              <a:lnSpc>
                <a:spcPct val="60000"/>
              </a:lnSpc>
              <a:spcBef>
                <a:spcPct val="50000"/>
              </a:spcBef>
            </a:pPr>
            <a:r>
              <a:rPr kumimoji="1" lang="en-US" altLang="ko-KR" sz="1400" b="0">
                <a:latin typeface="굴림" panose="020B0600000101010101" pitchFamily="50" charset="-127"/>
              </a:rPr>
              <a:t>Division_id</a:t>
            </a:r>
          </a:p>
          <a:p>
            <a:pPr algn="l">
              <a:lnSpc>
                <a:spcPct val="60000"/>
              </a:lnSpc>
              <a:spcBef>
                <a:spcPct val="50000"/>
              </a:spcBef>
            </a:pPr>
            <a:r>
              <a:rPr kumimoji="1" lang="en-US" altLang="ko-KR" sz="1400" b="0">
                <a:latin typeface="굴림" panose="020B0600000101010101" pitchFamily="50" charset="-127"/>
              </a:rPr>
              <a:t>Level</a:t>
            </a:r>
          </a:p>
        </p:txBody>
      </p:sp>
      <p:sp>
        <p:nvSpPr>
          <p:cNvPr id="218120" name="Rectangle 29"/>
          <p:cNvSpPr>
            <a:spLocks noChangeArrowheads="1"/>
          </p:cNvSpPr>
          <p:nvPr/>
        </p:nvSpPr>
        <p:spPr bwMode="auto">
          <a:xfrm>
            <a:off x="827088" y="4125913"/>
            <a:ext cx="1885950" cy="1765300"/>
          </a:xfrm>
          <a:prstGeom prst="rect">
            <a:avLst/>
          </a:prstGeom>
          <a:solidFill>
            <a:schemeClr val="accent1"/>
          </a:solidFill>
          <a:ln w="19050">
            <a:solidFill>
              <a:schemeClr val="tx1"/>
            </a:solidFill>
            <a:miter lim="800000"/>
            <a:headEnd type="none" w="sm" len="sm"/>
            <a:tailEnd type="none" w="sm" len="sm"/>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endParaRPr kumimoji="1" lang="ko-KR" altLang="en-US" sz="1400">
              <a:latin typeface="굴림" panose="020B0600000101010101" pitchFamily="50" charset="-127"/>
            </a:endParaRPr>
          </a:p>
        </p:txBody>
      </p:sp>
      <p:sp>
        <p:nvSpPr>
          <p:cNvPr id="218121" name="Line 30"/>
          <p:cNvSpPr>
            <a:spLocks noChangeShapeType="1"/>
          </p:cNvSpPr>
          <p:nvPr/>
        </p:nvSpPr>
        <p:spPr bwMode="auto">
          <a:xfrm>
            <a:off x="827088" y="4494213"/>
            <a:ext cx="188595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8122" name="Text Box 31"/>
          <p:cNvSpPr txBox="1">
            <a:spLocks noChangeArrowheads="1"/>
          </p:cNvSpPr>
          <p:nvPr/>
        </p:nvSpPr>
        <p:spPr bwMode="auto">
          <a:xfrm>
            <a:off x="827088" y="4100513"/>
            <a:ext cx="1885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lnSpc>
                <a:spcPct val="130000"/>
              </a:lnSpc>
              <a:spcBef>
                <a:spcPct val="50000"/>
              </a:spcBef>
            </a:pPr>
            <a:r>
              <a:rPr kumimoji="1" lang="en-US" altLang="ko-KR" sz="1400">
                <a:latin typeface="굴림" panose="020B0600000101010101" pitchFamily="50" charset="-127"/>
              </a:rPr>
              <a:t>Lookup Geography</a:t>
            </a:r>
          </a:p>
        </p:txBody>
      </p:sp>
      <p:sp>
        <p:nvSpPr>
          <p:cNvPr id="218123" name="Text Box 32"/>
          <p:cNvSpPr txBox="1">
            <a:spLocks noChangeArrowheads="1"/>
          </p:cNvSpPr>
          <p:nvPr/>
        </p:nvSpPr>
        <p:spPr bwMode="auto">
          <a:xfrm>
            <a:off x="827088" y="4579938"/>
            <a:ext cx="18859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lnSpc>
                <a:spcPct val="50000"/>
              </a:lnSpc>
              <a:spcBef>
                <a:spcPct val="50000"/>
              </a:spcBef>
            </a:pPr>
            <a:r>
              <a:rPr kumimoji="1" lang="en-US" altLang="ko-KR" sz="1400">
                <a:latin typeface="굴림" panose="020B0600000101010101" pitchFamily="50" charset="-127"/>
              </a:rPr>
              <a:t>Geo_key</a:t>
            </a:r>
          </a:p>
          <a:p>
            <a:pPr algn="l">
              <a:lnSpc>
                <a:spcPct val="50000"/>
              </a:lnSpc>
              <a:spcBef>
                <a:spcPct val="50000"/>
              </a:spcBef>
            </a:pPr>
            <a:r>
              <a:rPr kumimoji="1" lang="en-US" altLang="ko-KR" sz="1400" b="0">
                <a:latin typeface="굴림" panose="020B0600000101010101" pitchFamily="50" charset="-127"/>
              </a:rPr>
              <a:t>Geo_desc</a:t>
            </a:r>
          </a:p>
          <a:p>
            <a:pPr algn="l">
              <a:lnSpc>
                <a:spcPct val="50000"/>
              </a:lnSpc>
              <a:spcBef>
                <a:spcPct val="50000"/>
              </a:spcBef>
            </a:pPr>
            <a:r>
              <a:rPr kumimoji="1" lang="en-US" altLang="ko-KR" sz="1400" b="0">
                <a:latin typeface="굴림" panose="020B0600000101010101" pitchFamily="50" charset="-127"/>
              </a:rPr>
              <a:t>Store_id</a:t>
            </a:r>
          </a:p>
          <a:p>
            <a:pPr algn="l">
              <a:lnSpc>
                <a:spcPct val="50000"/>
              </a:lnSpc>
              <a:spcBef>
                <a:spcPct val="50000"/>
              </a:spcBef>
            </a:pPr>
            <a:r>
              <a:rPr kumimoji="1" lang="en-US" altLang="ko-KR" sz="1400" b="0">
                <a:latin typeface="굴림" panose="020B0600000101010101" pitchFamily="50" charset="-127"/>
              </a:rPr>
              <a:t>Market_id</a:t>
            </a:r>
          </a:p>
          <a:p>
            <a:pPr algn="l">
              <a:lnSpc>
                <a:spcPct val="50000"/>
              </a:lnSpc>
              <a:spcBef>
                <a:spcPct val="50000"/>
              </a:spcBef>
            </a:pPr>
            <a:r>
              <a:rPr kumimoji="1" lang="en-US" altLang="ko-KR" sz="1400" b="0">
                <a:latin typeface="굴림" panose="020B0600000101010101" pitchFamily="50" charset="-127"/>
              </a:rPr>
              <a:t>Region_id</a:t>
            </a:r>
          </a:p>
          <a:p>
            <a:pPr algn="l">
              <a:lnSpc>
                <a:spcPct val="50000"/>
              </a:lnSpc>
              <a:spcBef>
                <a:spcPct val="50000"/>
              </a:spcBef>
            </a:pPr>
            <a:r>
              <a:rPr kumimoji="1" lang="en-US" altLang="ko-KR" sz="1400" b="0">
                <a:latin typeface="굴림" panose="020B0600000101010101" pitchFamily="50" charset="-127"/>
              </a:rPr>
              <a:t>Level</a:t>
            </a:r>
          </a:p>
        </p:txBody>
      </p:sp>
      <p:sp>
        <p:nvSpPr>
          <p:cNvPr id="218124" name="Rectangle 33"/>
          <p:cNvSpPr>
            <a:spLocks noChangeArrowheads="1"/>
          </p:cNvSpPr>
          <p:nvPr/>
        </p:nvSpPr>
        <p:spPr bwMode="auto">
          <a:xfrm>
            <a:off x="4084638" y="2144713"/>
            <a:ext cx="1577975" cy="1598612"/>
          </a:xfrm>
          <a:prstGeom prst="rect">
            <a:avLst/>
          </a:prstGeom>
          <a:solidFill>
            <a:schemeClr val="accent1"/>
          </a:solidFill>
          <a:ln w="19050">
            <a:solidFill>
              <a:schemeClr val="tx1"/>
            </a:solidFill>
            <a:miter lim="800000"/>
            <a:headEnd type="none" w="sm" len="sm"/>
            <a:tailEnd type="none" w="sm" len="sm"/>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endParaRPr kumimoji="1" lang="ko-KR" altLang="en-US" sz="1400">
              <a:latin typeface="굴림" panose="020B0600000101010101" pitchFamily="50" charset="-127"/>
            </a:endParaRPr>
          </a:p>
        </p:txBody>
      </p:sp>
      <p:sp>
        <p:nvSpPr>
          <p:cNvPr id="218125" name="Line 34"/>
          <p:cNvSpPr>
            <a:spLocks noChangeShapeType="1"/>
          </p:cNvSpPr>
          <p:nvPr/>
        </p:nvSpPr>
        <p:spPr bwMode="auto">
          <a:xfrm>
            <a:off x="4084638" y="2509838"/>
            <a:ext cx="157797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8126" name="Text Box 35"/>
          <p:cNvSpPr txBox="1">
            <a:spLocks noChangeArrowheads="1"/>
          </p:cNvSpPr>
          <p:nvPr/>
        </p:nvSpPr>
        <p:spPr bwMode="auto">
          <a:xfrm>
            <a:off x="4084638" y="2119313"/>
            <a:ext cx="1577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lnSpc>
                <a:spcPct val="130000"/>
              </a:lnSpc>
              <a:spcBef>
                <a:spcPct val="50000"/>
              </a:spcBef>
            </a:pPr>
            <a:r>
              <a:rPr kumimoji="1" lang="en-US" altLang="ko-KR" sz="1400">
                <a:latin typeface="굴림" panose="020B0600000101010101" pitchFamily="50" charset="-127"/>
              </a:rPr>
              <a:t>Fact Sales</a:t>
            </a:r>
          </a:p>
        </p:txBody>
      </p:sp>
      <p:sp>
        <p:nvSpPr>
          <p:cNvPr id="218127" name="Text Box 36"/>
          <p:cNvSpPr txBox="1">
            <a:spLocks noChangeArrowheads="1"/>
          </p:cNvSpPr>
          <p:nvPr/>
        </p:nvSpPr>
        <p:spPr bwMode="auto">
          <a:xfrm>
            <a:off x="4084638" y="2578100"/>
            <a:ext cx="15779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lnSpc>
                <a:spcPct val="60000"/>
              </a:lnSpc>
              <a:spcBef>
                <a:spcPct val="50000"/>
              </a:spcBef>
            </a:pPr>
            <a:r>
              <a:rPr kumimoji="1" lang="en-US" altLang="ko-KR" sz="1400">
                <a:latin typeface="굴림" panose="020B0600000101010101" pitchFamily="50" charset="-127"/>
              </a:rPr>
              <a:t>Product_key</a:t>
            </a:r>
          </a:p>
          <a:p>
            <a:pPr algn="l">
              <a:lnSpc>
                <a:spcPct val="60000"/>
              </a:lnSpc>
              <a:spcBef>
                <a:spcPct val="50000"/>
              </a:spcBef>
            </a:pPr>
            <a:r>
              <a:rPr kumimoji="1" lang="en-US" altLang="ko-KR" sz="1400">
                <a:latin typeface="굴림" panose="020B0600000101010101" pitchFamily="50" charset="-127"/>
              </a:rPr>
              <a:t>Geo_key</a:t>
            </a:r>
          </a:p>
          <a:p>
            <a:pPr algn="l">
              <a:lnSpc>
                <a:spcPct val="60000"/>
              </a:lnSpc>
              <a:spcBef>
                <a:spcPct val="50000"/>
              </a:spcBef>
            </a:pPr>
            <a:r>
              <a:rPr kumimoji="1" lang="en-US" altLang="ko-KR" sz="1400">
                <a:latin typeface="굴림" panose="020B0600000101010101" pitchFamily="50" charset="-127"/>
              </a:rPr>
              <a:t>Time_key</a:t>
            </a:r>
          </a:p>
          <a:p>
            <a:pPr algn="l">
              <a:lnSpc>
                <a:spcPct val="60000"/>
              </a:lnSpc>
              <a:spcBef>
                <a:spcPct val="50000"/>
              </a:spcBef>
            </a:pPr>
            <a:r>
              <a:rPr kumimoji="1" lang="en-US" altLang="ko-KR" sz="1400" b="0">
                <a:latin typeface="굴림" panose="020B0600000101010101" pitchFamily="50" charset="-127"/>
              </a:rPr>
              <a:t>Sales_Dollars</a:t>
            </a:r>
          </a:p>
          <a:p>
            <a:pPr algn="l">
              <a:lnSpc>
                <a:spcPct val="60000"/>
              </a:lnSpc>
              <a:spcBef>
                <a:spcPct val="50000"/>
              </a:spcBef>
            </a:pPr>
            <a:r>
              <a:rPr kumimoji="1" lang="en-US" altLang="ko-KR" sz="1400" b="0">
                <a:latin typeface="굴림" panose="020B0600000101010101" pitchFamily="50" charset="-127"/>
              </a:rPr>
              <a:t>Sales_Units</a:t>
            </a:r>
          </a:p>
        </p:txBody>
      </p:sp>
      <p:sp>
        <p:nvSpPr>
          <p:cNvPr id="218128" name="Rectangle 37"/>
          <p:cNvSpPr>
            <a:spLocks noChangeArrowheads="1"/>
          </p:cNvSpPr>
          <p:nvPr/>
        </p:nvSpPr>
        <p:spPr bwMode="auto">
          <a:xfrm>
            <a:off x="6675438" y="1989138"/>
            <a:ext cx="1665287" cy="1882775"/>
          </a:xfrm>
          <a:prstGeom prst="rect">
            <a:avLst/>
          </a:prstGeom>
          <a:solidFill>
            <a:schemeClr val="accent1"/>
          </a:solidFill>
          <a:ln w="19050">
            <a:solidFill>
              <a:schemeClr val="tx1"/>
            </a:solidFill>
            <a:miter lim="800000"/>
            <a:headEnd type="none" w="sm" len="sm"/>
            <a:tailEnd type="none" w="sm" len="sm"/>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endParaRPr kumimoji="1" lang="ko-KR" altLang="en-US" sz="1400">
              <a:latin typeface="굴림" panose="020B0600000101010101" pitchFamily="50" charset="-127"/>
            </a:endParaRPr>
          </a:p>
        </p:txBody>
      </p:sp>
      <p:sp>
        <p:nvSpPr>
          <p:cNvPr id="218129" name="Line 38"/>
          <p:cNvSpPr>
            <a:spLocks noChangeShapeType="1"/>
          </p:cNvSpPr>
          <p:nvPr/>
        </p:nvSpPr>
        <p:spPr bwMode="auto">
          <a:xfrm>
            <a:off x="6675438" y="2381250"/>
            <a:ext cx="1665287"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8130" name="Text Box 39"/>
          <p:cNvSpPr txBox="1">
            <a:spLocks noChangeArrowheads="1"/>
          </p:cNvSpPr>
          <p:nvPr/>
        </p:nvSpPr>
        <p:spPr bwMode="auto">
          <a:xfrm>
            <a:off x="6675438" y="1976438"/>
            <a:ext cx="1665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lnSpc>
                <a:spcPct val="130000"/>
              </a:lnSpc>
              <a:spcBef>
                <a:spcPct val="50000"/>
              </a:spcBef>
            </a:pPr>
            <a:r>
              <a:rPr kumimoji="1" lang="en-US" altLang="ko-KR" sz="1400">
                <a:latin typeface="굴림" panose="020B0600000101010101" pitchFamily="50" charset="-127"/>
              </a:rPr>
              <a:t>Lookup Times</a:t>
            </a:r>
          </a:p>
        </p:txBody>
      </p:sp>
      <p:sp>
        <p:nvSpPr>
          <p:cNvPr id="218131" name="Text Box 40"/>
          <p:cNvSpPr txBox="1">
            <a:spLocks noChangeArrowheads="1"/>
          </p:cNvSpPr>
          <p:nvPr/>
        </p:nvSpPr>
        <p:spPr bwMode="auto">
          <a:xfrm>
            <a:off x="6675438" y="2444750"/>
            <a:ext cx="1665287"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lnSpc>
                <a:spcPct val="60000"/>
              </a:lnSpc>
              <a:spcBef>
                <a:spcPct val="50000"/>
              </a:spcBef>
            </a:pPr>
            <a:r>
              <a:rPr kumimoji="1" lang="en-US" altLang="ko-KR" sz="1400">
                <a:latin typeface="굴림" panose="020B0600000101010101" pitchFamily="50" charset="-127"/>
              </a:rPr>
              <a:t>Time_key</a:t>
            </a:r>
          </a:p>
          <a:p>
            <a:pPr algn="l">
              <a:lnSpc>
                <a:spcPct val="60000"/>
              </a:lnSpc>
              <a:spcBef>
                <a:spcPct val="50000"/>
              </a:spcBef>
            </a:pPr>
            <a:r>
              <a:rPr kumimoji="1" lang="en-US" altLang="ko-KR" sz="1400" b="0">
                <a:latin typeface="굴림" panose="020B0600000101010101" pitchFamily="50" charset="-127"/>
              </a:rPr>
              <a:t>Time_desc</a:t>
            </a:r>
          </a:p>
          <a:p>
            <a:pPr algn="l">
              <a:lnSpc>
                <a:spcPct val="60000"/>
              </a:lnSpc>
              <a:spcBef>
                <a:spcPct val="50000"/>
              </a:spcBef>
            </a:pPr>
            <a:r>
              <a:rPr kumimoji="1" lang="en-US" altLang="ko-KR" sz="1400" b="0">
                <a:latin typeface="굴림" panose="020B0600000101010101" pitchFamily="50" charset="-127"/>
              </a:rPr>
              <a:t>Date</a:t>
            </a:r>
          </a:p>
          <a:p>
            <a:pPr algn="l">
              <a:lnSpc>
                <a:spcPct val="60000"/>
              </a:lnSpc>
              <a:spcBef>
                <a:spcPct val="50000"/>
              </a:spcBef>
            </a:pPr>
            <a:r>
              <a:rPr kumimoji="1" lang="en-US" altLang="ko-KR" sz="1400" b="0">
                <a:latin typeface="굴림" panose="020B0600000101010101" pitchFamily="50" charset="-127"/>
              </a:rPr>
              <a:t>Month_id</a:t>
            </a:r>
          </a:p>
          <a:p>
            <a:pPr algn="l">
              <a:lnSpc>
                <a:spcPct val="60000"/>
              </a:lnSpc>
              <a:spcBef>
                <a:spcPct val="50000"/>
              </a:spcBef>
            </a:pPr>
            <a:r>
              <a:rPr kumimoji="1" lang="en-US" altLang="ko-KR" sz="1400" b="0">
                <a:latin typeface="굴림" panose="020B0600000101010101" pitchFamily="50" charset="-127"/>
              </a:rPr>
              <a:t>Year_id</a:t>
            </a:r>
          </a:p>
          <a:p>
            <a:pPr algn="l">
              <a:lnSpc>
                <a:spcPct val="60000"/>
              </a:lnSpc>
              <a:spcBef>
                <a:spcPct val="50000"/>
              </a:spcBef>
            </a:pPr>
            <a:r>
              <a:rPr kumimoji="1" lang="en-US" altLang="ko-KR" sz="1400" b="0">
                <a:latin typeface="굴림" panose="020B0600000101010101" pitchFamily="50" charset="-127"/>
              </a:rPr>
              <a:t>Level</a:t>
            </a:r>
          </a:p>
        </p:txBody>
      </p:sp>
      <p:sp>
        <p:nvSpPr>
          <p:cNvPr id="218132" name="Line 41"/>
          <p:cNvSpPr>
            <a:spLocks noChangeShapeType="1"/>
          </p:cNvSpPr>
          <p:nvPr/>
        </p:nvSpPr>
        <p:spPr bwMode="auto">
          <a:xfrm>
            <a:off x="2865438" y="2576513"/>
            <a:ext cx="1066800" cy="30480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8133" name="Line 42"/>
          <p:cNvSpPr>
            <a:spLocks noChangeShapeType="1"/>
          </p:cNvSpPr>
          <p:nvPr/>
        </p:nvSpPr>
        <p:spPr bwMode="auto">
          <a:xfrm flipV="1">
            <a:off x="2789238" y="3186113"/>
            <a:ext cx="1143000" cy="99060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8134" name="Line 43"/>
          <p:cNvSpPr>
            <a:spLocks noChangeShapeType="1"/>
          </p:cNvSpPr>
          <p:nvPr/>
        </p:nvSpPr>
        <p:spPr bwMode="auto">
          <a:xfrm flipH="1">
            <a:off x="5761038" y="2652713"/>
            <a:ext cx="838200" cy="22860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8135" name="Text Box 44"/>
          <p:cNvSpPr txBox="1">
            <a:spLocks noChangeArrowheads="1"/>
          </p:cNvSpPr>
          <p:nvPr/>
        </p:nvSpPr>
        <p:spPr bwMode="auto">
          <a:xfrm>
            <a:off x="3094038" y="4100514"/>
            <a:ext cx="4862338" cy="2471300"/>
          </a:xfrm>
          <a:prstGeom prst="rect">
            <a:avLst/>
          </a:prstGeom>
          <a:noFill/>
          <a:ln w="1905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tIns="118800" bIns="118800">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r>
              <a:rPr kumimoji="1" lang="en-US" altLang="ko-KR" sz="1200" b="0">
                <a:latin typeface="돋움" panose="020B0600000101010101" pitchFamily="50" charset="-127"/>
                <a:ea typeface="돋움" panose="020B0600000101010101" pitchFamily="50" charset="-127"/>
              </a:rPr>
              <a:t>Select </a:t>
            </a:r>
            <a:r>
              <a:rPr kumimoji="1" lang="en-US" altLang="ko-KR" sz="1200" b="0" err="1">
                <a:latin typeface="돋움" panose="020B0600000101010101" pitchFamily="50" charset="-127"/>
                <a:ea typeface="돋움" panose="020B0600000101010101" pitchFamily="50" charset="-127"/>
              </a:rPr>
              <a:t>Product_desc</a:t>
            </a:r>
            <a:r>
              <a:rPr kumimoji="1" lang="en-US" altLang="ko-KR" sz="1200" b="0">
                <a:latin typeface="돋움" panose="020B0600000101010101" pitchFamily="50" charset="-127"/>
                <a:ea typeface="돋움" panose="020B0600000101010101" pitchFamily="50" charset="-127"/>
              </a:rPr>
              <a:t>, </a:t>
            </a:r>
            <a:r>
              <a:rPr kumimoji="1" lang="en-US" altLang="ko-KR" sz="1200" b="0" err="1">
                <a:latin typeface="돋움" panose="020B0600000101010101" pitchFamily="50" charset="-127"/>
                <a:ea typeface="돋움" panose="020B0600000101010101" pitchFamily="50" charset="-127"/>
              </a:rPr>
              <a:t>Geo_desc</a:t>
            </a:r>
            <a:r>
              <a:rPr kumimoji="1" lang="en-US" altLang="ko-KR" sz="1200" b="0">
                <a:latin typeface="돋움" panose="020B0600000101010101" pitchFamily="50" charset="-127"/>
                <a:ea typeface="돋움" panose="020B0600000101010101" pitchFamily="50" charset="-127"/>
              </a:rPr>
              <a:t>, </a:t>
            </a:r>
            <a:r>
              <a:rPr kumimoji="1" lang="en-US" altLang="ko-KR" sz="1200" b="0" err="1">
                <a:latin typeface="돋움" panose="020B0600000101010101" pitchFamily="50" charset="-127"/>
                <a:ea typeface="돋움" panose="020B0600000101010101" pitchFamily="50" charset="-127"/>
              </a:rPr>
              <a:t>Time_desc</a:t>
            </a:r>
            <a:r>
              <a:rPr kumimoji="1" lang="en-US" altLang="ko-KR" sz="1200" b="0">
                <a:latin typeface="돋움" panose="020B0600000101010101" pitchFamily="50" charset="-127"/>
                <a:ea typeface="돋움" panose="020B0600000101010101" pitchFamily="50" charset="-127"/>
              </a:rPr>
              <a:t>, </a:t>
            </a:r>
            <a:r>
              <a:rPr kumimoji="1" lang="en-US" altLang="ko-KR" sz="1200" b="0" err="1">
                <a:latin typeface="돋움" panose="020B0600000101010101" pitchFamily="50" charset="-127"/>
                <a:ea typeface="돋움" panose="020B0600000101010101" pitchFamily="50" charset="-127"/>
              </a:rPr>
              <a:t>Sales_Dollars</a:t>
            </a:r>
            <a:r>
              <a:rPr kumimoji="1" lang="en-US" altLang="ko-KR" sz="1200" b="0">
                <a:latin typeface="돋움" panose="020B0600000101010101" pitchFamily="50" charset="-127"/>
                <a:ea typeface="돋움" panose="020B0600000101010101" pitchFamily="50" charset="-127"/>
              </a:rPr>
              <a:t>, </a:t>
            </a:r>
            <a:r>
              <a:rPr kumimoji="1" lang="en-US" altLang="ko-KR" sz="1200" b="0" err="1">
                <a:latin typeface="돋움" panose="020B0600000101010101" pitchFamily="50" charset="-127"/>
                <a:ea typeface="돋움" panose="020B0600000101010101" pitchFamily="50" charset="-127"/>
              </a:rPr>
              <a:t>Sales_units</a:t>
            </a:r>
            <a:endParaRPr kumimoji="1" lang="en-US" altLang="ko-KR" sz="1200" b="0">
              <a:latin typeface="돋움" panose="020B0600000101010101" pitchFamily="50" charset="-127"/>
              <a:ea typeface="돋움" panose="020B0600000101010101" pitchFamily="50" charset="-127"/>
            </a:endParaRPr>
          </a:p>
          <a:p>
            <a:pPr algn="l"/>
            <a:r>
              <a:rPr kumimoji="1" lang="en-US" altLang="ko-KR" sz="1200" b="0">
                <a:latin typeface="돋움" panose="020B0600000101010101" pitchFamily="50" charset="-127"/>
                <a:ea typeface="돋움" panose="020B0600000101010101" pitchFamily="50" charset="-127"/>
              </a:rPr>
              <a:t>From 	</a:t>
            </a:r>
            <a:r>
              <a:rPr kumimoji="1" lang="en-US" altLang="ko-KR" sz="1200" b="0" err="1">
                <a:latin typeface="돋움" panose="020B0600000101010101" pitchFamily="50" charset="-127"/>
                <a:ea typeface="돋움" panose="020B0600000101010101" pitchFamily="50" charset="-127"/>
              </a:rPr>
              <a:t>Fact_Sales</a:t>
            </a:r>
            <a:r>
              <a:rPr kumimoji="1" lang="en-US" altLang="ko-KR" sz="1200" b="0">
                <a:latin typeface="돋움" panose="020B0600000101010101" pitchFamily="50" charset="-127"/>
                <a:ea typeface="돋움" panose="020B0600000101010101" pitchFamily="50" charset="-127"/>
              </a:rPr>
              <a:t> F</a:t>
            </a:r>
          </a:p>
          <a:p>
            <a:pPr algn="l"/>
            <a:r>
              <a:rPr kumimoji="1" lang="en-US" altLang="ko-KR" sz="1200" b="0">
                <a:latin typeface="돋움" panose="020B0600000101010101" pitchFamily="50" charset="-127"/>
                <a:ea typeface="돋움" panose="020B0600000101010101" pitchFamily="50" charset="-127"/>
              </a:rPr>
              <a:t>	</a:t>
            </a:r>
            <a:r>
              <a:rPr kumimoji="1" lang="en-US" altLang="ko-KR" sz="1200" b="0" err="1">
                <a:latin typeface="돋움" panose="020B0600000101010101" pitchFamily="50" charset="-127"/>
                <a:ea typeface="돋움" panose="020B0600000101010101" pitchFamily="50" charset="-127"/>
              </a:rPr>
              <a:t>Lookup_Product</a:t>
            </a:r>
            <a:r>
              <a:rPr kumimoji="1" lang="en-US" altLang="ko-KR" sz="1200" b="0">
                <a:latin typeface="돋움" panose="020B0600000101010101" pitchFamily="50" charset="-127"/>
                <a:ea typeface="돋움" panose="020B0600000101010101" pitchFamily="50" charset="-127"/>
              </a:rPr>
              <a:t> P,</a:t>
            </a:r>
          </a:p>
          <a:p>
            <a:pPr algn="l"/>
            <a:r>
              <a:rPr kumimoji="1" lang="en-US" altLang="ko-KR" sz="1200" b="0">
                <a:latin typeface="돋움" panose="020B0600000101010101" pitchFamily="50" charset="-127"/>
                <a:ea typeface="돋움" panose="020B0600000101010101" pitchFamily="50" charset="-127"/>
              </a:rPr>
              <a:t>	</a:t>
            </a:r>
            <a:r>
              <a:rPr kumimoji="1" lang="en-US" altLang="ko-KR" sz="1200" b="0" err="1">
                <a:latin typeface="돋움" panose="020B0600000101010101" pitchFamily="50" charset="-127"/>
                <a:ea typeface="돋움" panose="020B0600000101010101" pitchFamily="50" charset="-127"/>
              </a:rPr>
              <a:t>Lookup_Geography</a:t>
            </a:r>
            <a:r>
              <a:rPr kumimoji="1" lang="en-US" altLang="ko-KR" sz="1200" b="0">
                <a:latin typeface="돋움" panose="020B0600000101010101" pitchFamily="50" charset="-127"/>
                <a:ea typeface="돋움" panose="020B0600000101010101" pitchFamily="50" charset="-127"/>
              </a:rPr>
              <a:t> G,</a:t>
            </a:r>
          </a:p>
          <a:p>
            <a:pPr algn="l"/>
            <a:r>
              <a:rPr kumimoji="1" lang="en-US" altLang="ko-KR" sz="1200" b="0">
                <a:latin typeface="돋움" panose="020B0600000101010101" pitchFamily="50" charset="-127"/>
                <a:ea typeface="돋움" panose="020B0600000101010101" pitchFamily="50" charset="-127"/>
              </a:rPr>
              <a:t>	</a:t>
            </a:r>
            <a:r>
              <a:rPr kumimoji="1" lang="en-US" altLang="ko-KR" sz="1200" b="0" err="1">
                <a:latin typeface="돋움" panose="020B0600000101010101" pitchFamily="50" charset="-127"/>
                <a:ea typeface="돋움" panose="020B0600000101010101" pitchFamily="50" charset="-127"/>
              </a:rPr>
              <a:t>Lookup_Time</a:t>
            </a:r>
            <a:r>
              <a:rPr kumimoji="1" lang="en-US" altLang="ko-KR" sz="1200" b="0">
                <a:latin typeface="돋움" panose="020B0600000101010101" pitchFamily="50" charset="-127"/>
                <a:ea typeface="돋움" panose="020B0600000101010101" pitchFamily="50" charset="-127"/>
              </a:rPr>
              <a:t> T</a:t>
            </a:r>
          </a:p>
          <a:p>
            <a:pPr algn="l"/>
            <a:r>
              <a:rPr kumimoji="1" lang="en-US" altLang="ko-KR" sz="1200" b="0">
                <a:latin typeface="돋움" panose="020B0600000101010101" pitchFamily="50" charset="-127"/>
                <a:ea typeface="돋움" panose="020B0600000101010101" pitchFamily="50" charset="-127"/>
              </a:rPr>
              <a:t>Where	</a:t>
            </a:r>
            <a:r>
              <a:rPr kumimoji="1" lang="en-US" altLang="ko-KR" sz="1200" b="0" err="1">
                <a:latin typeface="돋움" panose="020B0600000101010101" pitchFamily="50" charset="-127"/>
                <a:ea typeface="돋움" panose="020B0600000101010101" pitchFamily="50" charset="-127"/>
              </a:rPr>
              <a:t>F.Product_key</a:t>
            </a:r>
            <a:r>
              <a:rPr kumimoji="1" lang="en-US" altLang="ko-KR" sz="1200" b="0">
                <a:latin typeface="돋움" panose="020B0600000101010101" pitchFamily="50" charset="-127"/>
                <a:ea typeface="돋움" panose="020B0600000101010101" pitchFamily="50" charset="-127"/>
              </a:rPr>
              <a:t> = </a:t>
            </a:r>
            <a:r>
              <a:rPr kumimoji="1" lang="en-US" altLang="ko-KR" sz="1200" b="0" err="1">
                <a:latin typeface="돋움" panose="020B0600000101010101" pitchFamily="50" charset="-127"/>
                <a:ea typeface="돋움" panose="020B0600000101010101" pitchFamily="50" charset="-127"/>
              </a:rPr>
              <a:t>P.Product_key</a:t>
            </a:r>
            <a:endParaRPr kumimoji="1" lang="en-US" altLang="ko-KR" sz="1200" b="0">
              <a:latin typeface="돋움" panose="020B0600000101010101" pitchFamily="50" charset="-127"/>
              <a:ea typeface="돋움" panose="020B0600000101010101" pitchFamily="50" charset="-127"/>
            </a:endParaRPr>
          </a:p>
          <a:p>
            <a:pPr algn="l"/>
            <a:r>
              <a:rPr kumimoji="1" lang="en-US" altLang="ko-KR" sz="1200" b="0">
                <a:latin typeface="돋움" panose="020B0600000101010101" pitchFamily="50" charset="-127"/>
                <a:ea typeface="돋움" panose="020B0600000101010101" pitchFamily="50" charset="-127"/>
              </a:rPr>
              <a:t>And	</a:t>
            </a:r>
            <a:r>
              <a:rPr kumimoji="1" lang="en-US" altLang="ko-KR" sz="1200" b="0" err="1">
                <a:latin typeface="돋움" panose="020B0600000101010101" pitchFamily="50" charset="-127"/>
                <a:ea typeface="돋움" panose="020B0600000101010101" pitchFamily="50" charset="-127"/>
              </a:rPr>
              <a:t>F.Geo_key</a:t>
            </a:r>
            <a:r>
              <a:rPr kumimoji="1" lang="en-US" altLang="ko-KR" sz="1200" b="0">
                <a:latin typeface="돋움" panose="020B0600000101010101" pitchFamily="50" charset="-127"/>
                <a:ea typeface="돋움" panose="020B0600000101010101" pitchFamily="50" charset="-127"/>
              </a:rPr>
              <a:t> = </a:t>
            </a:r>
            <a:r>
              <a:rPr kumimoji="1" lang="en-US" altLang="ko-KR" sz="1200" b="0" err="1">
                <a:latin typeface="돋움" panose="020B0600000101010101" pitchFamily="50" charset="-127"/>
                <a:ea typeface="돋움" panose="020B0600000101010101" pitchFamily="50" charset="-127"/>
              </a:rPr>
              <a:t>G.Geo_key</a:t>
            </a:r>
            <a:endParaRPr kumimoji="1" lang="en-US" altLang="ko-KR" sz="1200" b="0">
              <a:latin typeface="돋움" panose="020B0600000101010101" pitchFamily="50" charset="-127"/>
              <a:ea typeface="돋움" panose="020B0600000101010101" pitchFamily="50" charset="-127"/>
            </a:endParaRPr>
          </a:p>
          <a:p>
            <a:pPr algn="l"/>
            <a:r>
              <a:rPr kumimoji="1" lang="en-US" altLang="ko-KR" sz="1200" b="0">
                <a:latin typeface="돋움" panose="020B0600000101010101" pitchFamily="50" charset="-127"/>
                <a:ea typeface="돋움" panose="020B0600000101010101" pitchFamily="50" charset="-127"/>
              </a:rPr>
              <a:t>And	</a:t>
            </a:r>
            <a:r>
              <a:rPr kumimoji="1" lang="en-US" altLang="ko-KR" sz="1200" b="0" err="1">
                <a:latin typeface="돋움" panose="020B0600000101010101" pitchFamily="50" charset="-127"/>
                <a:ea typeface="돋움" panose="020B0600000101010101" pitchFamily="50" charset="-127"/>
              </a:rPr>
              <a:t>F.Time_key</a:t>
            </a:r>
            <a:r>
              <a:rPr kumimoji="1" lang="en-US" altLang="ko-KR" sz="1200" b="0">
                <a:latin typeface="돋움" panose="020B0600000101010101" pitchFamily="50" charset="-127"/>
                <a:ea typeface="돋움" panose="020B0600000101010101" pitchFamily="50" charset="-127"/>
              </a:rPr>
              <a:t> = </a:t>
            </a:r>
            <a:r>
              <a:rPr kumimoji="1" lang="en-US" altLang="ko-KR" sz="1200" b="0" err="1">
                <a:latin typeface="돋움" panose="020B0600000101010101" pitchFamily="50" charset="-127"/>
                <a:ea typeface="돋움" panose="020B0600000101010101" pitchFamily="50" charset="-127"/>
              </a:rPr>
              <a:t>T.Time_key</a:t>
            </a:r>
            <a:endParaRPr kumimoji="1" lang="en-US" altLang="ko-KR" sz="1200" b="0">
              <a:latin typeface="돋움" panose="020B0600000101010101" pitchFamily="50" charset="-127"/>
              <a:ea typeface="돋움" panose="020B0600000101010101" pitchFamily="50" charset="-127"/>
            </a:endParaRPr>
          </a:p>
          <a:p>
            <a:pPr algn="l"/>
            <a:r>
              <a:rPr kumimoji="1" lang="en-US" altLang="ko-KR" sz="1200" b="0">
                <a:latin typeface="돋움" panose="020B0600000101010101" pitchFamily="50" charset="-127"/>
                <a:ea typeface="돋움" panose="020B0600000101010101" pitchFamily="50" charset="-127"/>
              </a:rPr>
              <a:t>And	</a:t>
            </a:r>
            <a:r>
              <a:rPr kumimoji="1" lang="en-US" altLang="ko-KR" sz="1200" b="0" err="1">
                <a:latin typeface="돋움" panose="020B0600000101010101" pitchFamily="50" charset="-127"/>
                <a:ea typeface="돋움" panose="020B0600000101010101" pitchFamily="50" charset="-127"/>
              </a:rPr>
              <a:t>G.Level</a:t>
            </a:r>
            <a:r>
              <a:rPr kumimoji="1" lang="en-US" altLang="ko-KR" sz="1200" b="0">
                <a:latin typeface="돋움" panose="020B0600000101010101" pitchFamily="50" charset="-127"/>
                <a:ea typeface="돋움" panose="020B0600000101010101" pitchFamily="50" charset="-127"/>
              </a:rPr>
              <a:t> = ??</a:t>
            </a:r>
          </a:p>
          <a:p>
            <a:pPr algn="l"/>
            <a:r>
              <a:rPr kumimoji="1" lang="en-US" altLang="ko-KR" sz="1200" b="0">
                <a:latin typeface="돋움" panose="020B0600000101010101" pitchFamily="50" charset="-127"/>
                <a:ea typeface="돋움" panose="020B0600000101010101" pitchFamily="50" charset="-127"/>
              </a:rPr>
              <a:t>And	</a:t>
            </a:r>
            <a:r>
              <a:rPr kumimoji="1" lang="en-US" altLang="ko-KR" sz="1200" b="0" err="1">
                <a:latin typeface="돋움" panose="020B0600000101010101" pitchFamily="50" charset="-127"/>
                <a:ea typeface="돋움" panose="020B0600000101010101" pitchFamily="50" charset="-127"/>
              </a:rPr>
              <a:t>P.Level</a:t>
            </a:r>
            <a:r>
              <a:rPr kumimoji="1" lang="en-US" altLang="ko-KR" sz="1200" b="0">
                <a:latin typeface="돋움" panose="020B0600000101010101" pitchFamily="50" charset="-127"/>
                <a:ea typeface="돋움" panose="020B0600000101010101" pitchFamily="50" charset="-127"/>
              </a:rPr>
              <a:t> = ??</a:t>
            </a:r>
          </a:p>
          <a:p>
            <a:pPr algn="l"/>
            <a:r>
              <a:rPr kumimoji="1" lang="en-US" altLang="ko-KR" sz="1200" b="0">
                <a:latin typeface="돋움" panose="020B0600000101010101" pitchFamily="50" charset="-127"/>
                <a:ea typeface="돋움" panose="020B0600000101010101" pitchFamily="50" charset="-127"/>
              </a:rPr>
              <a:t>And	</a:t>
            </a:r>
            <a:r>
              <a:rPr kumimoji="1" lang="en-US" altLang="ko-KR" sz="1200" b="0" err="1">
                <a:latin typeface="돋움" panose="020B0600000101010101" pitchFamily="50" charset="-127"/>
                <a:ea typeface="돋움" panose="020B0600000101010101" pitchFamily="50" charset="-127"/>
              </a:rPr>
              <a:t>T.Level</a:t>
            </a:r>
            <a:r>
              <a:rPr kumimoji="1" lang="en-US" altLang="ko-KR" sz="1200" b="0">
                <a:latin typeface="돋움" panose="020B0600000101010101" pitchFamily="50" charset="-127"/>
                <a:ea typeface="돋움" panose="020B0600000101010101" pitchFamily="50" charset="-127"/>
              </a:rPr>
              <a:t> = ??</a:t>
            </a:r>
            <a:r>
              <a:rPr kumimoji="1" lang="en-US" altLang="ko-KR" sz="1300" b="0">
                <a:latin typeface="돋움" panose="020B0600000101010101" pitchFamily="50" charset="-127"/>
                <a:ea typeface="돋움" panose="020B0600000101010101" pitchFamily="50" charset="-127"/>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pPr>
              <a:defRPr/>
            </a:pPr>
            <a:r>
              <a:rPr lang="ko-KR" altLang="en-US" smtClean="0">
                <a:ea typeface="굴림" pitchFamily="50" charset="-127"/>
              </a:rPr>
              <a:t>애트리뷰트 관계</a:t>
            </a:r>
            <a:r>
              <a:rPr lang="en-US" altLang="ko-KR" smtClean="0">
                <a:ea typeface="굴림" pitchFamily="50" charset="-127"/>
              </a:rPr>
              <a:t>(Attribute Relationships)</a:t>
            </a:r>
            <a:endParaRPr lang="ko-KR" altLang="en-US" smtClean="0">
              <a:ea typeface="굴림" pitchFamily="50" charset="-127"/>
            </a:endParaRPr>
          </a:p>
        </p:txBody>
      </p:sp>
      <p:sp>
        <p:nvSpPr>
          <p:cNvPr id="219139" name="Rectangle 3"/>
          <p:cNvSpPr>
            <a:spLocks noChangeArrowheads="1"/>
          </p:cNvSpPr>
          <p:nvPr/>
        </p:nvSpPr>
        <p:spPr bwMode="auto">
          <a:xfrm>
            <a:off x="228600" y="1146175"/>
            <a:ext cx="86868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spcBef>
                <a:spcPct val="20000"/>
              </a:spcBef>
              <a:buClr>
                <a:srgbClr val="CC0000"/>
              </a:buClr>
              <a:buSzPct val="50000"/>
              <a:buFont typeface="Marlett" pitchFamily="2" charset="2"/>
              <a:buChar char="g"/>
            </a:pPr>
            <a:r>
              <a:rPr lang="en-US" altLang="ko-KR" sz="2800" b="0">
                <a:latin typeface="Times New Roman" panose="02020603050405020304" pitchFamily="18" charset="0"/>
              </a:rPr>
              <a:t>Indirect </a:t>
            </a:r>
            <a:r>
              <a:rPr lang="ko-KR" altLang="en-US" sz="2800" b="0">
                <a:latin typeface="Times New Roman" panose="02020603050405020304" pitchFamily="18" charset="0"/>
              </a:rPr>
              <a:t>애트리뷰트 관계</a:t>
            </a:r>
          </a:p>
          <a:p>
            <a:pPr lvl="1" algn="l">
              <a:spcBef>
                <a:spcPct val="20000"/>
              </a:spcBef>
              <a:buClr>
                <a:srgbClr val="CC0000"/>
              </a:buClr>
              <a:buSzPct val="50000"/>
              <a:buFont typeface="Marlett" pitchFamily="2" charset="2"/>
              <a:buChar char="g"/>
            </a:pPr>
            <a:r>
              <a:rPr lang="en-US" altLang="ko-KR" sz="2400" b="0">
                <a:latin typeface="Times New Roman" panose="02020603050405020304" pitchFamily="18" charset="0"/>
              </a:rPr>
              <a:t>Parent-Child </a:t>
            </a:r>
            <a:r>
              <a:rPr lang="ko-KR" altLang="en-US" sz="2400" b="0">
                <a:latin typeface="Times New Roman" panose="02020603050405020304" pitchFamily="18" charset="0"/>
              </a:rPr>
              <a:t>관계가 </a:t>
            </a:r>
            <a:r>
              <a:rPr lang="en-US" altLang="ko-KR" sz="2400" b="0">
                <a:latin typeface="Times New Roman" panose="02020603050405020304" pitchFamily="18" charset="0"/>
              </a:rPr>
              <a:t>Architect </a:t>
            </a:r>
            <a:r>
              <a:rPr lang="ko-KR" altLang="en-US" sz="2400" b="0">
                <a:latin typeface="Times New Roman" panose="02020603050405020304" pitchFamily="18" charset="0"/>
              </a:rPr>
              <a:t>내에 정의되지 않음</a:t>
            </a:r>
          </a:p>
          <a:p>
            <a:pPr lvl="1" algn="l">
              <a:spcBef>
                <a:spcPct val="20000"/>
              </a:spcBef>
              <a:buClr>
                <a:srgbClr val="CC0000"/>
              </a:buClr>
              <a:buSzPct val="50000"/>
              <a:buFont typeface="Marlett" pitchFamily="2" charset="2"/>
              <a:buChar char="g"/>
            </a:pPr>
            <a:r>
              <a:rPr lang="ko-KR" altLang="en-US" sz="2400" b="0">
                <a:latin typeface="Times New Roman" panose="02020603050405020304" pitchFamily="18" charset="0"/>
              </a:rPr>
              <a:t>관계는 </a:t>
            </a:r>
            <a:r>
              <a:rPr lang="en-US" altLang="ko-KR" sz="2400" b="0">
                <a:latin typeface="Times New Roman" panose="02020603050405020304" pitchFamily="18" charset="0"/>
              </a:rPr>
              <a:t>Lookup </a:t>
            </a:r>
            <a:r>
              <a:rPr lang="ko-KR" altLang="en-US" sz="2400" b="0">
                <a:latin typeface="Times New Roman" panose="02020603050405020304" pitchFamily="18" charset="0"/>
              </a:rPr>
              <a:t>테이블이나 관계 테이블에 정의되지 않고, 단지 팩트 테이블에만 존재</a:t>
            </a:r>
          </a:p>
          <a:p>
            <a:pPr lvl="1" algn="l">
              <a:spcBef>
                <a:spcPct val="20000"/>
              </a:spcBef>
              <a:buClr>
                <a:srgbClr val="CC0000"/>
              </a:buClr>
              <a:buSzPct val="50000"/>
              <a:buFont typeface="Marlett" pitchFamily="2" charset="2"/>
              <a:buChar char="g"/>
            </a:pPr>
            <a:r>
              <a:rPr lang="ko-KR" altLang="en-US" sz="2400" b="0">
                <a:latin typeface="Times New Roman" panose="02020603050405020304" pitchFamily="18" charset="0"/>
              </a:rPr>
              <a:t>예) 고객과 일자의 관계는 특정 고객이 특정일에 구매를 하는 경우에만 매출 팩트에서 맺어짐</a:t>
            </a:r>
          </a:p>
          <a:p>
            <a:pPr algn="l">
              <a:spcBef>
                <a:spcPct val="20000"/>
              </a:spcBef>
              <a:buClr>
                <a:srgbClr val="CC0000"/>
              </a:buClr>
              <a:buSzPct val="50000"/>
              <a:buFont typeface="Marlett" pitchFamily="2" charset="2"/>
              <a:buChar char="g"/>
            </a:pPr>
            <a:r>
              <a:rPr lang="en-US" altLang="ko-KR" sz="2800" b="0">
                <a:latin typeface="Times New Roman" panose="02020603050405020304" pitchFamily="18" charset="0"/>
              </a:rPr>
              <a:t>Direct </a:t>
            </a:r>
            <a:r>
              <a:rPr lang="ko-KR" altLang="en-US" sz="2800" b="0">
                <a:latin typeface="Times New Roman" panose="02020603050405020304" pitchFamily="18" charset="0"/>
              </a:rPr>
              <a:t>애트리뷰트 관계</a:t>
            </a:r>
          </a:p>
          <a:p>
            <a:pPr lvl="1" algn="l">
              <a:spcBef>
                <a:spcPct val="20000"/>
              </a:spcBef>
              <a:buClr>
                <a:srgbClr val="CC0000"/>
              </a:buClr>
              <a:buSzPct val="50000"/>
              <a:buFont typeface="Marlett" pitchFamily="2" charset="2"/>
              <a:buChar char="g"/>
            </a:pPr>
            <a:r>
              <a:rPr lang="en-US" altLang="ko-KR" sz="2400" b="0">
                <a:latin typeface="Times New Roman" panose="02020603050405020304" pitchFamily="18" charset="0"/>
              </a:rPr>
              <a:t>Parent-Child </a:t>
            </a:r>
            <a:r>
              <a:rPr lang="ko-KR" altLang="en-US" sz="2400" b="0">
                <a:latin typeface="Times New Roman" panose="02020603050405020304" pitchFamily="18" charset="0"/>
              </a:rPr>
              <a:t>관계가 </a:t>
            </a:r>
            <a:r>
              <a:rPr lang="en-US" altLang="ko-KR" sz="2400" b="0">
                <a:latin typeface="Times New Roman" panose="02020603050405020304" pitchFamily="18" charset="0"/>
              </a:rPr>
              <a:t>Architect </a:t>
            </a:r>
            <a:r>
              <a:rPr lang="ko-KR" altLang="en-US" sz="2400" b="0">
                <a:latin typeface="Times New Roman" panose="02020603050405020304" pitchFamily="18" charset="0"/>
              </a:rPr>
              <a:t>내에 정의됨</a:t>
            </a:r>
          </a:p>
          <a:p>
            <a:pPr lvl="1" algn="l">
              <a:spcBef>
                <a:spcPct val="20000"/>
              </a:spcBef>
              <a:buClr>
                <a:srgbClr val="CC0000"/>
              </a:buClr>
              <a:buSzPct val="50000"/>
              <a:buFont typeface="Marlett" pitchFamily="2" charset="2"/>
              <a:buChar char="g"/>
            </a:pPr>
            <a:r>
              <a:rPr lang="ko-KR" altLang="en-US" sz="2400" b="0">
                <a:latin typeface="Times New Roman" panose="02020603050405020304" pitchFamily="18" charset="0"/>
              </a:rPr>
              <a:t>관계는 </a:t>
            </a:r>
            <a:r>
              <a:rPr lang="en-US" altLang="ko-KR" sz="2400" b="0">
                <a:latin typeface="Times New Roman" panose="02020603050405020304" pitchFamily="18" charset="0"/>
              </a:rPr>
              <a:t>Lookup </a:t>
            </a:r>
            <a:r>
              <a:rPr lang="ko-KR" altLang="en-US" sz="2400" b="0">
                <a:latin typeface="Times New Roman" panose="02020603050405020304" pitchFamily="18" charset="0"/>
              </a:rPr>
              <a:t>테이블이나 관계 테이블에 정의됨</a:t>
            </a:r>
          </a:p>
          <a:p>
            <a:pPr lvl="1" algn="l">
              <a:spcBef>
                <a:spcPct val="20000"/>
              </a:spcBef>
              <a:buClr>
                <a:srgbClr val="CC0000"/>
              </a:buClr>
              <a:buSzPct val="50000"/>
              <a:buFont typeface="Marlett" pitchFamily="2" charset="2"/>
              <a:buChar char="g"/>
            </a:pPr>
            <a:r>
              <a:rPr lang="ko-KR" altLang="en-US" sz="2400" b="0">
                <a:latin typeface="Times New Roman" panose="02020603050405020304" pitchFamily="18" charset="0"/>
              </a:rPr>
              <a:t>예: 국가와 도시(1:</a:t>
            </a:r>
            <a:r>
              <a:rPr lang="en-US" altLang="ko-KR" sz="2400" b="0">
                <a:latin typeface="Times New Roman" panose="02020603050405020304" pitchFamily="18" charset="0"/>
              </a:rPr>
              <a:t>M), </a:t>
            </a:r>
            <a:r>
              <a:rPr lang="ko-KR" altLang="en-US" sz="2400" b="0">
                <a:latin typeface="Times New Roman" panose="02020603050405020304" pitchFamily="18" charset="0"/>
              </a:rPr>
              <a:t>상품과 색상(</a:t>
            </a:r>
            <a:r>
              <a:rPr lang="en-US" altLang="ko-KR" sz="2400" b="0">
                <a:latin typeface="Times New Roman" panose="02020603050405020304" pitchFamily="18" charset="0"/>
              </a:rPr>
              <a:t>M:M)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653" y="3433738"/>
            <a:ext cx="5113337"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91874" name="Rectangle 2"/>
          <p:cNvSpPr>
            <a:spLocks noGrp="1" noChangeArrowheads="1"/>
          </p:cNvSpPr>
          <p:nvPr>
            <p:ph type="title"/>
          </p:nvPr>
        </p:nvSpPr>
        <p:spPr/>
        <p:txBody>
          <a:bodyPr/>
          <a:lstStyle/>
          <a:p>
            <a:pPr>
              <a:defRPr/>
            </a:pPr>
            <a:r>
              <a:rPr lang="en-US" altLang="ko-KR" smtClean="0">
                <a:ea typeface="굴림" pitchFamily="50" charset="-127"/>
              </a:rPr>
              <a:t>M:M(Many-to-many) </a:t>
            </a:r>
            <a:r>
              <a:rPr lang="ko-KR" altLang="en-US" smtClean="0">
                <a:ea typeface="굴림" pitchFamily="50" charset="-127"/>
              </a:rPr>
              <a:t>관계</a:t>
            </a:r>
          </a:p>
        </p:txBody>
      </p:sp>
      <p:sp>
        <p:nvSpPr>
          <p:cNvPr id="220163" name="Rectangle 3"/>
          <p:cNvSpPr>
            <a:spLocks noChangeArrowheads="1"/>
          </p:cNvSpPr>
          <p:nvPr/>
        </p:nvSpPr>
        <p:spPr bwMode="auto">
          <a:xfrm>
            <a:off x="228600" y="1146175"/>
            <a:ext cx="86868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a:spcBef>
                <a:spcPct val="20000"/>
              </a:spcBef>
              <a:buClr>
                <a:srgbClr val="CC0000"/>
              </a:buClr>
              <a:buSzPct val="50000"/>
              <a:buFont typeface="Marlett" pitchFamily="2" charset="2"/>
              <a:buChar char="g"/>
            </a:pPr>
            <a:r>
              <a:rPr lang="en-US" altLang="ko-KR" sz="2800" b="0">
                <a:latin typeface="Times New Roman" panose="02020603050405020304" pitchFamily="18" charset="0"/>
              </a:rPr>
              <a:t>M:M </a:t>
            </a:r>
            <a:r>
              <a:rPr lang="ko-KR" altLang="en-US" sz="2800" b="0">
                <a:latin typeface="Times New Roman" panose="02020603050405020304" pitchFamily="18" charset="0"/>
              </a:rPr>
              <a:t>관계 사례</a:t>
            </a:r>
          </a:p>
          <a:p>
            <a:pPr lvl="1" algn="l">
              <a:spcBef>
                <a:spcPct val="20000"/>
              </a:spcBef>
              <a:buClr>
                <a:srgbClr val="CC0000"/>
              </a:buClr>
              <a:buSzPct val="50000"/>
              <a:buFont typeface="Marlett" pitchFamily="2" charset="2"/>
              <a:buChar char="g"/>
            </a:pPr>
            <a:r>
              <a:rPr lang="ko-KR" altLang="en-US" sz="2400" b="0">
                <a:latin typeface="Times New Roman" panose="02020603050405020304" pitchFamily="18" charset="0"/>
              </a:rPr>
              <a:t>한 영업사원이 두 개 이상의 </a:t>
            </a:r>
            <a:r>
              <a:rPr lang="ko-KR" altLang="en-US" sz="2400" b="0" err="1">
                <a:latin typeface="Times New Roman" panose="02020603050405020304" pitchFamily="18" charset="0"/>
              </a:rPr>
              <a:t>콜센터에서</a:t>
            </a:r>
            <a:r>
              <a:rPr lang="ko-KR" altLang="en-US" sz="2400" b="0">
                <a:latin typeface="Times New Roman" panose="02020603050405020304" pitchFamily="18" charset="0"/>
              </a:rPr>
              <a:t> 일할 수 있고, 마찬가지로 한 </a:t>
            </a:r>
            <a:r>
              <a:rPr lang="ko-KR" altLang="en-US" sz="2400" b="0" err="1">
                <a:latin typeface="Times New Roman" panose="02020603050405020304" pitchFamily="18" charset="0"/>
              </a:rPr>
              <a:t>콜센터에는</a:t>
            </a:r>
            <a:r>
              <a:rPr lang="ko-KR" altLang="en-US" sz="2400" b="0">
                <a:latin typeface="Times New Roman" panose="02020603050405020304" pitchFamily="18" charset="0"/>
              </a:rPr>
              <a:t> 여러 명의 영업사원이 있다.</a:t>
            </a:r>
          </a:p>
          <a:p>
            <a:pPr lvl="1" algn="l">
              <a:spcBef>
                <a:spcPct val="20000"/>
              </a:spcBef>
              <a:buClr>
                <a:srgbClr val="CC0000"/>
              </a:buClr>
              <a:buSzPct val="50000"/>
              <a:buFont typeface="Marlett" pitchFamily="2" charset="2"/>
              <a:buChar char="g"/>
            </a:pPr>
            <a:r>
              <a:rPr lang="ko-KR" altLang="en-US" sz="2400" b="0">
                <a:latin typeface="Times New Roman" panose="02020603050405020304" pitchFamily="18" charset="0"/>
              </a:rPr>
              <a:t>자동차 공장에서, 각 모델이 여러 개의 색상을 가진다. 즉, 한 모델의 차가 여러 색상을 가지고, 여러 모델의 차가 동일한 색상을 가진다.</a:t>
            </a:r>
          </a:p>
          <a:p>
            <a:pPr algn="l">
              <a:spcBef>
                <a:spcPct val="20000"/>
              </a:spcBef>
              <a:buClr>
                <a:srgbClr val="CC0000"/>
              </a:buClr>
              <a:buSzPct val="50000"/>
              <a:buFont typeface="Marlett" pitchFamily="2" charset="2"/>
              <a:buChar char="g"/>
            </a:pPr>
            <a:r>
              <a:rPr lang="en-US" altLang="ko-KR" sz="2800" b="0">
                <a:latin typeface="Times New Roman" panose="02020603050405020304" pitchFamily="18" charset="0"/>
              </a:rPr>
              <a:t>M:M </a:t>
            </a:r>
            <a:r>
              <a:rPr lang="ko-KR" altLang="en-US" sz="2800" b="0">
                <a:latin typeface="Times New Roman" panose="02020603050405020304" pitchFamily="18" charset="0"/>
              </a:rPr>
              <a:t>관계의 함정</a:t>
            </a:r>
          </a:p>
          <a:p>
            <a:pPr lvl="1" algn="l">
              <a:spcBef>
                <a:spcPct val="20000"/>
              </a:spcBef>
              <a:buClr>
                <a:srgbClr val="CC0000"/>
              </a:buClr>
              <a:buSzPct val="50000"/>
              <a:buFont typeface="Marlett" pitchFamily="2" charset="2"/>
              <a:buChar char="g"/>
            </a:pPr>
            <a:r>
              <a:rPr lang="ko-KR" altLang="en-US" sz="2400" b="0">
                <a:latin typeface="Times New Roman" panose="02020603050405020304" pitchFamily="18" charset="0"/>
              </a:rPr>
              <a:t>분석 능력 상실</a:t>
            </a:r>
          </a:p>
          <a:p>
            <a:pPr lvl="1" algn="l">
              <a:spcBef>
                <a:spcPct val="20000"/>
              </a:spcBef>
              <a:buClr>
                <a:srgbClr val="CC0000"/>
              </a:buClr>
              <a:buSzPct val="50000"/>
              <a:buFont typeface="Marlett" pitchFamily="2" charset="2"/>
              <a:buChar char="g"/>
            </a:pPr>
            <a:r>
              <a:rPr lang="ko-KR" altLang="en-US" sz="2400" b="0">
                <a:latin typeface="Times New Roman" panose="02020603050405020304" pitchFamily="18" charset="0"/>
              </a:rPr>
              <a:t>중복 </a:t>
            </a:r>
            <a:r>
              <a:rPr lang="ko-KR" altLang="en-US" sz="2400" b="0" err="1">
                <a:latin typeface="Times New Roman" panose="02020603050405020304" pitchFamily="18" charset="0"/>
              </a:rPr>
              <a:t>카운팅</a:t>
            </a:r>
            <a:endParaRPr lang="ko-KR" altLang="en-US" sz="2400" b="0">
              <a:latin typeface="Times New Roman" panose="02020603050405020304" pitchFamily="18" charset="0"/>
            </a:endParaRPr>
          </a:p>
          <a:p>
            <a:pPr lvl="1" algn="l">
              <a:spcBef>
                <a:spcPct val="20000"/>
              </a:spcBef>
              <a:buClr>
                <a:srgbClr val="CC0000"/>
              </a:buClr>
              <a:buSzPct val="50000"/>
              <a:buFont typeface="Marlett" pitchFamily="2" charset="2"/>
              <a:buChar char="g"/>
            </a:pPr>
            <a:endParaRPr lang="ko-KR" altLang="en-US" sz="2400" b="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pPr>
              <a:defRPr/>
            </a:pPr>
            <a:r>
              <a:rPr lang="ko-KR" altLang="en-US">
                <a:ea typeface="굴림"/>
              </a:rPr>
              <a:t>테이블</a:t>
            </a:r>
            <a:r>
              <a:rPr lang="en-US" altLang="ko-KR">
                <a:ea typeface="굴림"/>
              </a:rPr>
              <a:t>(Tables)</a:t>
            </a:r>
            <a:endParaRPr lang="ko-KR" altLang="en-US">
              <a:ea typeface="굴림"/>
            </a:endParaRPr>
          </a:p>
        </p:txBody>
      </p:sp>
      <p:sp>
        <p:nvSpPr>
          <p:cNvPr id="221187" name="Rectangle 3"/>
          <p:cNvSpPr>
            <a:spLocks noChangeArrowheads="1"/>
          </p:cNvSpPr>
          <p:nvPr/>
        </p:nvSpPr>
        <p:spPr>
          <a:xfrm>
            <a:off x="228600" y="1146175"/>
            <a:ext cx="8686800" cy="5026025"/>
          </a:xfrm>
          <a:prstGeom prst="rect">
            <a:avLst/>
          </a:prstGeom>
          <a:noFill/>
          <a:ln>
            <a:noFill/>
          </a:ln>
        </p:spPr>
        <p:txBody>
          <a:bodyPr lIns="90488" tIns="44450" rIns="90488" bIns="44450"/>
          <a:lstStyle>
            <a:lvl1pPr marL="342900" indent="-342900"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a:spcBef>
                <a:spcPct val="20000"/>
              </a:spcBef>
              <a:buClr>
                <a:srgbClr val="CC0000"/>
              </a:buClr>
              <a:buSzPct val="50000"/>
              <a:buFont typeface="Marlett"/>
              <a:buChar char="g"/>
              <a:defRPr/>
            </a:pPr>
            <a:r>
              <a:rPr lang="ko-KR" altLang="en-US" sz="2800" b="0">
                <a:latin typeface="Times New Roman"/>
              </a:rPr>
              <a:t>애트리뷰트 관계와 </a:t>
            </a:r>
            <a:r>
              <a:rPr lang="en-US" altLang="ko-KR" sz="2800" b="0">
                <a:latin typeface="Times New Roman"/>
              </a:rPr>
              <a:t>Lookup </a:t>
            </a:r>
            <a:r>
              <a:rPr lang="ko-KR" altLang="en-US" sz="2800" b="0">
                <a:latin typeface="Times New Roman"/>
              </a:rPr>
              <a:t>테이블 구조</a:t>
            </a:r>
          </a:p>
          <a:p>
            <a:pPr lvl="1" algn="l">
              <a:spcBef>
                <a:spcPct val="20000"/>
              </a:spcBef>
              <a:buClr>
                <a:srgbClr val="CC0000"/>
              </a:buClr>
              <a:buSzPct val="50000"/>
              <a:buFont typeface="Marlett"/>
              <a:buChar char="g"/>
              <a:defRPr/>
            </a:pPr>
            <a:r>
              <a:rPr lang="ko-KR" altLang="en-US" sz="2400" b="0">
                <a:latin typeface="Times New Roman"/>
              </a:rPr>
              <a:t>1:1 관계</a:t>
            </a:r>
          </a:p>
          <a:p>
            <a:pPr lvl="2" algn="l">
              <a:spcBef>
                <a:spcPct val="20000"/>
              </a:spcBef>
              <a:buClr>
                <a:srgbClr val="CC0000"/>
              </a:buClr>
              <a:buSzPct val="50000"/>
              <a:buFont typeface="Marlett"/>
              <a:buChar char="g"/>
              <a:defRPr/>
            </a:pPr>
            <a:r>
              <a:rPr lang="ko-KR" altLang="en-US" sz="2400" b="0">
                <a:latin typeface="Times New Roman"/>
              </a:rPr>
              <a:t>일반적으로 애트리뷰트 </a:t>
            </a:r>
            <a:r>
              <a:rPr lang="en-US" altLang="ko-KR" sz="2400" b="0">
                <a:latin typeface="Times New Roman"/>
              </a:rPr>
              <a:t>Form</a:t>
            </a:r>
            <a:r>
              <a:rPr lang="ko-KR" altLang="en-US" sz="2400" b="0">
                <a:latin typeface="Times New Roman"/>
              </a:rPr>
              <a:t>이 존재함을 의미</a:t>
            </a:r>
          </a:p>
          <a:p>
            <a:pPr lvl="2" algn="l">
              <a:spcBef>
                <a:spcPct val="20000"/>
              </a:spcBef>
              <a:buClr>
                <a:srgbClr val="CC0000"/>
              </a:buClr>
              <a:buSzPct val="50000"/>
              <a:buFont typeface="Marlett"/>
              <a:buChar char="g"/>
              <a:defRPr/>
            </a:pPr>
            <a:r>
              <a:rPr lang="ko-KR" altLang="en-US" sz="2400" b="0">
                <a:latin typeface="Times New Roman"/>
              </a:rPr>
              <a:t>애트리뷰트 </a:t>
            </a:r>
            <a:r>
              <a:rPr lang="en-US" altLang="ko-KR" sz="2400" b="0">
                <a:latin typeface="Times New Roman"/>
              </a:rPr>
              <a:t>Form</a:t>
            </a:r>
            <a:r>
              <a:rPr lang="ko-KR" altLang="en-US" sz="2400" b="0">
                <a:latin typeface="Times New Roman"/>
              </a:rPr>
              <a:t>에 대한 </a:t>
            </a:r>
            <a:r>
              <a:rPr lang="en-US" altLang="ko-KR" sz="2400" b="0">
                <a:latin typeface="Times New Roman"/>
              </a:rPr>
              <a:t>Description </a:t>
            </a:r>
            <a:r>
              <a:rPr lang="ko-KR" altLang="en-US" sz="2400" b="0">
                <a:latin typeface="Times New Roman"/>
              </a:rPr>
              <a:t>칼럼을 </a:t>
            </a:r>
            <a:r>
              <a:rPr lang="en-US" altLang="ko-KR" sz="2400" b="0">
                <a:latin typeface="Times New Roman"/>
              </a:rPr>
              <a:t>Lookup </a:t>
            </a:r>
            <a:r>
              <a:rPr lang="ko-KR" altLang="en-US" sz="2400" b="0">
                <a:latin typeface="Times New Roman"/>
              </a:rPr>
              <a:t>테이블에 추가하는 것으로 충분</a:t>
            </a:r>
          </a:p>
          <a:p>
            <a:pPr lvl="1" algn="l">
              <a:spcBef>
                <a:spcPct val="20000"/>
              </a:spcBef>
              <a:buClr>
                <a:srgbClr val="CC0000"/>
              </a:buClr>
              <a:buSzPct val="50000"/>
              <a:buFont typeface="Marlett"/>
              <a:buChar char="g"/>
              <a:defRPr/>
            </a:pPr>
            <a:r>
              <a:rPr lang="ko-KR" altLang="en-US" sz="2400" b="0">
                <a:latin typeface="Times New Roman"/>
              </a:rPr>
              <a:t>1:</a:t>
            </a:r>
            <a:r>
              <a:rPr lang="en-US" altLang="ko-KR" sz="2400" b="0">
                <a:latin typeface="Times New Roman"/>
              </a:rPr>
              <a:t>M </a:t>
            </a:r>
            <a:r>
              <a:rPr lang="ko-KR" altLang="en-US" sz="2400" b="0">
                <a:latin typeface="Times New Roman"/>
              </a:rPr>
              <a:t>관계</a:t>
            </a:r>
          </a:p>
          <a:p>
            <a:pPr lvl="2" algn="l">
              <a:spcBef>
                <a:spcPct val="20000"/>
              </a:spcBef>
              <a:buClr>
                <a:srgbClr val="CC0000"/>
              </a:buClr>
              <a:buSzPct val="50000"/>
              <a:buFont typeface="Marlett"/>
              <a:buChar char="g"/>
              <a:defRPr/>
            </a:pPr>
            <a:r>
              <a:rPr lang="ko-KR" altLang="en-US" sz="2400" b="0">
                <a:latin typeface="Times New Roman"/>
              </a:rPr>
              <a:t>참조키로 설계 하는 방법과 한 테이블 내에서 관계를 지정하는 방법 등이 있음</a:t>
            </a:r>
          </a:p>
          <a:p>
            <a:pPr lvl="1" algn="l">
              <a:spcBef>
                <a:spcPct val="20000"/>
              </a:spcBef>
              <a:buClr>
                <a:srgbClr val="CC0000"/>
              </a:buClr>
              <a:buSzPct val="50000"/>
              <a:buFont typeface="Marlett"/>
              <a:buChar char="g"/>
              <a:defRPr/>
            </a:pPr>
            <a:r>
              <a:rPr lang="en-US" altLang="ko-KR" sz="2400" b="0">
                <a:latin typeface="Times New Roman"/>
              </a:rPr>
              <a:t>M:M </a:t>
            </a:r>
            <a:r>
              <a:rPr lang="ko-KR" altLang="en-US" sz="2400" b="0">
                <a:latin typeface="Times New Roman"/>
              </a:rPr>
              <a:t>관계</a:t>
            </a:r>
          </a:p>
          <a:p>
            <a:pPr lvl="2" algn="l">
              <a:spcBef>
                <a:spcPct val="20000"/>
              </a:spcBef>
              <a:buClr>
                <a:srgbClr val="CC0000"/>
              </a:buClr>
              <a:buSzPct val="50000"/>
              <a:buFont typeface="Marlett"/>
              <a:buChar char="g"/>
              <a:defRPr/>
            </a:pPr>
            <a:r>
              <a:rPr lang="ko-KR" altLang="en-US" sz="2400" b="0">
                <a:latin typeface="Times New Roman"/>
              </a:rPr>
              <a:t>일반적으로 추가의 관계 테이블이 필요</a:t>
            </a:r>
          </a:p>
          <a:p>
            <a:pPr lvl="2" algn="l">
              <a:spcBef>
                <a:spcPct val="20000"/>
              </a:spcBef>
              <a:buClr>
                <a:srgbClr val="CC0000"/>
              </a:buClr>
              <a:buSzPct val="50000"/>
              <a:buFont typeface="Marlett"/>
              <a:buChar char="g"/>
              <a:defRPr/>
            </a:pPr>
            <a:r>
              <a:rPr lang="ko-KR" altLang="en-US" sz="2400" b="0">
                <a:latin typeface="Times New Roman"/>
              </a:rPr>
              <a:t>관계 테이블은 두 애트리뷰트의 </a:t>
            </a:r>
            <a:r>
              <a:rPr lang="en-US" altLang="ko-KR" sz="2400" b="0">
                <a:latin typeface="Times New Roman"/>
              </a:rPr>
              <a:t>ID </a:t>
            </a:r>
            <a:r>
              <a:rPr lang="ko-KR" altLang="en-US" sz="2400" b="0">
                <a:latin typeface="Times New Roman"/>
              </a:rPr>
              <a:t>칼럼을 모두 포함해야 함</a:t>
            </a:r>
          </a:p>
        </p:txBody>
      </p:sp>
    </p:spTree>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pPr>
              <a:defRPr/>
            </a:pPr>
            <a:r>
              <a:rPr lang="en-US" altLang="ko-KR" b="1">
                <a:ea typeface="굴림체" pitchFamily="49" charset="-127"/>
              </a:rPr>
              <a:t>MicroStrategy Tutorial - </a:t>
            </a:r>
            <a:r>
              <a:rPr lang="ko-KR" altLang="en-US" b="1">
                <a:ea typeface="굴림체" pitchFamily="49" charset="-127"/>
              </a:rPr>
              <a:t>논리모델</a:t>
            </a:r>
          </a:p>
        </p:txBody>
      </p:sp>
      <p:pic>
        <p:nvPicPr>
          <p:cNvPr id="2" name="그림 1"/>
          <p:cNvPicPr>
            <a:picLocks noChangeAspect="1"/>
          </p:cNvPicPr>
          <p:nvPr/>
        </p:nvPicPr>
        <p:blipFill>
          <a:blip r:embed="rId2"/>
          <a:stretch>
            <a:fillRect/>
          </a:stretch>
        </p:blipFill>
        <p:spPr>
          <a:xfrm>
            <a:off x="1079612" y="1232756"/>
            <a:ext cx="6696744" cy="4519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a:lstStyle/>
          <a:p>
            <a:pPr>
              <a:defRPr/>
            </a:pPr>
            <a:r>
              <a:rPr lang="en-US" altLang="ko-KR" b="1">
                <a:ea typeface="굴림체" pitchFamily="49" charset="-127"/>
              </a:rPr>
              <a:t>MicroStrategy Tutorial - </a:t>
            </a:r>
            <a:r>
              <a:rPr lang="ko-KR" altLang="en-US" b="1">
                <a:ea typeface="굴림체" pitchFamily="49" charset="-127"/>
              </a:rPr>
              <a:t>물리모델</a:t>
            </a:r>
          </a:p>
        </p:txBody>
      </p:sp>
      <p:pic>
        <p:nvPicPr>
          <p:cNvPr id="6" name="그림 5"/>
          <p:cNvPicPr>
            <a:picLocks noChangeAspect="1"/>
          </p:cNvPicPr>
          <p:nvPr/>
        </p:nvPicPr>
        <p:blipFill>
          <a:blip r:embed="rId2"/>
          <a:stretch>
            <a:fillRect/>
          </a:stretch>
        </p:blipFill>
        <p:spPr>
          <a:xfrm>
            <a:off x="107504" y="1268760"/>
            <a:ext cx="8343900" cy="4383405"/>
          </a:xfrm>
          <a:prstGeom prst="rect">
            <a:avLst/>
          </a:prstGeom>
        </p:spPr>
      </p:pic>
      <p:pic>
        <p:nvPicPr>
          <p:cNvPr id="7" name="그림 6"/>
          <p:cNvPicPr>
            <a:picLocks noChangeAspect="1"/>
          </p:cNvPicPr>
          <p:nvPr/>
        </p:nvPicPr>
        <p:blipFill>
          <a:blip r:embed="rId3"/>
          <a:stretch>
            <a:fillRect/>
          </a:stretch>
        </p:blipFill>
        <p:spPr>
          <a:xfrm>
            <a:off x="7211249" y="3212976"/>
            <a:ext cx="1240155" cy="1954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ko-KR" altLang="en-US" b="1">
                <a:ea typeface="굴림"/>
              </a:rPr>
              <a:t>애트리뷰트란?</a:t>
            </a:r>
          </a:p>
        </p:txBody>
      </p:sp>
      <p:sp>
        <p:nvSpPr>
          <p:cNvPr id="44036" name="Rectangle 6"/>
          <p:cNvSpPr>
            <a:spLocks noChangeArrowheads="1"/>
          </p:cNvSpPr>
          <p:nvPr/>
        </p:nvSpPr>
        <p:spPr>
          <a:xfrm>
            <a:off x="838200" y="3276600"/>
            <a:ext cx="1447800" cy="381000"/>
          </a:xfrm>
          <a:prstGeom prst="rect">
            <a:avLst/>
          </a:prstGeom>
          <a:solidFill>
            <a:srgbClr val="FFCC99"/>
          </a:solidFill>
          <a:ln w="12700">
            <a:solidFill>
              <a:schemeClr val="tx1"/>
            </a:solidFill>
            <a:miter/>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r>
              <a:rPr lang="en-US" altLang="ko-KR" sz="2400" b="0">
                <a:latin typeface="Times New Roman"/>
              </a:rPr>
              <a:t>Country</a:t>
            </a:r>
          </a:p>
        </p:txBody>
      </p:sp>
      <p:sp>
        <p:nvSpPr>
          <p:cNvPr id="44037" name="Rectangle 7"/>
          <p:cNvSpPr>
            <a:spLocks noChangeArrowheads="1"/>
          </p:cNvSpPr>
          <p:nvPr/>
        </p:nvSpPr>
        <p:spPr>
          <a:xfrm>
            <a:off x="838200" y="4419600"/>
            <a:ext cx="1447800" cy="381000"/>
          </a:xfrm>
          <a:prstGeom prst="rect">
            <a:avLst/>
          </a:prstGeom>
          <a:solidFill>
            <a:srgbClr val="FFCC99"/>
          </a:solidFill>
          <a:ln w="9525">
            <a:solidFill>
              <a:schemeClr val="tx1"/>
            </a:solidFill>
            <a:miter/>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r>
              <a:rPr lang="en-US" altLang="ko-KR" sz="2400" b="0">
                <a:latin typeface="Times New Roman"/>
              </a:rPr>
              <a:t>Region</a:t>
            </a:r>
          </a:p>
        </p:txBody>
      </p:sp>
      <p:graphicFrame>
        <p:nvGraphicFramePr>
          <p:cNvPr id="44034" name="Object 2"/>
          <p:cNvGraphicFramePr>
            <a:graphicFrameLocks noChangeAspect="1"/>
          </p:cNvGraphicFramePr>
          <p:nvPr/>
        </p:nvGraphicFramePr>
        <p:xfrm>
          <a:off x="4800600" y="4114800"/>
          <a:ext cx="3511550" cy="792163"/>
        </p:xfrm>
        <a:graphic>
          <a:graphicData uri="http://schemas.openxmlformats.org/presentationml/2006/ole">
            <mc:AlternateContent xmlns:mc="http://schemas.openxmlformats.org/markup-compatibility/2006">
              <mc:Choice xmlns:v="urn:schemas-microsoft-com:vml" Requires="v">
                <p:oleObj spid="_x0000_s58396" name="Worksheet" r:id="rId4" imgW="1476756" imgH="333756" progId="Excel.Sheet.8">
                  <p:embed/>
                </p:oleObj>
              </mc:Choice>
              <mc:Fallback>
                <p:oleObj name="Worksheet" r:id="rId4" imgW="1476756" imgH="333756"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114800"/>
                        <a:ext cx="35115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8" name="Rectangle 15"/>
          <p:cNvSpPr>
            <a:spLocks noChangeArrowheads="1"/>
          </p:cNvSpPr>
          <p:nvPr/>
        </p:nvSpPr>
        <p:spPr>
          <a:xfrm>
            <a:off x="228600" y="1146175"/>
            <a:ext cx="8686800" cy="5026025"/>
          </a:xfrm>
          <a:prstGeom prst="rect">
            <a:avLst/>
          </a:prstGeom>
          <a:noFill/>
          <a:ln>
            <a:noFill/>
          </a:ln>
        </p:spPr>
        <p:txBody>
          <a:bodyPr lIns="90488" tIns="44450" rIns="90488" bIns="44450"/>
          <a:lstStyle>
            <a:lvl1pPr marL="342900" indent="-342900"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spcBef>
                <a:spcPct val="50000"/>
              </a:spcBef>
              <a:buClr>
                <a:srgbClr val="CC0000"/>
              </a:buClr>
              <a:buSzPct val="50000"/>
              <a:buFont typeface="Marlett"/>
              <a:buChar char="g"/>
              <a:defRPr/>
            </a:pPr>
            <a:r>
              <a:rPr lang="ko-KR" altLang="en-US" sz="2800" b="0">
                <a:latin typeface="Times New Roman"/>
              </a:rPr>
              <a:t>애트리뷰트는 리포트에서 데이터를 적당하게 요약할 수 있고, 제한할 수 있는 레벨을 허용한다.</a:t>
            </a:r>
          </a:p>
          <a:p>
            <a:pPr lvl="3" algn="l" eaLnBrk="1" hangingPunct="1">
              <a:spcBef>
                <a:spcPct val="20000"/>
              </a:spcBef>
              <a:buClr>
                <a:srgbClr val="CC0000"/>
              </a:buClr>
              <a:buSzPct val="50000"/>
              <a:buFont typeface="Marlett"/>
              <a:buChar char="g"/>
              <a:defRPr/>
            </a:pPr>
            <a:r>
              <a:rPr lang="ko-KR" altLang="en-US" sz="2000" b="0">
                <a:latin typeface="Times New Roman"/>
              </a:rPr>
              <a:t>예를 들어</a:t>
            </a:r>
            <a:r>
              <a:rPr lang="en-US" altLang="ko-KR" sz="2000" b="0">
                <a:latin typeface="Times New Roman"/>
              </a:rPr>
              <a:t>, </a:t>
            </a:r>
            <a:r>
              <a:rPr lang="ko-KR" altLang="en-US" sz="2000" b="0">
                <a:latin typeface="Times New Roman"/>
              </a:rPr>
              <a:t>다음과 같은 리포트를 생성할 때에는 </a:t>
            </a:r>
            <a:r>
              <a:rPr lang="en-US" altLang="ko-KR" sz="2000" b="0">
                <a:latin typeface="Times New Roman"/>
              </a:rPr>
              <a:t>Region Attribute</a:t>
            </a:r>
            <a:r>
              <a:rPr lang="ko-KR" altLang="en-US" sz="2000" b="0">
                <a:latin typeface="Times New Roman"/>
              </a:rPr>
              <a:t>로 생성하기보다 </a:t>
            </a:r>
            <a:r>
              <a:rPr lang="en-US" altLang="ko-KR" sz="2000" b="0">
                <a:latin typeface="Times New Roman"/>
              </a:rPr>
              <a:t>Country Attribute</a:t>
            </a:r>
            <a:r>
              <a:rPr lang="ko-KR" altLang="en-US" sz="2000" b="0">
                <a:latin typeface="Times New Roman"/>
              </a:rPr>
              <a:t>를 사용하면 훨씬 더 효과적으로 리포트를 생성할 수 있다.</a:t>
            </a:r>
            <a:r>
              <a:rPr lang="en-US" altLang="ko-KR" sz="2000" b="0">
                <a:latin typeface="Times New Roman"/>
              </a:rPr>
              <a:t> </a:t>
            </a:r>
          </a:p>
        </p:txBody>
      </p:sp>
      <p:sp>
        <p:nvSpPr>
          <p:cNvPr id="44039" name="Text Box 16"/>
          <p:cNvSpPr txBox="1">
            <a:spLocks noChangeArrowheads="1"/>
          </p:cNvSpPr>
          <p:nvPr/>
        </p:nvSpPr>
        <p:spPr>
          <a:xfrm>
            <a:off x="2362200" y="4495800"/>
            <a:ext cx="1605915" cy="1739900"/>
          </a:xfrm>
          <a:prstGeom prst="rect">
            <a:avLst/>
          </a:prstGeom>
          <a:noFill/>
          <a:ln>
            <a:noFill/>
          </a:ln>
        </p:spPr>
        <p:txBody>
          <a:bodyPr wrap="none" anchor="ct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defRPr/>
            </a:pPr>
            <a:r>
              <a:rPr lang="en-US" altLang="ko-KR" b="0">
                <a:latin typeface="Times New Roman"/>
              </a:rPr>
              <a:t>East US</a:t>
            </a:r>
          </a:p>
          <a:p>
            <a:pPr algn="l" eaLnBrk="1" hangingPunct="1">
              <a:defRPr/>
            </a:pPr>
            <a:r>
              <a:rPr lang="en-US" altLang="ko-KR" b="0">
                <a:latin typeface="Times New Roman"/>
              </a:rPr>
              <a:t>West US</a:t>
            </a:r>
          </a:p>
          <a:p>
            <a:pPr algn="l" eaLnBrk="1" hangingPunct="1">
              <a:defRPr/>
            </a:pPr>
            <a:r>
              <a:rPr lang="en-US" altLang="ko-KR" b="0">
                <a:latin typeface="Times New Roman"/>
              </a:rPr>
              <a:t>Central US</a:t>
            </a:r>
          </a:p>
          <a:p>
            <a:pPr algn="l" eaLnBrk="1" hangingPunct="1">
              <a:defRPr/>
            </a:pPr>
            <a:r>
              <a:rPr lang="en-US" altLang="ko-KR" b="0">
                <a:latin typeface="Times New Roman"/>
              </a:rPr>
              <a:t>East Canada</a:t>
            </a:r>
          </a:p>
          <a:p>
            <a:pPr algn="l" eaLnBrk="1" hangingPunct="1">
              <a:defRPr/>
            </a:pPr>
            <a:r>
              <a:rPr lang="en-US" altLang="ko-KR" b="0">
                <a:latin typeface="Times New Roman"/>
              </a:rPr>
              <a:t>Central Canada</a:t>
            </a:r>
          </a:p>
          <a:p>
            <a:pPr algn="l" eaLnBrk="1" hangingPunct="1">
              <a:defRPr/>
            </a:pPr>
            <a:r>
              <a:rPr lang="en-US" altLang="ko-KR" b="0">
                <a:latin typeface="Times New Roman"/>
              </a:rPr>
              <a:t>West Canada</a:t>
            </a:r>
          </a:p>
        </p:txBody>
      </p:sp>
      <p:sp>
        <p:nvSpPr>
          <p:cNvPr id="44040" name="Text Box 17"/>
          <p:cNvSpPr txBox="1">
            <a:spLocks noChangeArrowheads="1"/>
          </p:cNvSpPr>
          <p:nvPr/>
        </p:nvSpPr>
        <p:spPr>
          <a:xfrm>
            <a:off x="2362200" y="3429000"/>
            <a:ext cx="872490" cy="641350"/>
          </a:xfrm>
          <a:prstGeom prst="rect">
            <a:avLst/>
          </a:prstGeom>
          <a:noFill/>
          <a:ln>
            <a:noFill/>
          </a:ln>
        </p:spPr>
        <p:txBody>
          <a:bodyPr wrap="none" anchor="ct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defRPr/>
            </a:pPr>
            <a:r>
              <a:rPr lang="en-US" altLang="ko-KR" b="0">
                <a:latin typeface="Times New Roman"/>
              </a:rPr>
              <a:t>USA</a:t>
            </a:r>
          </a:p>
          <a:p>
            <a:pPr algn="l" eaLnBrk="1" hangingPunct="1">
              <a:defRPr/>
            </a:pPr>
            <a:r>
              <a:rPr lang="en-US" altLang="ko-KR" b="0">
                <a:latin typeface="Times New Roman"/>
              </a:rPr>
              <a:t>Canada</a:t>
            </a:r>
          </a:p>
        </p:txBody>
      </p:sp>
    </p:spTree>
    <p:extLst>
      <p:ext uri="{BB962C8B-B14F-4D97-AF65-F5344CB8AC3E}">
        <p14:creationId xmlns:p14="http://schemas.microsoft.com/office/powerpoint/2010/main" val="2923185997"/>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15950" y="2286000"/>
            <a:ext cx="7772400" cy="1143000"/>
          </a:xfrm>
        </p:spPr>
        <p:txBody>
          <a:bodyPr/>
          <a:lstStyle/>
          <a:p>
            <a:pPr algn="ctr">
              <a:defRPr/>
            </a:pPr>
            <a:r>
              <a:rPr lang="en-US" altLang="ko-KR" b="1" smtClean="0">
                <a:ea typeface="굴림" pitchFamily="50" charset="-127"/>
              </a:rPr>
              <a:t>14. SQL Generation</a:t>
            </a:r>
            <a:endParaRPr lang="ko-KR" altLang="en-US" b="1" smtClean="0">
              <a:ea typeface="굴림" pitchFamily="50" charset="-127"/>
            </a:endParaRPr>
          </a:p>
        </p:txBody>
      </p:sp>
      <p:pic>
        <p:nvPicPr>
          <p:cNvPr id="267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pPr>
              <a:defRPr/>
            </a:pPr>
            <a:r>
              <a:rPr lang="ko-KR" altLang="en-US" b="1" smtClean="0">
                <a:ea typeface="굴림" pitchFamily="50" charset="-127"/>
              </a:rPr>
              <a:t>팩트 레벨</a:t>
            </a:r>
            <a:endParaRPr lang="en-US" altLang="ko-KR" b="1" smtClean="0">
              <a:ea typeface="굴림" pitchFamily="50" charset="-127"/>
            </a:endParaRPr>
          </a:p>
        </p:txBody>
      </p:sp>
      <p:sp>
        <p:nvSpPr>
          <p:cNvPr id="268291" name="Rectangle 3"/>
          <p:cNvSpPr>
            <a:spLocks noGrp="1" noChangeArrowheads="1"/>
          </p:cNvSpPr>
          <p:nvPr>
            <p:ph type="body" idx="1"/>
          </p:nvPr>
        </p:nvSpPr>
        <p:spPr/>
        <p:txBody>
          <a:bodyPr/>
          <a:lstStyle/>
          <a:p>
            <a:r>
              <a:rPr lang="ko-KR" altLang="en-US" smtClean="0">
                <a:ea typeface="굴림" panose="020B0600000101010101" pitchFamily="50" charset="-127"/>
              </a:rPr>
              <a:t>엔트리 레벨 애트리뷰트</a:t>
            </a:r>
          </a:p>
          <a:p>
            <a:pPr lvl="1"/>
            <a:r>
              <a:rPr lang="ko-KR" altLang="en-US" smtClean="0">
                <a:ea typeface="굴림" panose="020B0600000101010101" pitchFamily="50" charset="-127"/>
              </a:rPr>
              <a:t>팩트를 집계할수 있는 최하위 레벨의 애트리뷰트</a:t>
            </a:r>
            <a:endParaRPr lang="en-US" altLang="ko-KR" smtClean="0">
              <a:ea typeface="굴림" panose="020B0600000101010101" pitchFamily="50" charset="-127"/>
            </a:endParaRPr>
          </a:p>
          <a:p>
            <a:pPr lvl="1"/>
            <a:r>
              <a:rPr lang="ko-KR" altLang="en-US" smtClean="0">
                <a:ea typeface="굴림" panose="020B0600000101010101" pitchFamily="50" charset="-127"/>
              </a:rPr>
              <a:t>스키마 업데이트 옵션 중 </a:t>
            </a:r>
            <a:r>
              <a:rPr lang="en-US" altLang="ko-KR" smtClean="0">
                <a:ea typeface="굴림" panose="020B0600000101010101" pitchFamily="50" charset="-127"/>
              </a:rPr>
              <a:t>“</a:t>
            </a:r>
            <a:r>
              <a:rPr lang="ko-KR" altLang="en-US" smtClean="0">
                <a:ea typeface="굴림" panose="020B0600000101010101" pitchFamily="50" charset="-127"/>
              </a:rPr>
              <a:t>테이블 키 및 팩트 엔트리 레벨 업그레이드</a:t>
            </a:r>
            <a:r>
              <a:rPr lang="en-US" altLang="ko-KR" smtClean="0">
                <a:ea typeface="굴림" panose="020B0600000101010101" pitchFamily="50" charset="-127"/>
              </a:rPr>
              <a:t>”</a:t>
            </a:r>
            <a:r>
              <a:rPr lang="ko-KR" altLang="en-US" smtClean="0">
                <a:ea typeface="굴림" panose="020B0600000101010101" pitchFamily="50" charset="-127"/>
              </a:rPr>
              <a:t> 선택 시 계산됨 </a:t>
            </a:r>
            <a:endParaRPr lang="ko-KR" altLang="ko-KR" smtClean="0">
              <a:ea typeface="굴림" panose="020B0600000101010101" pitchFamily="50" charset="-127"/>
            </a:endParaRPr>
          </a:p>
        </p:txBody>
      </p:sp>
      <p:sp>
        <p:nvSpPr>
          <p:cNvPr id="268292" name="Rectangle 4"/>
          <p:cNvSpPr>
            <a:spLocks noChangeArrowheads="1"/>
          </p:cNvSpPr>
          <p:nvPr/>
        </p:nvSpPr>
        <p:spPr bwMode="auto">
          <a:xfrm>
            <a:off x="3929063" y="288894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marL="342900" indent="-342900" eaLnBrk="0" hangingPunct="0">
              <a:defRPr b="1">
                <a:solidFill>
                  <a:schemeClr val="tx1"/>
                </a:solidFill>
                <a:latin typeface="Futura Bk BT" pitchFamily="34" charset="0"/>
                <a:ea typeface="HY견고딕" panose="02030600000101010101" pitchFamily="18" charset="-127"/>
              </a:defRPr>
            </a:lvl1pPr>
            <a:lvl2pPr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lvl="1" eaLnBrk="1" hangingPunct="1"/>
            <a:endParaRPr lang="ko-KR" altLang="en-US" sz="2400" b="0">
              <a:latin typeface="Times New Roman" panose="02020603050405020304" pitchFamily="18" charset="0"/>
            </a:endParaRPr>
          </a:p>
        </p:txBody>
      </p:sp>
      <p:pic>
        <p:nvPicPr>
          <p:cNvPr id="2" name="그림 1"/>
          <p:cNvPicPr>
            <a:picLocks noChangeAspect="1"/>
          </p:cNvPicPr>
          <p:nvPr/>
        </p:nvPicPr>
        <p:blipFill>
          <a:blip r:embed="rId3"/>
          <a:stretch>
            <a:fillRect/>
          </a:stretch>
        </p:blipFill>
        <p:spPr>
          <a:xfrm>
            <a:off x="1245910" y="3402428"/>
            <a:ext cx="2699745" cy="1968673"/>
          </a:xfrm>
          <a:prstGeom prst="rect">
            <a:avLst/>
          </a:prstGeom>
        </p:spPr>
      </p:pic>
      <p:pic>
        <p:nvPicPr>
          <p:cNvPr id="4" name="그림 3"/>
          <p:cNvPicPr>
            <a:picLocks noChangeAspect="1"/>
          </p:cNvPicPr>
          <p:nvPr/>
        </p:nvPicPr>
        <p:blipFill>
          <a:blip r:embed="rId4"/>
          <a:stretch>
            <a:fillRect/>
          </a:stretch>
        </p:blipFill>
        <p:spPr>
          <a:xfrm>
            <a:off x="3106079" y="3402428"/>
            <a:ext cx="1797918" cy="2131553"/>
          </a:xfrm>
          <a:prstGeom prst="rect">
            <a:avLst/>
          </a:prstGeom>
        </p:spPr>
      </p:pic>
      <p:pic>
        <p:nvPicPr>
          <p:cNvPr id="6" name="그림 5"/>
          <p:cNvPicPr>
            <a:picLocks noChangeAspect="1"/>
          </p:cNvPicPr>
          <p:nvPr/>
        </p:nvPicPr>
        <p:blipFill>
          <a:blip r:embed="rId5"/>
          <a:stretch>
            <a:fillRect/>
          </a:stretch>
        </p:blipFill>
        <p:spPr>
          <a:xfrm>
            <a:off x="5112060" y="3402428"/>
            <a:ext cx="3108384" cy="1428946"/>
          </a:xfrm>
          <a:prstGeom prst="rect">
            <a:avLst/>
          </a:prstGeom>
        </p:spPr>
      </p:pic>
    </p:spTree>
    <p:extLst>
      <p:ext uri="{BB962C8B-B14F-4D97-AF65-F5344CB8AC3E}">
        <p14:creationId xmlns:p14="http://schemas.microsoft.com/office/powerpoint/2010/main" val="296229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3"/>
          <a:srcRect r="3809" b="9946"/>
          <a:stretch/>
        </p:blipFill>
        <p:spPr>
          <a:xfrm>
            <a:off x="4399053" y="2996952"/>
            <a:ext cx="4572259" cy="2888704"/>
          </a:xfrm>
          <a:prstGeom prst="rect">
            <a:avLst/>
          </a:prstGeom>
        </p:spPr>
      </p:pic>
      <p:sp>
        <p:nvSpPr>
          <p:cNvPr id="5" name="타원 4"/>
          <p:cNvSpPr/>
          <p:nvPr/>
        </p:nvSpPr>
        <p:spPr>
          <a:xfrm>
            <a:off x="5080475" y="4725144"/>
            <a:ext cx="355621" cy="363761"/>
          </a:xfrm>
          <a:prstGeom prst="ellipse">
            <a:avLst/>
          </a:prstGeom>
          <a:noFill/>
          <a:ln w="38100" cap="flat" cmpd="sng" algn="ctr">
            <a:solidFill>
              <a:srgbClr val="FF000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sp>
        <p:nvSpPr>
          <p:cNvPr id="541698" name="Rectangle 2"/>
          <p:cNvSpPr>
            <a:spLocks noGrp="1" noChangeArrowheads="1"/>
          </p:cNvSpPr>
          <p:nvPr>
            <p:ph type="title"/>
          </p:nvPr>
        </p:nvSpPr>
        <p:spPr/>
        <p:txBody>
          <a:bodyPr/>
          <a:lstStyle/>
          <a:p>
            <a:pPr>
              <a:defRPr/>
            </a:pPr>
            <a:r>
              <a:rPr lang="ko-KR" altLang="en-US" b="1" smtClean="0">
                <a:ea typeface="굴림" pitchFamily="50" charset="-127"/>
              </a:rPr>
              <a:t>팩트 엔트리 레벨 과 상하위 관계</a:t>
            </a:r>
            <a:endParaRPr lang="en-US" altLang="ko-KR" b="1" smtClean="0">
              <a:ea typeface="굴림" pitchFamily="50" charset="-127"/>
            </a:endParaRPr>
          </a:p>
        </p:txBody>
      </p:sp>
      <p:sp>
        <p:nvSpPr>
          <p:cNvPr id="268291" name="Rectangle 3"/>
          <p:cNvSpPr>
            <a:spLocks noGrp="1" noChangeArrowheads="1"/>
          </p:cNvSpPr>
          <p:nvPr>
            <p:ph type="body" idx="1"/>
          </p:nvPr>
        </p:nvSpPr>
        <p:spPr/>
        <p:txBody>
          <a:bodyPr/>
          <a:lstStyle/>
          <a:p>
            <a:r>
              <a:rPr lang="ko-KR" altLang="en-US" smtClean="0">
                <a:ea typeface="굴림" panose="020B0600000101010101" pitchFamily="50" charset="-127"/>
              </a:rPr>
              <a:t>팩트의 집계 가능한 애트리뷰트는</a:t>
            </a:r>
            <a:r>
              <a:rPr lang="en-US" altLang="ko-KR" smtClean="0">
                <a:ea typeface="굴림" panose="020B0600000101010101" pitchFamily="50" charset="-127"/>
              </a:rPr>
              <a:t>?</a:t>
            </a:r>
            <a:endParaRPr lang="ko-KR" altLang="en-US" smtClean="0">
              <a:ea typeface="굴림" panose="020B0600000101010101" pitchFamily="50" charset="-127"/>
            </a:endParaRPr>
          </a:p>
          <a:p>
            <a:pPr lvl="1"/>
            <a:r>
              <a:rPr lang="ko-KR" altLang="en-US" smtClean="0">
                <a:ea typeface="굴림" panose="020B0600000101010101" pitchFamily="50" charset="-127"/>
              </a:rPr>
              <a:t>팩트 엔트리 레벨</a:t>
            </a:r>
            <a:r>
              <a:rPr lang="en-US" altLang="ko-KR" smtClean="0">
                <a:ea typeface="굴림" panose="020B0600000101010101" pitchFamily="50" charset="-127"/>
              </a:rPr>
              <a:t> </a:t>
            </a:r>
            <a:r>
              <a:rPr lang="ko-KR" altLang="en-US" smtClean="0">
                <a:ea typeface="굴림" panose="020B0600000101010101" pitchFamily="50" charset="-127"/>
              </a:rPr>
              <a:t>애트리뷰트</a:t>
            </a:r>
            <a:endParaRPr lang="en-US" altLang="ko-KR" smtClean="0">
              <a:ea typeface="굴림" panose="020B0600000101010101" pitchFamily="50" charset="-127"/>
            </a:endParaRPr>
          </a:p>
          <a:p>
            <a:pPr lvl="1"/>
            <a:r>
              <a:rPr lang="ko-KR" altLang="en-US" smtClean="0">
                <a:ea typeface="굴림" panose="020B0600000101010101" pitchFamily="50" charset="-127"/>
              </a:rPr>
              <a:t>팩트 엔트리 레벨 애트리뷰트의 상위 애트리뷰트</a:t>
            </a:r>
            <a:endParaRPr lang="en-US" altLang="ko-KR" smtClean="0">
              <a:ea typeface="굴림" panose="020B0600000101010101" pitchFamily="50" charset="-127"/>
            </a:endParaRPr>
          </a:p>
        </p:txBody>
      </p:sp>
      <p:sp>
        <p:nvSpPr>
          <p:cNvPr id="268292" name="Rectangle 4"/>
          <p:cNvSpPr>
            <a:spLocks noChangeArrowheads="1"/>
          </p:cNvSpPr>
          <p:nvPr/>
        </p:nvSpPr>
        <p:spPr bwMode="auto">
          <a:xfrm>
            <a:off x="3929063" y="288894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marL="342900" indent="-342900" eaLnBrk="0" hangingPunct="0">
              <a:defRPr b="1">
                <a:solidFill>
                  <a:schemeClr val="tx1"/>
                </a:solidFill>
                <a:latin typeface="Futura Bk BT" pitchFamily="34" charset="0"/>
                <a:ea typeface="HY견고딕" panose="02030600000101010101" pitchFamily="18" charset="-127"/>
              </a:defRPr>
            </a:lvl1pPr>
            <a:lvl2pPr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lvl="1" eaLnBrk="1" hangingPunct="1"/>
            <a:endParaRPr lang="ko-KR" altLang="en-US" sz="2400" b="0">
              <a:latin typeface="Times New Roman" panose="02020603050405020304" pitchFamily="18" charset="0"/>
            </a:endParaRPr>
          </a:p>
        </p:txBody>
      </p:sp>
      <p:grpSp>
        <p:nvGrpSpPr>
          <p:cNvPr id="3" name="그룹 2"/>
          <p:cNvGrpSpPr/>
          <p:nvPr/>
        </p:nvGrpSpPr>
        <p:grpSpPr>
          <a:xfrm>
            <a:off x="963200" y="3346140"/>
            <a:ext cx="3215448" cy="2131553"/>
            <a:chOff x="971600" y="3495682"/>
            <a:chExt cx="3215448" cy="2131553"/>
          </a:xfrm>
        </p:grpSpPr>
        <p:pic>
          <p:nvPicPr>
            <p:cNvPr id="2" name="그림 1"/>
            <p:cNvPicPr>
              <a:picLocks noChangeAspect="1"/>
            </p:cNvPicPr>
            <p:nvPr/>
          </p:nvPicPr>
          <p:blipFill>
            <a:blip r:embed="rId4"/>
            <a:stretch>
              <a:fillRect/>
            </a:stretch>
          </p:blipFill>
          <p:spPr>
            <a:xfrm>
              <a:off x="971600" y="3495682"/>
              <a:ext cx="2699745" cy="1968673"/>
            </a:xfrm>
            <a:prstGeom prst="rect">
              <a:avLst/>
            </a:prstGeom>
          </p:spPr>
        </p:pic>
        <p:pic>
          <p:nvPicPr>
            <p:cNvPr id="4" name="그림 3"/>
            <p:cNvPicPr>
              <a:picLocks noChangeAspect="1"/>
            </p:cNvPicPr>
            <p:nvPr/>
          </p:nvPicPr>
          <p:blipFill>
            <a:blip r:embed="rId5"/>
            <a:stretch>
              <a:fillRect/>
            </a:stretch>
          </p:blipFill>
          <p:spPr>
            <a:xfrm>
              <a:off x="2389130" y="3495682"/>
              <a:ext cx="1797918" cy="2131553"/>
            </a:xfrm>
            <a:prstGeom prst="rect">
              <a:avLst/>
            </a:prstGeom>
          </p:spPr>
        </p:pic>
      </p:grpSp>
      <p:sp>
        <p:nvSpPr>
          <p:cNvPr id="11" name="타원 10"/>
          <p:cNvSpPr/>
          <p:nvPr/>
        </p:nvSpPr>
        <p:spPr>
          <a:xfrm>
            <a:off x="6228184" y="4725144"/>
            <a:ext cx="355621" cy="363761"/>
          </a:xfrm>
          <a:prstGeom prst="ellipse">
            <a:avLst/>
          </a:prstGeom>
          <a:noFill/>
          <a:ln w="38100" cap="flat" cmpd="sng" algn="ctr">
            <a:solidFill>
              <a:srgbClr val="FF000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sp>
        <p:nvSpPr>
          <p:cNvPr id="12" name="타원 11"/>
          <p:cNvSpPr/>
          <p:nvPr/>
        </p:nvSpPr>
        <p:spPr>
          <a:xfrm>
            <a:off x="7411857" y="5506147"/>
            <a:ext cx="355621" cy="363761"/>
          </a:xfrm>
          <a:prstGeom prst="ellipse">
            <a:avLst/>
          </a:prstGeom>
          <a:noFill/>
          <a:ln w="38100" cap="flat" cmpd="sng" algn="ctr">
            <a:solidFill>
              <a:srgbClr val="FF000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sp>
        <p:nvSpPr>
          <p:cNvPr id="13" name="타원 12"/>
          <p:cNvSpPr/>
          <p:nvPr/>
        </p:nvSpPr>
        <p:spPr>
          <a:xfrm>
            <a:off x="6840252" y="3962270"/>
            <a:ext cx="355621" cy="363761"/>
          </a:xfrm>
          <a:prstGeom prst="ellipse">
            <a:avLst/>
          </a:prstGeom>
          <a:noFill/>
          <a:ln w="38100" cap="flat" cmpd="sng" algn="ctr">
            <a:solidFill>
              <a:srgbClr val="FF000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cxnSp>
        <p:nvCxnSpPr>
          <p:cNvPr id="9" name="직선 화살표 연결선 8"/>
          <p:cNvCxnSpPr>
            <a:stCxn id="5" idx="7"/>
          </p:cNvCxnSpPr>
          <p:nvPr/>
        </p:nvCxnSpPr>
        <p:spPr>
          <a:xfrm flipH="1" flipV="1">
            <a:off x="5362501" y="4401739"/>
            <a:ext cx="21516" cy="376677"/>
          </a:xfrm>
          <a:prstGeom prst="straightConnector1">
            <a:avLst/>
          </a:prstGeom>
          <a:gradFill rotWithShape="0">
            <a:gsLst>
              <a:gs pos="0">
                <a:srgbClr val="CCECFF"/>
              </a:gs>
              <a:gs pos="100000">
                <a:srgbClr val="99CCFF"/>
              </a:gs>
            </a:gsLst>
            <a:lin ang="5400000" scaled="1"/>
          </a:gradFill>
          <a:ln w="38100" cap="flat" cmpd="sng" algn="ctr">
            <a:solidFill>
              <a:srgbClr val="FF0000"/>
            </a:solidFill>
            <a:prstDash val="solid"/>
            <a:round/>
            <a:tailEnd type="triangle"/>
          </a:ln>
          <a:effectLst/>
        </p:spPr>
      </p:cxnSp>
      <p:cxnSp>
        <p:nvCxnSpPr>
          <p:cNvPr id="21" name="직선 화살표 연결선 20"/>
          <p:cNvCxnSpPr/>
          <p:nvPr/>
        </p:nvCxnSpPr>
        <p:spPr>
          <a:xfrm flipH="1" flipV="1">
            <a:off x="6240172" y="4401739"/>
            <a:ext cx="21516" cy="376677"/>
          </a:xfrm>
          <a:prstGeom prst="straightConnector1">
            <a:avLst/>
          </a:prstGeom>
          <a:gradFill rotWithShape="0">
            <a:gsLst>
              <a:gs pos="0">
                <a:srgbClr val="CCECFF"/>
              </a:gs>
              <a:gs pos="100000">
                <a:srgbClr val="99CCFF"/>
              </a:gs>
            </a:gsLst>
            <a:lin ang="5400000" scaled="1"/>
          </a:gradFill>
          <a:ln w="38100" cap="flat" cmpd="sng" algn="ctr">
            <a:solidFill>
              <a:srgbClr val="FF0000"/>
            </a:solidFill>
            <a:prstDash val="solid"/>
            <a:round/>
            <a:tailEnd type="triangle"/>
          </a:ln>
          <a:effectLst/>
        </p:spPr>
      </p:cxnSp>
      <p:cxnSp>
        <p:nvCxnSpPr>
          <p:cNvPr id="22" name="직선 화살표 연결선 21"/>
          <p:cNvCxnSpPr/>
          <p:nvPr/>
        </p:nvCxnSpPr>
        <p:spPr>
          <a:xfrm flipH="1" flipV="1">
            <a:off x="6912260" y="3596050"/>
            <a:ext cx="21516" cy="376677"/>
          </a:xfrm>
          <a:prstGeom prst="straightConnector1">
            <a:avLst/>
          </a:prstGeom>
          <a:gradFill rotWithShape="0">
            <a:gsLst>
              <a:gs pos="0">
                <a:srgbClr val="CCECFF"/>
              </a:gs>
              <a:gs pos="100000">
                <a:srgbClr val="99CCFF"/>
              </a:gs>
            </a:gsLst>
            <a:lin ang="5400000" scaled="1"/>
          </a:gradFill>
          <a:ln w="38100" cap="flat" cmpd="sng" algn="ctr">
            <a:solidFill>
              <a:srgbClr val="FF0000"/>
            </a:solidFill>
            <a:prstDash val="solid"/>
            <a:round/>
            <a:tailEnd type="triangle"/>
          </a:ln>
          <a:effectLst/>
        </p:spPr>
      </p:cxnSp>
      <p:cxnSp>
        <p:nvCxnSpPr>
          <p:cNvPr id="23" name="직선 화살표 연결선 22"/>
          <p:cNvCxnSpPr/>
          <p:nvPr/>
        </p:nvCxnSpPr>
        <p:spPr>
          <a:xfrm flipH="1" flipV="1">
            <a:off x="7488324" y="5169862"/>
            <a:ext cx="21516" cy="376677"/>
          </a:xfrm>
          <a:prstGeom prst="straightConnector1">
            <a:avLst/>
          </a:prstGeom>
          <a:gradFill rotWithShape="0">
            <a:gsLst>
              <a:gs pos="0">
                <a:srgbClr val="CCECFF"/>
              </a:gs>
              <a:gs pos="100000">
                <a:srgbClr val="99CCFF"/>
              </a:gs>
            </a:gsLst>
            <a:lin ang="5400000" scaled="1"/>
          </a:gradFill>
          <a:ln w="38100" cap="flat" cmpd="sng" algn="ctr">
            <a:solidFill>
              <a:srgbClr val="FF0000"/>
            </a:solidFill>
            <a:prstDash val="solid"/>
            <a:round/>
            <a:tailEnd type="triangle"/>
          </a:ln>
          <a:effectLst/>
        </p:spPr>
      </p:cxnSp>
      <p:sp>
        <p:nvSpPr>
          <p:cNvPr id="15" name="곱셈 기호 14"/>
          <p:cNvSpPr/>
          <p:nvPr/>
        </p:nvSpPr>
        <p:spPr>
          <a:xfrm>
            <a:off x="8043410" y="3610715"/>
            <a:ext cx="288032" cy="313540"/>
          </a:xfrm>
          <a:prstGeom prst="mathMultiply">
            <a:avLst/>
          </a:prstGeom>
          <a:gradFill rotWithShape="0">
            <a:gsLst>
              <a:gs pos="0">
                <a:srgbClr val="CCECFF"/>
              </a:gs>
              <a:gs pos="100000">
                <a:srgbClr val="99CCFF"/>
              </a:gs>
            </a:gsLst>
            <a:lin ang="5400000" scaled="1"/>
          </a:gradFill>
          <a:ln w="38100" cap="flat" cmpd="sng" algn="ctr">
            <a:solidFill>
              <a:schemeClr val="tx1"/>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sp>
        <p:nvSpPr>
          <p:cNvPr id="25" name="곱셈 기호 24"/>
          <p:cNvSpPr/>
          <p:nvPr/>
        </p:nvSpPr>
        <p:spPr>
          <a:xfrm>
            <a:off x="8632569" y="3580614"/>
            <a:ext cx="288032" cy="313540"/>
          </a:xfrm>
          <a:prstGeom prst="mathMultiply">
            <a:avLst/>
          </a:prstGeom>
          <a:gradFill rotWithShape="0">
            <a:gsLst>
              <a:gs pos="0">
                <a:srgbClr val="CCECFF"/>
              </a:gs>
              <a:gs pos="100000">
                <a:srgbClr val="99CCFF"/>
              </a:gs>
            </a:gsLst>
            <a:lin ang="5400000" scaled="1"/>
          </a:gradFill>
          <a:ln w="38100" cap="flat" cmpd="sng" algn="ctr">
            <a:solidFill>
              <a:schemeClr val="tx1"/>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spTree>
    <p:extLst>
      <p:ext uri="{BB962C8B-B14F-4D97-AF65-F5344CB8AC3E}">
        <p14:creationId xmlns:p14="http://schemas.microsoft.com/office/powerpoint/2010/main" val="1016653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pPr>
              <a:defRPr/>
            </a:pPr>
            <a:r>
              <a:rPr lang="ko-KR" altLang="en-US" b="1" smtClean="0">
                <a:ea typeface="굴림" pitchFamily="50" charset="-127"/>
              </a:rPr>
              <a:t>애트리뷰트의 상하위 관계</a:t>
            </a:r>
            <a:endParaRPr lang="en-US" altLang="ko-KR" b="1" smtClean="0">
              <a:ea typeface="굴림" pitchFamily="50" charset="-127"/>
            </a:endParaRPr>
          </a:p>
        </p:txBody>
      </p:sp>
      <p:sp>
        <p:nvSpPr>
          <p:cNvPr id="268291" name="Rectangle 3"/>
          <p:cNvSpPr>
            <a:spLocks noGrp="1" noChangeArrowheads="1"/>
          </p:cNvSpPr>
          <p:nvPr>
            <p:ph type="body" idx="1"/>
          </p:nvPr>
        </p:nvSpPr>
        <p:spPr/>
        <p:txBody>
          <a:bodyPr/>
          <a:lstStyle/>
          <a:p>
            <a:r>
              <a:rPr lang="ko-KR" altLang="en-US" smtClean="0">
                <a:ea typeface="굴림" panose="020B0600000101010101" pitchFamily="50" charset="-127"/>
              </a:rPr>
              <a:t>상하위 관계 설정을 하는 이유</a:t>
            </a:r>
            <a:r>
              <a:rPr lang="en-US" altLang="ko-KR" smtClean="0">
                <a:ea typeface="굴림" panose="020B0600000101010101" pitchFamily="50" charset="-127"/>
              </a:rPr>
              <a:t>?</a:t>
            </a:r>
            <a:endParaRPr lang="ko-KR" altLang="en-US" smtClean="0">
              <a:ea typeface="굴림" panose="020B0600000101010101" pitchFamily="50" charset="-127"/>
            </a:endParaRPr>
          </a:p>
          <a:p>
            <a:pPr lvl="1"/>
            <a:r>
              <a:rPr lang="ko-KR" altLang="en-US" smtClean="0">
                <a:ea typeface="굴림" panose="020B0600000101010101" pitchFamily="50" charset="-127"/>
              </a:rPr>
              <a:t>애트리뷰트 간 상하위 관계 시 관계 테이블 설정</a:t>
            </a:r>
            <a:endParaRPr lang="en-US" altLang="ko-KR" smtClean="0">
              <a:ea typeface="굴림" panose="020B0600000101010101" pitchFamily="50" charset="-127"/>
            </a:endParaRPr>
          </a:p>
          <a:p>
            <a:pPr lvl="1"/>
            <a:r>
              <a:rPr lang="ko-KR" altLang="en-US" smtClean="0">
                <a:ea typeface="굴림" panose="020B0600000101010101" pitchFamily="50" charset="-127"/>
              </a:rPr>
              <a:t>조인 발생 시 매개 테이블의 역할</a:t>
            </a:r>
            <a:endParaRPr lang="en-US" altLang="ko-KR" smtClean="0">
              <a:ea typeface="굴림" panose="020B0600000101010101" pitchFamily="50" charset="-127"/>
            </a:endParaRPr>
          </a:p>
        </p:txBody>
      </p:sp>
      <p:sp>
        <p:nvSpPr>
          <p:cNvPr id="268292" name="Rectangle 4"/>
          <p:cNvSpPr>
            <a:spLocks noChangeArrowheads="1"/>
          </p:cNvSpPr>
          <p:nvPr/>
        </p:nvSpPr>
        <p:spPr bwMode="auto">
          <a:xfrm>
            <a:off x="3929063" y="288894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marL="342900" indent="-342900" eaLnBrk="0" hangingPunct="0">
              <a:defRPr b="1">
                <a:solidFill>
                  <a:schemeClr val="tx1"/>
                </a:solidFill>
                <a:latin typeface="Futura Bk BT" pitchFamily="34" charset="0"/>
                <a:ea typeface="HY견고딕" panose="02030600000101010101" pitchFamily="18" charset="-127"/>
              </a:defRPr>
            </a:lvl1pPr>
            <a:lvl2pPr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lvl="1" eaLnBrk="1" hangingPunct="1"/>
            <a:endParaRPr lang="ko-KR" altLang="en-US" sz="2400" b="0">
              <a:latin typeface="Times New Roman" panose="02020603050405020304" pitchFamily="18" charset="0"/>
            </a:endParaRPr>
          </a:p>
        </p:txBody>
      </p:sp>
      <p:pic>
        <p:nvPicPr>
          <p:cNvPr id="7" name="그림 6"/>
          <p:cNvPicPr>
            <a:picLocks noChangeAspect="1"/>
          </p:cNvPicPr>
          <p:nvPr/>
        </p:nvPicPr>
        <p:blipFill>
          <a:blip r:embed="rId3"/>
          <a:stretch>
            <a:fillRect/>
          </a:stretch>
        </p:blipFill>
        <p:spPr>
          <a:xfrm>
            <a:off x="917213" y="2724293"/>
            <a:ext cx="2897882" cy="2839713"/>
          </a:xfrm>
          <a:prstGeom prst="rect">
            <a:avLst/>
          </a:prstGeom>
        </p:spPr>
      </p:pic>
      <p:pic>
        <p:nvPicPr>
          <p:cNvPr id="16" name="그림 15"/>
          <p:cNvPicPr>
            <a:picLocks noChangeAspect="1"/>
          </p:cNvPicPr>
          <p:nvPr/>
        </p:nvPicPr>
        <p:blipFill>
          <a:blip r:embed="rId4"/>
          <a:stretch>
            <a:fillRect/>
          </a:stretch>
        </p:blipFill>
        <p:spPr>
          <a:xfrm>
            <a:off x="4107822" y="2667426"/>
            <a:ext cx="1504950" cy="723900"/>
          </a:xfrm>
          <a:prstGeom prst="rect">
            <a:avLst/>
          </a:prstGeom>
        </p:spPr>
      </p:pic>
      <p:pic>
        <p:nvPicPr>
          <p:cNvPr id="17" name="그림 16"/>
          <p:cNvPicPr>
            <a:picLocks noChangeAspect="1"/>
          </p:cNvPicPr>
          <p:nvPr/>
        </p:nvPicPr>
        <p:blipFill>
          <a:blip r:embed="rId5"/>
          <a:stretch>
            <a:fillRect/>
          </a:stretch>
        </p:blipFill>
        <p:spPr>
          <a:xfrm>
            <a:off x="5953621" y="2667426"/>
            <a:ext cx="2486025" cy="1133475"/>
          </a:xfrm>
          <a:prstGeom prst="rect">
            <a:avLst/>
          </a:prstGeom>
        </p:spPr>
      </p:pic>
      <p:pic>
        <p:nvPicPr>
          <p:cNvPr id="19" name="그림 18"/>
          <p:cNvPicPr>
            <a:picLocks noChangeAspect="1"/>
          </p:cNvPicPr>
          <p:nvPr/>
        </p:nvPicPr>
        <p:blipFill>
          <a:blip r:embed="rId6"/>
          <a:stretch>
            <a:fillRect/>
          </a:stretch>
        </p:blipFill>
        <p:spPr>
          <a:xfrm>
            <a:off x="4249738" y="3956476"/>
            <a:ext cx="3038475" cy="2057400"/>
          </a:xfrm>
          <a:prstGeom prst="rect">
            <a:avLst/>
          </a:prstGeom>
        </p:spPr>
      </p:pic>
      <p:sp>
        <p:nvSpPr>
          <p:cNvPr id="27" name="타원 26"/>
          <p:cNvSpPr/>
          <p:nvPr/>
        </p:nvSpPr>
        <p:spPr>
          <a:xfrm>
            <a:off x="5243528" y="2847495"/>
            <a:ext cx="355621" cy="363761"/>
          </a:xfrm>
          <a:prstGeom prst="ellipse">
            <a:avLst/>
          </a:prstGeom>
          <a:noFill/>
          <a:ln w="38100" cap="flat" cmpd="sng" algn="ctr">
            <a:solidFill>
              <a:srgbClr val="FF000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cxnSp>
        <p:nvCxnSpPr>
          <p:cNvPr id="28" name="직선 화살표 연결선 27"/>
          <p:cNvCxnSpPr>
            <a:stCxn id="16" idx="3"/>
          </p:cNvCxnSpPr>
          <p:nvPr/>
        </p:nvCxnSpPr>
        <p:spPr>
          <a:xfrm>
            <a:off x="5612772" y="3029376"/>
            <a:ext cx="340849" cy="39584"/>
          </a:xfrm>
          <a:prstGeom prst="straightConnector1">
            <a:avLst/>
          </a:prstGeom>
          <a:gradFill rotWithShape="0">
            <a:gsLst>
              <a:gs pos="0">
                <a:srgbClr val="CCECFF"/>
              </a:gs>
              <a:gs pos="100000">
                <a:srgbClr val="99CCFF"/>
              </a:gs>
            </a:gsLst>
            <a:lin ang="5400000" scaled="1"/>
          </a:gradFill>
          <a:ln w="38100" cap="flat" cmpd="sng" algn="ctr">
            <a:solidFill>
              <a:srgbClr val="FF0000"/>
            </a:solidFill>
            <a:prstDash val="solid"/>
            <a:round/>
            <a:tailEnd type="triangle"/>
          </a:ln>
          <a:effectLst/>
        </p:spPr>
      </p:cxnSp>
    </p:spTree>
    <p:extLst>
      <p:ext uri="{BB962C8B-B14F-4D97-AF65-F5344CB8AC3E}">
        <p14:creationId xmlns:p14="http://schemas.microsoft.com/office/powerpoint/2010/main" val="1323695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pPr>
              <a:defRPr/>
            </a:pPr>
            <a:r>
              <a:rPr lang="ko-KR" altLang="en-US" b="1" smtClean="0">
                <a:ea typeface="굴림" pitchFamily="50" charset="-127"/>
              </a:rPr>
              <a:t>팩트와 애트리뷰트의 관계</a:t>
            </a:r>
            <a:endParaRPr lang="en-US" altLang="ko-KR" b="1" smtClean="0">
              <a:ea typeface="굴림" pitchFamily="50" charset="-127"/>
            </a:endParaRPr>
          </a:p>
        </p:txBody>
      </p:sp>
      <p:sp>
        <p:nvSpPr>
          <p:cNvPr id="268291" name="Rectangle 3"/>
          <p:cNvSpPr>
            <a:spLocks noGrp="1" noChangeArrowheads="1"/>
          </p:cNvSpPr>
          <p:nvPr>
            <p:ph type="body" idx="1"/>
          </p:nvPr>
        </p:nvSpPr>
        <p:spPr/>
        <p:txBody>
          <a:bodyPr/>
          <a:lstStyle/>
          <a:p>
            <a:r>
              <a:rPr lang="ko-KR" altLang="en-US" smtClean="0">
                <a:ea typeface="굴림" panose="020B0600000101010101" pitchFamily="50" charset="-127"/>
              </a:rPr>
              <a:t>테이블 논리적 보기</a:t>
            </a:r>
            <a:endParaRPr lang="en-US" altLang="ko-KR" smtClean="0">
              <a:ea typeface="굴림" panose="020B0600000101010101" pitchFamily="50" charset="-127"/>
            </a:endParaRPr>
          </a:p>
          <a:p>
            <a:pPr lvl="1"/>
            <a:r>
              <a:rPr lang="ko-KR" altLang="en-US" smtClean="0">
                <a:ea typeface="굴림" panose="020B0600000101010101" pitchFamily="50" charset="-127"/>
              </a:rPr>
              <a:t>논리테이블에 매핑된 애트리뷰트 팩트가 나타남</a:t>
            </a:r>
            <a:endParaRPr lang="en-US" altLang="ko-KR" smtClean="0">
              <a:ea typeface="굴림" panose="020B0600000101010101" pitchFamily="50" charset="-127"/>
            </a:endParaRPr>
          </a:p>
          <a:p>
            <a:pPr lvl="1"/>
            <a:r>
              <a:rPr lang="ko-KR" altLang="en-US" smtClean="0">
                <a:ea typeface="굴림" panose="020B0600000101010101" pitchFamily="50" charset="-127"/>
              </a:rPr>
              <a:t>팩트와 애트리뷰트 관계를 볼수 있음</a:t>
            </a:r>
            <a:endParaRPr lang="en-US" altLang="ko-KR" smtClean="0">
              <a:ea typeface="굴림" panose="020B0600000101010101" pitchFamily="50" charset="-127"/>
            </a:endParaRPr>
          </a:p>
        </p:txBody>
      </p:sp>
      <p:pic>
        <p:nvPicPr>
          <p:cNvPr id="2" name="그림 1"/>
          <p:cNvPicPr>
            <a:picLocks noChangeAspect="1"/>
          </p:cNvPicPr>
          <p:nvPr/>
        </p:nvPicPr>
        <p:blipFill>
          <a:blip r:embed="rId3"/>
          <a:stretch>
            <a:fillRect/>
          </a:stretch>
        </p:blipFill>
        <p:spPr>
          <a:xfrm>
            <a:off x="1079612" y="2642947"/>
            <a:ext cx="2724150" cy="3200400"/>
          </a:xfrm>
          <a:prstGeom prst="rect">
            <a:avLst/>
          </a:prstGeom>
        </p:spPr>
      </p:pic>
      <p:pic>
        <p:nvPicPr>
          <p:cNvPr id="12" name="그림 11"/>
          <p:cNvPicPr>
            <a:picLocks noChangeAspect="1"/>
          </p:cNvPicPr>
          <p:nvPr/>
        </p:nvPicPr>
        <p:blipFill rotWithShape="1">
          <a:blip r:embed="rId4"/>
          <a:srcRect r="3809" b="9946"/>
          <a:stretch/>
        </p:blipFill>
        <p:spPr>
          <a:xfrm>
            <a:off x="4211960" y="2659428"/>
            <a:ext cx="4572259" cy="2888704"/>
          </a:xfrm>
          <a:prstGeom prst="rect">
            <a:avLst/>
          </a:prstGeom>
        </p:spPr>
      </p:pic>
    </p:spTree>
    <p:extLst>
      <p:ext uri="{BB962C8B-B14F-4D97-AF65-F5344CB8AC3E}">
        <p14:creationId xmlns:p14="http://schemas.microsoft.com/office/powerpoint/2010/main" val="2460942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pPr>
              <a:defRPr/>
            </a:pPr>
            <a:r>
              <a:rPr lang="en-US" altLang="ko-KR" b="1" smtClean="0">
                <a:ea typeface="굴림" pitchFamily="50" charset="-127"/>
              </a:rPr>
              <a:t>SQL</a:t>
            </a:r>
            <a:r>
              <a:rPr lang="ko-KR" altLang="en-US" b="1" smtClean="0">
                <a:ea typeface="굴림" pitchFamily="50" charset="-127"/>
              </a:rPr>
              <a:t>엔진의 </a:t>
            </a:r>
            <a:r>
              <a:rPr lang="en-US" altLang="ko-KR" b="1" smtClean="0">
                <a:ea typeface="굴림" pitchFamily="50" charset="-127"/>
              </a:rPr>
              <a:t>SQL</a:t>
            </a:r>
            <a:r>
              <a:rPr lang="ko-KR" altLang="en-US" b="1" smtClean="0">
                <a:ea typeface="굴림" pitchFamily="50" charset="-127"/>
              </a:rPr>
              <a:t>생성 기본 원리</a:t>
            </a:r>
            <a:endParaRPr lang="en-US" altLang="ko-KR" b="1" smtClean="0">
              <a:ea typeface="굴림" pitchFamily="50" charset="-127"/>
            </a:endParaRPr>
          </a:p>
        </p:txBody>
      </p:sp>
      <p:sp>
        <p:nvSpPr>
          <p:cNvPr id="268291" name="Rectangle 3"/>
          <p:cNvSpPr>
            <a:spLocks noGrp="1" noChangeArrowheads="1"/>
          </p:cNvSpPr>
          <p:nvPr>
            <p:ph type="body" idx="1"/>
          </p:nvPr>
        </p:nvSpPr>
        <p:spPr/>
        <p:txBody>
          <a:bodyPr/>
          <a:lstStyle/>
          <a:p>
            <a:r>
              <a:rPr lang="en-US" altLang="ko-KR" smtClean="0">
                <a:ea typeface="굴림" panose="020B0600000101010101" pitchFamily="50" charset="-127"/>
              </a:rPr>
              <a:t>SQL </a:t>
            </a:r>
            <a:r>
              <a:rPr lang="ko-KR" altLang="en-US" smtClean="0">
                <a:ea typeface="굴림" panose="020B0600000101010101" pitchFamily="50" charset="-127"/>
              </a:rPr>
              <a:t>생성 원리</a:t>
            </a:r>
            <a:endParaRPr lang="en-US" altLang="ko-KR" smtClean="0">
              <a:ea typeface="굴림" panose="020B0600000101010101" pitchFamily="50" charset="-127"/>
            </a:endParaRPr>
          </a:p>
          <a:p>
            <a:pPr lvl="1"/>
            <a:r>
              <a:rPr lang="ko-KR" altLang="en-US" smtClean="0">
                <a:ea typeface="굴림" panose="020B0600000101010101" pitchFamily="50" charset="-127"/>
              </a:rPr>
              <a:t>리포트의 존재하는 메트릭 기준으로 </a:t>
            </a:r>
            <a:r>
              <a:rPr lang="en-US" altLang="ko-KR" smtClean="0">
                <a:ea typeface="굴림" panose="020B0600000101010101" pitchFamily="50" charset="-127"/>
              </a:rPr>
              <a:t>SQL</a:t>
            </a:r>
            <a:r>
              <a:rPr lang="ko-KR" altLang="en-US" smtClean="0">
                <a:ea typeface="굴림" panose="020B0600000101010101" pitchFamily="50" charset="-127"/>
              </a:rPr>
              <a:t>생성</a:t>
            </a:r>
            <a:endParaRPr lang="en-US" altLang="ko-KR" smtClean="0">
              <a:ea typeface="굴림" panose="020B0600000101010101" pitchFamily="50" charset="-127"/>
            </a:endParaRPr>
          </a:p>
          <a:p>
            <a:pPr lvl="1"/>
            <a:r>
              <a:rPr lang="ko-KR" altLang="en-US" smtClean="0">
                <a:ea typeface="굴림" panose="020B0600000101010101" pitchFamily="50" charset="-127"/>
              </a:rPr>
              <a:t>메트릭 별로 동일한 </a:t>
            </a:r>
            <a:r>
              <a:rPr lang="en-US" altLang="ko-KR" smtClean="0">
                <a:ea typeface="굴림" panose="020B0600000101010101" pitchFamily="50" charset="-127"/>
              </a:rPr>
              <a:t>SQL(</a:t>
            </a:r>
            <a:r>
              <a:rPr lang="ko-KR" altLang="en-US" smtClean="0">
                <a:ea typeface="굴림" panose="020B0600000101010101" pitchFamily="50" charset="-127"/>
              </a:rPr>
              <a:t>조인 트리</a:t>
            </a:r>
            <a:r>
              <a:rPr lang="en-US" altLang="ko-KR" smtClean="0">
                <a:ea typeface="굴림" panose="020B0600000101010101" pitchFamily="50" charset="-127"/>
              </a:rPr>
              <a:t>)</a:t>
            </a:r>
            <a:r>
              <a:rPr lang="ko-KR" altLang="en-US" smtClean="0">
                <a:ea typeface="굴림" panose="020B0600000101010101" pitchFamily="50" charset="-127"/>
              </a:rPr>
              <a:t>인 경우 병합</a:t>
            </a:r>
            <a:endParaRPr lang="en-US" altLang="ko-KR" smtClean="0">
              <a:ea typeface="굴림" panose="020B0600000101010101" pitchFamily="50" charset="-127"/>
            </a:endParaRPr>
          </a:p>
        </p:txBody>
      </p:sp>
      <p:pic>
        <p:nvPicPr>
          <p:cNvPr id="3" name="그림 2"/>
          <p:cNvPicPr>
            <a:picLocks noChangeAspect="1"/>
          </p:cNvPicPr>
          <p:nvPr/>
        </p:nvPicPr>
        <p:blipFill>
          <a:blip r:embed="rId3"/>
          <a:stretch>
            <a:fillRect/>
          </a:stretch>
        </p:blipFill>
        <p:spPr>
          <a:xfrm>
            <a:off x="899592" y="2600908"/>
            <a:ext cx="3743325" cy="723900"/>
          </a:xfrm>
          <a:prstGeom prst="rect">
            <a:avLst/>
          </a:prstGeom>
        </p:spPr>
      </p:pic>
      <p:sp>
        <p:nvSpPr>
          <p:cNvPr id="7" name="타원 6"/>
          <p:cNvSpPr/>
          <p:nvPr/>
        </p:nvSpPr>
        <p:spPr>
          <a:xfrm>
            <a:off x="3563888" y="2708920"/>
            <a:ext cx="355621" cy="363761"/>
          </a:xfrm>
          <a:prstGeom prst="ellipse">
            <a:avLst/>
          </a:prstGeom>
          <a:noFill/>
          <a:ln w="38100" cap="flat" cmpd="sng" algn="ctr">
            <a:solidFill>
              <a:srgbClr val="FF000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sp>
        <p:nvSpPr>
          <p:cNvPr id="8" name="타원 7"/>
          <p:cNvSpPr/>
          <p:nvPr/>
        </p:nvSpPr>
        <p:spPr>
          <a:xfrm>
            <a:off x="3925591" y="2708919"/>
            <a:ext cx="355621" cy="363761"/>
          </a:xfrm>
          <a:prstGeom prst="ellipse">
            <a:avLst/>
          </a:prstGeom>
          <a:noFill/>
          <a:ln w="38100" cap="flat" cmpd="sng" algn="ctr">
            <a:solidFill>
              <a:srgbClr val="FF000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sp>
        <p:nvSpPr>
          <p:cNvPr id="9" name="타원 8"/>
          <p:cNvSpPr/>
          <p:nvPr/>
        </p:nvSpPr>
        <p:spPr>
          <a:xfrm>
            <a:off x="4252383" y="2708920"/>
            <a:ext cx="355621" cy="363761"/>
          </a:xfrm>
          <a:prstGeom prst="ellipse">
            <a:avLst/>
          </a:prstGeom>
          <a:noFill/>
          <a:ln w="38100" cap="flat" cmpd="sng" algn="ctr">
            <a:solidFill>
              <a:srgbClr val="FF000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pic>
        <p:nvPicPr>
          <p:cNvPr id="4" name="그림 3"/>
          <p:cNvPicPr>
            <a:picLocks noChangeAspect="1"/>
          </p:cNvPicPr>
          <p:nvPr/>
        </p:nvPicPr>
        <p:blipFill>
          <a:blip r:embed="rId4"/>
          <a:stretch>
            <a:fillRect/>
          </a:stretch>
        </p:blipFill>
        <p:spPr>
          <a:xfrm>
            <a:off x="4985012" y="2600908"/>
            <a:ext cx="2477505" cy="3331275"/>
          </a:xfrm>
          <a:prstGeom prst="rect">
            <a:avLst/>
          </a:prstGeom>
        </p:spPr>
      </p:pic>
      <p:cxnSp>
        <p:nvCxnSpPr>
          <p:cNvPr id="13" name="꺾인 연결선 12"/>
          <p:cNvCxnSpPr>
            <a:stCxn id="3" idx="2"/>
            <a:endCxn id="4" idx="1"/>
          </p:cNvCxnSpPr>
          <p:nvPr/>
        </p:nvCxnSpPr>
        <p:spPr>
          <a:xfrm rot="16200000" flipH="1">
            <a:off x="3407264" y="2688798"/>
            <a:ext cx="941738" cy="2213757"/>
          </a:xfrm>
          <a:prstGeom prst="bentConnector2">
            <a:avLst/>
          </a:prstGeom>
          <a:gradFill rotWithShape="0">
            <a:gsLst>
              <a:gs pos="0">
                <a:srgbClr val="CCECFF"/>
              </a:gs>
              <a:gs pos="100000">
                <a:srgbClr val="99CCFF"/>
              </a:gs>
            </a:gsLst>
            <a:lin ang="5400000" scaled="1"/>
          </a:gradFill>
          <a:ln w="38100" cap="flat" cmpd="sng" algn="ctr">
            <a:solidFill>
              <a:srgbClr val="FF0000"/>
            </a:solidFill>
            <a:prstDash val="solid"/>
            <a:round/>
            <a:tailEnd type="triangle"/>
          </a:ln>
          <a:effectLst/>
        </p:spPr>
      </p:cxnSp>
      <p:sp>
        <p:nvSpPr>
          <p:cNvPr id="15" name="직사각형 14"/>
          <p:cNvSpPr/>
          <p:nvPr/>
        </p:nvSpPr>
        <p:spPr>
          <a:xfrm>
            <a:off x="5112060" y="3357463"/>
            <a:ext cx="2556284" cy="392225"/>
          </a:xfrm>
          <a:prstGeom prst="rect">
            <a:avLst/>
          </a:prstGeom>
          <a:noFill/>
          <a:ln w="38100" cap="flat" cmpd="sng" algn="ctr">
            <a:solidFill>
              <a:srgbClr val="FF000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noFill/>
              <a:effectLst/>
              <a:latin typeface="Futura Bk BT"/>
              <a:ea typeface="HY견고딕"/>
            </a:endParaRPr>
          </a:p>
        </p:txBody>
      </p:sp>
    </p:spTree>
    <p:extLst>
      <p:ext uri="{BB962C8B-B14F-4D97-AF65-F5344CB8AC3E}">
        <p14:creationId xmlns:p14="http://schemas.microsoft.com/office/powerpoint/2010/main" val="103277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15950" y="2286000"/>
            <a:ext cx="7772400" cy="1143000"/>
          </a:xfrm>
        </p:spPr>
        <p:txBody>
          <a:bodyPr/>
          <a:lstStyle/>
          <a:p>
            <a:pPr algn="ctr">
              <a:defRPr/>
            </a:pPr>
            <a:r>
              <a:rPr lang="en-US" altLang="ko-KR" b="1" smtClean="0">
                <a:ea typeface="굴림" pitchFamily="50" charset="-127"/>
              </a:rPr>
              <a:t>15. </a:t>
            </a:r>
            <a:r>
              <a:rPr lang="ko-KR" altLang="en-US" b="1" smtClean="0">
                <a:ea typeface="굴림" pitchFamily="50" charset="-127"/>
              </a:rPr>
              <a:t>보안</a:t>
            </a:r>
          </a:p>
        </p:txBody>
      </p:sp>
      <p:pic>
        <p:nvPicPr>
          <p:cNvPr id="267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40106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pPr>
              <a:defRPr/>
            </a:pPr>
            <a:r>
              <a:rPr lang="ko-KR" altLang="en-US" b="1" smtClean="0">
                <a:ea typeface="굴림" pitchFamily="50" charset="-127"/>
              </a:rPr>
              <a:t>보안 </a:t>
            </a:r>
            <a:r>
              <a:rPr lang="en-US" altLang="ko-KR" b="1" smtClean="0">
                <a:ea typeface="굴림" pitchFamily="50" charset="-127"/>
              </a:rPr>
              <a:t>Overview</a:t>
            </a:r>
          </a:p>
        </p:txBody>
      </p:sp>
      <p:sp>
        <p:nvSpPr>
          <p:cNvPr id="268291" name="Rectangle 3"/>
          <p:cNvSpPr>
            <a:spLocks noGrp="1" noChangeArrowheads="1"/>
          </p:cNvSpPr>
          <p:nvPr>
            <p:ph type="body" idx="1"/>
          </p:nvPr>
        </p:nvSpPr>
        <p:spPr/>
        <p:txBody>
          <a:bodyPr/>
          <a:lstStyle/>
          <a:p>
            <a:endParaRPr lang="ko-KR" altLang="en-US" smtClean="0">
              <a:ea typeface="굴림" panose="020B0600000101010101" pitchFamily="50" charset="-127"/>
            </a:endParaRPr>
          </a:p>
          <a:p>
            <a:r>
              <a:rPr lang="en-US" altLang="ko-KR" smtClean="0">
                <a:ea typeface="굴림" panose="020B0600000101010101" pitchFamily="50" charset="-127"/>
              </a:rPr>
              <a:t>MicroStrategy</a:t>
            </a:r>
            <a:r>
              <a:rPr lang="ko-KR" altLang="en-US" smtClean="0">
                <a:ea typeface="굴림" panose="020B0600000101010101" pitchFamily="50" charset="-127"/>
              </a:rPr>
              <a:t>의 3가지 보안</a:t>
            </a:r>
          </a:p>
          <a:p>
            <a:pPr lvl="1"/>
            <a:r>
              <a:rPr lang="ko-KR" altLang="en-US" smtClean="0">
                <a:ea typeface="굴림" panose="020B0600000101010101" pitchFamily="50" charset="-127"/>
              </a:rPr>
              <a:t>네트워크 과 </a:t>
            </a:r>
            <a:r>
              <a:rPr lang="en-US" altLang="ko-KR" smtClean="0">
                <a:ea typeface="굴림" panose="020B0600000101010101" pitchFamily="50" charset="-127"/>
              </a:rPr>
              <a:t>Operating System </a:t>
            </a:r>
            <a:r>
              <a:rPr lang="ko-KR" altLang="en-US" smtClean="0">
                <a:ea typeface="굴림" panose="020B0600000101010101" pitchFamily="50" charset="-127"/>
              </a:rPr>
              <a:t>보안</a:t>
            </a:r>
          </a:p>
          <a:p>
            <a:pPr lvl="1"/>
            <a:r>
              <a:rPr lang="ko-KR" altLang="en-US" smtClean="0">
                <a:ea typeface="굴림" panose="020B0600000101010101" pitchFamily="50" charset="-127"/>
              </a:rPr>
              <a:t>데이터베이스 보안</a:t>
            </a:r>
          </a:p>
          <a:p>
            <a:pPr lvl="1"/>
            <a:r>
              <a:rPr lang="ko-KR" altLang="en-US" smtClean="0">
                <a:ea typeface="굴림" panose="020B0600000101010101" pitchFamily="50" charset="-127"/>
              </a:rPr>
              <a:t>어플리케이션 보안</a:t>
            </a:r>
            <a:endParaRPr lang="ko-KR" altLang="ko-KR" smtClean="0">
              <a:ea typeface="굴림" panose="020B0600000101010101" pitchFamily="50" charset="-127"/>
            </a:endParaRPr>
          </a:p>
        </p:txBody>
      </p:sp>
      <p:sp>
        <p:nvSpPr>
          <p:cNvPr id="268292" name="Rectangle 4"/>
          <p:cNvSpPr>
            <a:spLocks noChangeArrowheads="1"/>
          </p:cNvSpPr>
          <p:nvPr/>
        </p:nvSpPr>
        <p:spPr bwMode="auto">
          <a:xfrm>
            <a:off x="3929063" y="3262313"/>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marL="342900" indent="-342900" eaLnBrk="0" hangingPunct="0">
              <a:defRPr b="1">
                <a:solidFill>
                  <a:schemeClr val="tx1"/>
                </a:solidFill>
                <a:latin typeface="Futura Bk BT" pitchFamily="34" charset="0"/>
                <a:ea typeface="HY견고딕" panose="02030600000101010101" pitchFamily="18" charset="-127"/>
              </a:defRPr>
            </a:lvl1pPr>
            <a:lvl2pPr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lvl="1" eaLnBrk="1" hangingPunct="1"/>
            <a:endParaRPr lang="ko-KR" altLang="en-US" sz="2400" b="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ko-KR" altLang="en-US" b="1" smtClean="0">
                <a:ea typeface="굴림" pitchFamily="50" charset="-127"/>
              </a:rPr>
              <a:t>네트워크 과 </a:t>
            </a:r>
            <a:r>
              <a:rPr lang="en-US" altLang="ko-KR" b="1" smtClean="0">
                <a:ea typeface="굴림" pitchFamily="50" charset="-127"/>
              </a:rPr>
              <a:t>Operating System </a:t>
            </a:r>
            <a:r>
              <a:rPr lang="ko-KR" altLang="en-US" b="1" smtClean="0">
                <a:ea typeface="굴림" pitchFamily="50" charset="-127"/>
              </a:rPr>
              <a:t>보안</a:t>
            </a:r>
            <a:r>
              <a:rPr lang="ko-KR" altLang="en-US" smtClean="0">
                <a:ea typeface="굴림" pitchFamily="50" charset="-127"/>
              </a:rPr>
              <a:t>	</a:t>
            </a:r>
          </a:p>
        </p:txBody>
      </p:sp>
      <p:sp>
        <p:nvSpPr>
          <p:cNvPr id="269315" name="Rectangle 3"/>
          <p:cNvSpPr>
            <a:spLocks noGrp="1" noChangeArrowheads="1"/>
          </p:cNvSpPr>
          <p:nvPr>
            <p:ph type="body" idx="1"/>
          </p:nvPr>
        </p:nvSpPr>
        <p:spPr/>
        <p:txBody>
          <a:bodyPr/>
          <a:lstStyle/>
          <a:p>
            <a:r>
              <a:rPr lang="ko-KR" altLang="en-US" sz="2000" smtClean="0">
                <a:ea typeface="굴림" panose="020B0600000101010101" pitchFamily="50" charset="-127"/>
              </a:rPr>
              <a:t>네트워크 제어는 컴퓨터에 접근하고 </a:t>
            </a:r>
            <a:r>
              <a:rPr lang="en-US" altLang="ko-KR" sz="2000" smtClean="0">
                <a:ea typeface="굴림" panose="020B0600000101010101" pitchFamily="50" charset="-127"/>
              </a:rPr>
              <a:t>OS </a:t>
            </a:r>
            <a:r>
              <a:rPr lang="ko-KR" altLang="en-US" sz="2000" smtClean="0">
                <a:ea typeface="굴림" panose="020B0600000101010101" pitchFamily="50" charset="-127"/>
              </a:rPr>
              <a:t>제어는 특정 컴퓨터에 내재된 파일</a:t>
            </a:r>
            <a:r>
              <a:rPr lang="en-US" altLang="ko-KR" sz="2000" smtClean="0">
                <a:ea typeface="굴림" panose="020B0600000101010101" pitchFamily="50" charset="-127"/>
              </a:rPr>
              <a:t> </a:t>
            </a:r>
            <a:r>
              <a:rPr lang="ko-KR" altLang="en-US" sz="2000" smtClean="0">
                <a:ea typeface="굴림" panose="020B0600000101010101" pitchFamily="50" charset="-127"/>
              </a:rPr>
              <a:t>과 어플리케이션에 접근한다. </a:t>
            </a:r>
            <a:r>
              <a:rPr lang="ko-KR" altLang="ko-KR" sz="2000" smtClean="0">
                <a:ea typeface="굴림" panose="020B0600000101010101" pitchFamily="50" charset="-127"/>
              </a:rPr>
              <a:t> </a:t>
            </a:r>
          </a:p>
          <a:p>
            <a:r>
              <a:rPr lang="ko-KR" altLang="en-US" sz="2000" smtClean="0">
                <a:ea typeface="굴림" panose="020B0600000101010101" pitchFamily="50" charset="-127"/>
              </a:rPr>
              <a:t>다음 같은 레벨에 보안수행의 많은 방법이 있다  </a:t>
            </a:r>
            <a:r>
              <a:rPr lang="ko-KR" altLang="ko-KR" sz="2000" smtClean="0">
                <a:ea typeface="굴림" panose="020B0600000101010101" pitchFamily="50" charset="-127"/>
              </a:rPr>
              <a:t>:</a:t>
            </a:r>
          </a:p>
          <a:p>
            <a:pPr lvl="1"/>
            <a:r>
              <a:rPr lang="ko-KR" altLang="en-US" sz="2000" smtClean="0">
                <a:ea typeface="굴림" panose="020B0600000101010101" pitchFamily="50" charset="-127"/>
              </a:rPr>
              <a:t>방화벽 보호</a:t>
            </a:r>
            <a:endParaRPr lang="ko-KR" altLang="ko-KR" sz="2000" smtClean="0">
              <a:ea typeface="굴림" panose="020B0600000101010101" pitchFamily="50" charset="-127"/>
            </a:endParaRPr>
          </a:p>
          <a:p>
            <a:pPr lvl="1"/>
            <a:r>
              <a:rPr lang="ko-KR" altLang="en-US" sz="2000" smtClean="0">
                <a:ea typeface="굴림" panose="020B0600000101010101" pitchFamily="50" charset="-127"/>
              </a:rPr>
              <a:t>웹 서버 보안</a:t>
            </a:r>
          </a:p>
          <a:p>
            <a:pPr lvl="1"/>
            <a:r>
              <a:rPr lang="ko-KR" altLang="en-US" sz="2000" smtClean="0">
                <a:ea typeface="굴림" panose="020B0600000101010101" pitchFamily="50" charset="-127"/>
              </a:rPr>
              <a:t>네트워크 접근</a:t>
            </a:r>
          </a:p>
          <a:p>
            <a:pPr lvl="1"/>
            <a:r>
              <a:rPr lang="en-US" altLang="ko-KR" smtClean="0">
                <a:ea typeface="굴림" panose="020B0600000101010101" pitchFamily="50" charset="-127"/>
              </a:rPr>
              <a:t>Operating System</a:t>
            </a:r>
            <a:r>
              <a:rPr lang="en-US" altLang="ko-KR" sz="2000" smtClean="0">
                <a:ea typeface="굴림" panose="020B0600000101010101" pitchFamily="50" charset="-127"/>
              </a:rPr>
              <a:t> </a:t>
            </a:r>
            <a:r>
              <a:rPr lang="ko-KR" altLang="en-US" sz="2000" smtClean="0">
                <a:ea typeface="굴림" panose="020B0600000101010101" pitchFamily="50" charset="-127"/>
              </a:rPr>
              <a:t>사용자 관리</a:t>
            </a:r>
            <a:r>
              <a:rPr lang="ko-KR" altLang="en-US" smtClean="0">
                <a:ea typeface="굴림" panose="020B0600000101010101" pitchFamily="50" charset="-127"/>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pPr>
              <a:defRPr/>
            </a:pPr>
            <a:r>
              <a:rPr lang="ko-KR" altLang="en-US" b="1">
                <a:ea typeface="굴림"/>
              </a:rPr>
              <a:t>데이터베이스 보안</a:t>
            </a:r>
          </a:p>
        </p:txBody>
      </p:sp>
      <p:sp>
        <p:nvSpPr>
          <p:cNvPr id="270339" name="Rectangle 3"/>
          <p:cNvSpPr>
            <a:spLocks noGrp="1" noChangeArrowheads="1"/>
          </p:cNvSpPr>
          <p:nvPr>
            <p:ph type="body" idx="1"/>
          </p:nvPr>
        </p:nvSpPr>
        <p:spPr>
          <a:xfrm>
            <a:off x="228600" y="1146175"/>
            <a:ext cx="8686800" cy="5026025"/>
          </a:xfrm>
        </p:spPr>
        <p:txBody>
          <a:bodyPr/>
          <a:lstStyle/>
          <a:p>
            <a:pPr lvl="0">
              <a:defRPr/>
            </a:pPr>
            <a:r>
              <a:rPr lang="ko-KR" altLang="en-US" sz="2000">
                <a:ea typeface="굴림"/>
              </a:rPr>
              <a:t>알맞은 데이터베이스 레벨 보안은 간단하고, 비-보안 쿼리툴</a:t>
            </a:r>
            <a:r>
              <a:rPr lang="en-US" altLang="ko-KR" sz="2000">
                <a:ea typeface="굴림"/>
              </a:rPr>
              <a:t> </a:t>
            </a:r>
            <a:r>
              <a:rPr lang="ko-KR" altLang="en-US" sz="2000">
                <a:ea typeface="굴림"/>
              </a:rPr>
              <a:t>이용으로 </a:t>
            </a:r>
            <a:r>
              <a:rPr lang="en-US" altLang="ko-KR" sz="2000">
                <a:ea typeface="굴림"/>
              </a:rPr>
              <a:t>database </a:t>
            </a:r>
            <a:r>
              <a:rPr lang="ko-KR" altLang="en-US" sz="2000">
                <a:ea typeface="굴림"/>
              </a:rPr>
              <a:t>에 접근하는, </a:t>
            </a:r>
            <a:r>
              <a:rPr lang="en-US" altLang="ko-KR" sz="2000">
                <a:ea typeface="굴림"/>
              </a:rPr>
              <a:t>MicroStrategy </a:t>
            </a:r>
            <a:r>
              <a:rPr lang="ko-KR" altLang="en-US" sz="2000">
                <a:ea typeface="굴림"/>
              </a:rPr>
              <a:t>보안을 벗어나는 사람들을 경계하여 지키는 것이 중요하다. </a:t>
            </a:r>
          </a:p>
          <a:p>
            <a:pPr lvl="0">
              <a:defRPr/>
            </a:pPr>
            <a:endParaRPr lang="ko-KR" altLang="en-US" sz="2000">
              <a:ea typeface="굴림"/>
            </a:endParaRPr>
          </a:p>
          <a:p>
            <a:pPr lvl="0">
              <a:defRPr/>
            </a:pPr>
            <a:r>
              <a:rPr lang="en-US" altLang="ko-KR" sz="2000">
                <a:ea typeface="굴림"/>
              </a:rPr>
              <a:t>MicroStrategy </a:t>
            </a:r>
            <a:r>
              <a:rPr lang="ko-KR" altLang="en-US" sz="2000">
                <a:ea typeface="굴림"/>
              </a:rPr>
              <a:t>는 다음 데이터베이스</a:t>
            </a:r>
            <a:r>
              <a:rPr lang="en-US" altLang="ko-KR" sz="2000">
                <a:ea typeface="굴림"/>
              </a:rPr>
              <a:t> </a:t>
            </a:r>
            <a:r>
              <a:rPr lang="ko-KR" altLang="en-US" sz="2000">
                <a:ea typeface="굴림"/>
              </a:rPr>
              <a:t>에 언급된 것을 지원한다. </a:t>
            </a:r>
            <a:r>
              <a:rPr lang="ko-KR" altLang="ko-KR" sz="2000">
                <a:ea typeface="굴림"/>
              </a:rPr>
              <a:t>: </a:t>
            </a:r>
          </a:p>
          <a:p>
            <a:pPr lvl="1">
              <a:defRPr/>
            </a:pPr>
            <a:r>
              <a:rPr lang="ko-KR" altLang="en-US" sz="2000">
                <a:ea typeface="굴림"/>
              </a:rPr>
              <a:t>보안 </a:t>
            </a:r>
            <a:r>
              <a:rPr lang="en-US" altLang="ko-KR" sz="2000">
                <a:ea typeface="굴림"/>
              </a:rPr>
              <a:t>Views</a:t>
            </a:r>
          </a:p>
          <a:p>
            <a:pPr lvl="1">
              <a:defRPr/>
            </a:pPr>
            <a:r>
              <a:rPr lang="ko-KR" altLang="en-US" sz="2000">
                <a:ea typeface="굴림"/>
              </a:rPr>
              <a:t>분할 </a:t>
            </a:r>
            <a:r>
              <a:rPr lang="en-US" altLang="ko-KR" sz="2000">
                <a:ea typeface="굴림"/>
              </a:rPr>
              <a:t>Fact Tables</a:t>
            </a:r>
          </a:p>
          <a:p>
            <a:pPr lvl="1">
              <a:defRPr/>
            </a:pPr>
            <a:r>
              <a:rPr lang="ko-KR" altLang="en-US" sz="2000">
                <a:ea typeface="굴림"/>
              </a:rPr>
              <a:t>구획 </a:t>
            </a:r>
            <a:r>
              <a:rPr lang="en-US" altLang="ko-KR" sz="2000">
                <a:ea typeface="굴림"/>
              </a:rPr>
              <a:t>Fact Table</a:t>
            </a:r>
            <a:r>
              <a:rPr lang="ko-KR" altLang="en-US" sz="2000">
                <a:ea typeface="굴림"/>
              </a:rPr>
              <a:t> </a:t>
            </a:r>
          </a:p>
          <a:p>
            <a:pPr lvl="1">
              <a:defRPr/>
            </a:pPr>
            <a:endParaRPr lang="ko-KR" altLang="en-US" sz="2000">
              <a:ea typeface="굴림"/>
            </a:endParaRPr>
          </a:p>
          <a:p>
            <a:pPr lvl="0">
              <a:defRPr/>
            </a:pPr>
            <a:r>
              <a:rPr lang="ko-KR" altLang="en-US" sz="2400" b="1">
                <a:ea typeface="굴림"/>
              </a:rPr>
              <a:t>데이터베이스 보안을 </a:t>
            </a:r>
            <a:r>
              <a:rPr lang="en-US" altLang="ko-KR" sz="2400" b="1">
                <a:ea typeface="굴림"/>
              </a:rPr>
              <a:t>MicroStrategy7i</a:t>
            </a:r>
            <a:r>
              <a:rPr lang="ko-KR" altLang="en-US" sz="2400" b="1">
                <a:ea typeface="굴림"/>
              </a:rPr>
              <a:t>에 적용 하고자 한다면 프로젝트 구성에서 연결매핑 메뉴에서 </a:t>
            </a:r>
            <a:r>
              <a:rPr lang="en-US" altLang="ko-KR" sz="2400" b="1">
                <a:ea typeface="굴림"/>
              </a:rPr>
              <a:t>OLAP </a:t>
            </a:r>
            <a:r>
              <a:rPr lang="ko-KR" altLang="en-US" sz="2400" b="1">
                <a:ea typeface="굴림"/>
              </a:rPr>
              <a:t>사용자(그룹)과 </a:t>
            </a:r>
            <a:r>
              <a:rPr lang="en-US" altLang="ko-KR" sz="2400" b="1">
                <a:ea typeface="굴림"/>
              </a:rPr>
              <a:t>DBMS User</a:t>
            </a:r>
            <a:r>
              <a:rPr lang="ko-KR" altLang="en-US" sz="2400" b="1">
                <a:ea typeface="굴림"/>
              </a:rPr>
              <a:t>를 매핑하여 적용할 수 있다.</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pPr>
              <a:defRPr/>
            </a:pPr>
            <a:r>
              <a:rPr lang="ko-KR" altLang="en-US" b="1">
                <a:ea typeface="굴림"/>
              </a:rPr>
              <a:t>애트리뷰트 폼</a:t>
            </a:r>
          </a:p>
        </p:txBody>
      </p:sp>
      <p:sp>
        <p:nvSpPr>
          <p:cNvPr id="252931" name="Rectangle 3"/>
          <p:cNvSpPr>
            <a:spLocks noGrp="1" noChangeArrowheads="1"/>
          </p:cNvSpPr>
          <p:nvPr>
            <p:ph type="body" idx="1"/>
          </p:nvPr>
        </p:nvSpPr>
        <p:spPr>
          <a:xfrm>
            <a:off x="228600" y="1146175"/>
            <a:ext cx="8686800" cy="5026025"/>
          </a:xfrm>
        </p:spPr>
        <p:txBody>
          <a:bodyPr/>
          <a:lstStyle/>
          <a:p>
            <a:pPr lvl="0">
              <a:defRPr/>
            </a:pPr>
            <a:r>
              <a:rPr lang="en-US" altLang="ko-KR">
                <a:ea typeface="굴림"/>
              </a:rPr>
              <a:t>Customer</a:t>
            </a:r>
          </a:p>
          <a:p>
            <a:pPr lvl="1">
              <a:defRPr/>
            </a:pPr>
            <a:r>
              <a:rPr lang="en-US" altLang="ko-KR">
                <a:ea typeface="굴림"/>
              </a:rPr>
              <a:t>Name</a:t>
            </a:r>
          </a:p>
          <a:p>
            <a:pPr lvl="1">
              <a:defRPr/>
            </a:pPr>
            <a:r>
              <a:rPr lang="en-US" altLang="ko-KR">
                <a:ea typeface="굴림"/>
              </a:rPr>
              <a:t>ID</a:t>
            </a:r>
          </a:p>
          <a:p>
            <a:pPr lvl="1">
              <a:defRPr/>
            </a:pPr>
            <a:r>
              <a:rPr lang="en-US" altLang="ko-KR">
                <a:ea typeface="굴림"/>
              </a:rPr>
              <a:t>Email</a:t>
            </a:r>
          </a:p>
          <a:p>
            <a:pPr lvl="1">
              <a:defRPr/>
            </a:pPr>
            <a:r>
              <a:rPr lang="en-US" altLang="ko-KR">
                <a:ea typeface="굴림"/>
              </a:rPr>
              <a:t>Address</a:t>
            </a:r>
          </a:p>
          <a:p>
            <a:pPr lvl="1">
              <a:defRPr/>
            </a:pPr>
            <a:r>
              <a:rPr lang="en-US" altLang="ko-KR">
                <a:ea typeface="굴림"/>
              </a:rPr>
              <a:t>Social Security Number</a:t>
            </a:r>
          </a:p>
          <a:p>
            <a:pPr lvl="1">
              <a:defRPr/>
            </a:pPr>
            <a:endParaRPr lang="en-US" altLang="ko-KR">
              <a:ea typeface="굴림"/>
            </a:endParaRPr>
          </a:p>
          <a:p>
            <a:pPr lvl="0">
              <a:defRPr/>
            </a:pPr>
            <a:r>
              <a:rPr lang="ko-KR" altLang="en-US">
                <a:ea typeface="굴림"/>
              </a:rPr>
              <a:t>예로, 폼은 여러 나라 언어로 표현되는 이름을 지원하는데 유용할 수 있다.</a:t>
            </a:r>
          </a:p>
        </p:txBody>
      </p:sp>
    </p:spTree>
    <p:extLst>
      <p:ext uri="{BB962C8B-B14F-4D97-AF65-F5344CB8AC3E}">
        <p14:creationId xmlns:p14="http://schemas.microsoft.com/office/powerpoint/2010/main" val="1867270341"/>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ko-KR" altLang="en-US" b="1">
                <a:ea typeface="굴림"/>
              </a:rPr>
              <a:t>어플리케이션(</a:t>
            </a:r>
            <a:r>
              <a:rPr lang="en-US" altLang="ko-KR" b="1">
                <a:ea typeface="굴림"/>
              </a:rPr>
              <a:t>MicroStrategy) </a:t>
            </a:r>
            <a:r>
              <a:rPr lang="ko-KR" altLang="en-US" b="1">
                <a:ea typeface="굴림"/>
              </a:rPr>
              <a:t>보안</a:t>
            </a:r>
          </a:p>
        </p:txBody>
      </p:sp>
      <p:sp>
        <p:nvSpPr>
          <p:cNvPr id="271363" name="Rectangle 3"/>
          <p:cNvSpPr>
            <a:spLocks noGrp="1" noChangeArrowheads="1"/>
          </p:cNvSpPr>
          <p:nvPr>
            <p:ph type="body" idx="1"/>
          </p:nvPr>
        </p:nvSpPr>
        <p:spPr>
          <a:xfrm>
            <a:off x="228600" y="1146175"/>
            <a:ext cx="8686800" cy="5026025"/>
          </a:xfrm>
        </p:spPr>
        <p:txBody>
          <a:bodyPr/>
          <a:lstStyle/>
          <a:p>
            <a:pPr lvl="0">
              <a:defRPr/>
            </a:pPr>
            <a:endParaRPr lang="ko-KR" altLang="en-US">
              <a:ea typeface="굴림"/>
            </a:endParaRPr>
          </a:p>
          <a:p>
            <a:pPr lvl="0">
              <a:defRPr/>
            </a:pPr>
            <a:r>
              <a:rPr lang="en-US" altLang="ko-KR" sz="2000">
                <a:ea typeface="굴림"/>
              </a:rPr>
              <a:t>MicroStrategy </a:t>
            </a:r>
            <a:r>
              <a:rPr lang="ko-KR" altLang="en-US" sz="2000">
                <a:ea typeface="굴림"/>
              </a:rPr>
              <a:t>에 대한 어플리케이션 레벨</a:t>
            </a:r>
            <a:r>
              <a:rPr lang="en-US" altLang="ko-KR" sz="2000">
                <a:ea typeface="굴림"/>
              </a:rPr>
              <a:t> </a:t>
            </a:r>
            <a:r>
              <a:rPr lang="ko-KR" altLang="en-US" sz="2000">
                <a:ea typeface="굴림"/>
              </a:rPr>
              <a:t>보안은 </a:t>
            </a:r>
            <a:r>
              <a:rPr lang="ko-KR" altLang="ko-KR" sz="2000">
                <a:ea typeface="굴림"/>
              </a:rPr>
              <a:t> 3 </a:t>
            </a:r>
            <a:r>
              <a:rPr lang="ko-KR" altLang="en-US" sz="2000">
                <a:ea typeface="굴림"/>
              </a:rPr>
              <a:t>가지 다른 단계로 나뉜다. </a:t>
            </a:r>
            <a:r>
              <a:rPr lang="ko-KR" altLang="ko-KR" sz="2000">
                <a:ea typeface="굴림"/>
              </a:rPr>
              <a:t>:</a:t>
            </a:r>
          </a:p>
          <a:p>
            <a:pPr lvl="0">
              <a:defRPr/>
            </a:pPr>
            <a:endParaRPr lang="ko-KR" altLang="ko-KR" sz="2000">
              <a:ea typeface="굴림"/>
            </a:endParaRPr>
          </a:p>
          <a:p>
            <a:pPr lvl="1">
              <a:defRPr/>
            </a:pPr>
            <a:r>
              <a:rPr lang="ko-KR" altLang="en-US" sz="2000">
                <a:ea typeface="굴림"/>
              </a:rPr>
              <a:t>프로젝트 소스 단계</a:t>
            </a:r>
            <a:r>
              <a:rPr lang="ko-KR" altLang="ko-KR" sz="2000">
                <a:ea typeface="굴림"/>
              </a:rPr>
              <a:t> </a:t>
            </a:r>
          </a:p>
          <a:p>
            <a:pPr lvl="1">
              <a:defRPr/>
            </a:pPr>
            <a:r>
              <a:rPr lang="ko-KR" altLang="en-US" sz="2000">
                <a:ea typeface="굴림"/>
              </a:rPr>
              <a:t>프로젝트 단계</a:t>
            </a:r>
          </a:p>
          <a:p>
            <a:pPr lvl="1">
              <a:defRPr/>
            </a:pPr>
            <a:r>
              <a:rPr lang="ko-KR" altLang="en-US" sz="2000">
                <a:ea typeface="굴림"/>
              </a:rPr>
              <a:t>오브젝트(개체) 단계</a:t>
            </a:r>
            <a:endParaRPr lang="ko-KR" altLang="ko-KR">
              <a:ea typeface="굴림"/>
            </a:endParaRPr>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pPr>
              <a:defRPr/>
            </a:pPr>
            <a:r>
              <a:rPr lang="ko-KR" altLang="en-US" b="1">
                <a:ea typeface="굴림"/>
              </a:rPr>
              <a:t>프로젝트 소스 단위의 설정</a:t>
            </a:r>
            <a:r>
              <a:rPr lang="en-US" altLang="ko-KR">
                <a:ea typeface="굴림"/>
              </a:rPr>
              <a:t> </a:t>
            </a:r>
            <a:endParaRPr lang="ko-KR" altLang="en-US">
              <a:ea typeface="굴림"/>
            </a:endParaRPr>
          </a:p>
        </p:txBody>
      </p:sp>
      <p:sp>
        <p:nvSpPr>
          <p:cNvPr id="272387" name="Rectangle 3"/>
          <p:cNvSpPr>
            <a:spLocks noGrp="1" noChangeArrowheads="1"/>
          </p:cNvSpPr>
          <p:nvPr>
            <p:ph type="body" idx="1"/>
          </p:nvPr>
        </p:nvSpPr>
        <p:spPr>
          <a:xfrm>
            <a:off x="228600" y="1146175"/>
            <a:ext cx="8686800" cy="5026025"/>
          </a:xfrm>
        </p:spPr>
        <p:txBody>
          <a:bodyPr/>
          <a:lstStyle/>
          <a:p>
            <a:pPr lvl="0">
              <a:defRPr/>
            </a:pPr>
            <a:r>
              <a:rPr lang="ko-KR" altLang="en-US" sz="2000">
                <a:ea typeface="굴림"/>
              </a:rPr>
              <a:t>이 설정은  모든 프로젝트는 프로젝트 소스 내에 설정한다.</a:t>
            </a:r>
          </a:p>
          <a:p>
            <a:pPr lvl="0">
              <a:defRPr/>
            </a:pPr>
            <a:r>
              <a:rPr lang="ko-KR" altLang="en-US" sz="2000">
                <a:ea typeface="굴림"/>
              </a:rPr>
              <a:t>이 설정은  프로젝트 소스 레벨에서 설정된다.</a:t>
            </a:r>
          </a:p>
          <a:p>
            <a:pPr lvl="1">
              <a:defRPr/>
            </a:pPr>
            <a:r>
              <a:rPr lang="ko-KR" altLang="en-US" sz="2000">
                <a:ea typeface="굴림"/>
              </a:rPr>
              <a:t>사용자 계정</a:t>
            </a:r>
          </a:p>
          <a:p>
            <a:pPr lvl="2">
              <a:defRPr/>
            </a:pPr>
            <a:r>
              <a:rPr lang="ko-KR" altLang="en-US" sz="2000">
                <a:ea typeface="굴림"/>
              </a:rPr>
              <a:t>그룹 계정 </a:t>
            </a:r>
          </a:p>
          <a:p>
            <a:pPr lvl="1">
              <a:defRPr/>
            </a:pPr>
            <a:r>
              <a:rPr lang="ko-KR" altLang="en-US" sz="2000">
                <a:ea typeface="굴림"/>
              </a:rPr>
              <a:t>인증 </a:t>
            </a:r>
            <a:r>
              <a:rPr lang="ko-KR" altLang="ko-KR" sz="2000">
                <a:ea typeface="굴림"/>
              </a:rPr>
              <a:t> 모드</a:t>
            </a:r>
          </a:p>
          <a:p>
            <a:pPr lvl="1">
              <a:defRPr/>
            </a:pPr>
            <a:r>
              <a:rPr lang="ko-KR" altLang="en-US" sz="2000">
                <a:ea typeface="굴림"/>
              </a:rPr>
              <a:t>보안 역할</a:t>
            </a:r>
          </a:p>
          <a:p>
            <a:pPr lvl="2">
              <a:defRPr/>
            </a:pPr>
            <a:r>
              <a:rPr lang="ko-KR" altLang="en-US" sz="2000">
                <a:ea typeface="굴림"/>
              </a:rPr>
              <a:t>권한</a:t>
            </a:r>
            <a:r>
              <a:rPr lang="ko-KR" altLang="en-US">
                <a:ea typeface="굴림"/>
              </a:rPr>
              <a:t> </a:t>
            </a:r>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defRPr/>
            </a:pPr>
            <a:r>
              <a:rPr lang="ko-KR" altLang="en-US" b="1">
                <a:ea typeface="굴림"/>
              </a:rPr>
              <a:t>프로젝트 소스 레벨 설정: 사용자 계정</a:t>
            </a:r>
            <a:endParaRPr lang="ko-KR" altLang="ko-KR" b="1">
              <a:ea typeface="굴림"/>
            </a:endParaRPr>
          </a:p>
        </p:txBody>
      </p:sp>
      <p:sp>
        <p:nvSpPr>
          <p:cNvPr id="49156" name="Rectangle 3"/>
          <p:cNvSpPr>
            <a:spLocks noGrp="1" noChangeArrowheads="1"/>
          </p:cNvSpPr>
          <p:nvPr>
            <p:ph type="body" idx="1"/>
          </p:nvPr>
        </p:nvSpPr>
        <p:spPr>
          <a:xfrm>
            <a:off x="3505200" y="1295400"/>
            <a:ext cx="5105400" cy="5029200"/>
          </a:xfrm>
        </p:spPr>
        <p:txBody>
          <a:bodyPr/>
          <a:lstStyle/>
          <a:p>
            <a:pPr lvl="1">
              <a:defRPr/>
            </a:pPr>
            <a:endParaRPr lang="ko-KR" altLang="en-US">
              <a:ea typeface="굴림"/>
            </a:endParaRPr>
          </a:p>
          <a:p>
            <a:pPr lvl="1">
              <a:defRPr/>
            </a:pPr>
            <a:r>
              <a:rPr lang="ko-KR" altLang="en-US" sz="2000">
                <a:ea typeface="굴림"/>
              </a:rPr>
              <a:t>사용자 계정은 </a:t>
            </a:r>
            <a:r>
              <a:rPr lang="ko-KR" altLang="ko-KR" sz="2000">
                <a:ea typeface="굴림"/>
              </a:rPr>
              <a:t> 관리</a:t>
            </a:r>
            <a:r>
              <a:rPr lang="en-US" altLang="ko-KR" sz="2000">
                <a:ea typeface="굴림"/>
              </a:rPr>
              <a:t> </a:t>
            </a:r>
            <a:r>
              <a:rPr lang="ko-KR" altLang="en-US" sz="2000">
                <a:ea typeface="굴림"/>
              </a:rPr>
              <a:t>툴 내의 </a:t>
            </a:r>
            <a:r>
              <a:rPr lang="en-US" altLang="ko-KR" sz="2000">
                <a:ea typeface="굴림"/>
              </a:rPr>
              <a:t> </a:t>
            </a:r>
            <a:r>
              <a:rPr lang="ko-KR" altLang="en-US" sz="2000">
                <a:ea typeface="굴림"/>
              </a:rPr>
              <a:t>사용자관리자를 이용하여 설정</a:t>
            </a:r>
          </a:p>
          <a:p>
            <a:pPr lvl="1">
              <a:defRPr/>
            </a:pPr>
            <a:endParaRPr lang="ko-KR" altLang="ko-KR" sz="2000">
              <a:ea typeface="굴림"/>
            </a:endParaRPr>
          </a:p>
          <a:p>
            <a:pPr lvl="1">
              <a:defRPr/>
            </a:pPr>
            <a:r>
              <a:rPr lang="ko-KR" altLang="en-US" sz="2000">
                <a:ea typeface="굴림"/>
              </a:rPr>
              <a:t>그룹 계정은  사용자계정과 같은 방법으로 설정</a:t>
            </a:r>
          </a:p>
          <a:p>
            <a:pPr lvl="1">
              <a:defRPr/>
            </a:pPr>
            <a:endParaRPr lang="ko-KR" altLang="ko-KR" sz="2000">
              <a:ea typeface="굴림"/>
            </a:endParaRPr>
          </a:p>
          <a:p>
            <a:pPr lvl="1">
              <a:defRPr/>
            </a:pPr>
            <a:r>
              <a:rPr lang="ko-KR" altLang="en-US" sz="2000">
                <a:ea typeface="굴림"/>
              </a:rPr>
              <a:t>그룹 계정은 개별 사용자계정 또는 다른 그룹 계정을 포함할 수 있다. </a:t>
            </a:r>
            <a:endParaRPr lang="ko-KR" altLang="ko-KR" sz="2000">
              <a:ea typeface="굴림"/>
            </a:endParaRPr>
          </a:p>
        </p:txBody>
      </p:sp>
      <p:graphicFrame>
        <p:nvGraphicFramePr>
          <p:cNvPr id="49154" name="Object 2"/>
          <p:cNvGraphicFramePr>
            <a:graphicFrameLocks noChangeAspect="1"/>
          </p:cNvGraphicFramePr>
          <p:nvPr/>
        </p:nvGraphicFramePr>
        <p:xfrm>
          <a:off x="304800" y="1600200"/>
          <a:ext cx="3505200" cy="4114800"/>
        </p:xfrm>
        <a:graphic>
          <a:graphicData uri="http://schemas.openxmlformats.org/presentationml/2006/ole">
            <mc:AlternateContent xmlns:mc="http://schemas.openxmlformats.org/markup-compatibility/2006">
              <mc:Choice xmlns:v="urn:schemas-microsoft-com:vml" Requires="v">
                <p:oleObj spid="_x0000_s49220" name="비트맵 이미지" r:id="rId4" imgW="2467319" imgH="2847619" progId="Paint.Picture">
                  <p:embed/>
                </p:oleObj>
              </mc:Choice>
              <mc:Fallback>
                <p:oleObj name="비트맵 이미지" r:id="rId4" imgW="2467319" imgH="2847619" progId="Paint.Picture">
                  <p:embed/>
                  <p:pic>
                    <p:nvPicPr>
                      <p:cNvPr id="0" name="Picture 1" descr="rI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600200"/>
                        <a:ext cx="3505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pPr>
              <a:defRPr/>
            </a:pPr>
            <a:r>
              <a:rPr lang="ko-KR" altLang="en-US" b="1" smtClean="0">
                <a:ea typeface="굴림" pitchFamily="50" charset="-127"/>
              </a:rPr>
              <a:t>프로젝트 소스 레벨 설정: 사용자 계정</a:t>
            </a:r>
            <a:r>
              <a:rPr lang="ko-KR" altLang="en-US" smtClean="0">
                <a:ea typeface="굴림" pitchFamily="50" charset="-127"/>
              </a:rPr>
              <a:t> </a:t>
            </a:r>
            <a:endParaRPr lang="ko-KR" altLang="ko-KR" smtClean="0">
              <a:ea typeface="굴림" pitchFamily="50" charset="-127"/>
            </a:endParaRPr>
          </a:p>
        </p:txBody>
      </p:sp>
      <p:sp>
        <p:nvSpPr>
          <p:cNvPr id="273411" name="Rectangle 3"/>
          <p:cNvSpPr>
            <a:spLocks noGrp="1" noChangeArrowheads="1"/>
          </p:cNvSpPr>
          <p:nvPr>
            <p:ph type="body" idx="1"/>
          </p:nvPr>
        </p:nvSpPr>
        <p:spPr>
          <a:xfrm>
            <a:off x="381000" y="1146175"/>
            <a:ext cx="8534400" cy="5026025"/>
          </a:xfrm>
        </p:spPr>
        <p:txBody>
          <a:bodyPr/>
          <a:lstStyle/>
          <a:p>
            <a:r>
              <a:rPr lang="ko-KR" altLang="ko-KR" smtClean="0">
                <a:ea typeface="굴림" panose="020B0600000101010101" pitchFamily="50" charset="-127"/>
              </a:rPr>
              <a:t> </a:t>
            </a:r>
            <a:r>
              <a:rPr lang="ko-KR" altLang="ko-KR" sz="1800" smtClean="0">
                <a:ea typeface="굴림" panose="020B0600000101010101" pitchFamily="50" charset="-127"/>
              </a:rPr>
              <a:t>사용자편집기</a:t>
            </a:r>
            <a:r>
              <a:rPr lang="en-US" altLang="ko-KR" sz="1800" smtClean="0">
                <a:ea typeface="굴림" panose="020B0600000101010101" pitchFamily="50" charset="-127"/>
              </a:rPr>
              <a:t> </a:t>
            </a:r>
            <a:r>
              <a:rPr lang="ko-KR" altLang="en-US" sz="1800" smtClean="0">
                <a:ea typeface="굴림" panose="020B0600000101010101" pitchFamily="50" charset="-127"/>
              </a:rPr>
              <a:t>는 새로운 </a:t>
            </a:r>
            <a:r>
              <a:rPr lang="en-US" altLang="ko-KR" sz="1800" smtClean="0">
                <a:ea typeface="굴림" panose="020B0600000101010101" pitchFamily="50" charset="-127"/>
              </a:rPr>
              <a:t>MicroStrategy </a:t>
            </a:r>
            <a:r>
              <a:rPr lang="ko-KR" altLang="en-US" sz="1800" smtClean="0">
                <a:ea typeface="굴림" panose="020B0600000101010101" pitchFamily="50" charset="-127"/>
              </a:rPr>
              <a:t>어플리케이션 사용자 생성 및 권한 부여에 이용된다.</a:t>
            </a:r>
          </a:p>
        </p:txBody>
      </p:sp>
      <p:pic>
        <p:nvPicPr>
          <p:cNvPr id="2734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2133600"/>
            <a:ext cx="395922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7341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2112963"/>
            <a:ext cx="3303984" cy="40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pPr>
              <a:defRPr/>
            </a:pPr>
            <a:r>
              <a:rPr lang="ko-KR" altLang="en-US" b="1" smtClean="0">
                <a:ea typeface="굴림" pitchFamily="50" charset="-127"/>
              </a:rPr>
              <a:t>프로젝트 소스 레벨 설정: 사용자 계정</a:t>
            </a:r>
            <a:r>
              <a:rPr lang="ko-KR" altLang="en-US" smtClean="0">
                <a:ea typeface="굴림" pitchFamily="50" charset="-127"/>
              </a:rPr>
              <a:t> </a:t>
            </a:r>
            <a:endParaRPr lang="ko-KR" altLang="ko-KR" smtClean="0">
              <a:ea typeface="굴림" pitchFamily="50" charset="-127"/>
            </a:endParaRPr>
          </a:p>
        </p:txBody>
      </p:sp>
      <p:sp>
        <p:nvSpPr>
          <p:cNvPr id="274435" name="Rectangle 3"/>
          <p:cNvSpPr>
            <a:spLocks noGrp="1" noChangeArrowheads="1"/>
          </p:cNvSpPr>
          <p:nvPr>
            <p:ph type="body" idx="1"/>
          </p:nvPr>
        </p:nvSpPr>
        <p:spPr>
          <a:xfrm>
            <a:off x="4267200" y="1371600"/>
            <a:ext cx="4343400" cy="4343400"/>
          </a:xfrm>
        </p:spPr>
        <p:txBody>
          <a:bodyPr/>
          <a:lstStyle/>
          <a:p>
            <a:pPr lvl="1"/>
            <a:r>
              <a:rPr lang="ko-KR" altLang="en-US" sz="1800" smtClean="0">
                <a:ea typeface="굴림" panose="020B0600000101010101" pitchFamily="50" charset="-127"/>
              </a:rPr>
              <a:t>모든 사용자는 일련의 권한을 가진다</a:t>
            </a:r>
            <a:r>
              <a:rPr lang="ko-KR" altLang="ko-KR" sz="1800" smtClean="0">
                <a:ea typeface="굴림" panose="020B0600000101010101" pitchFamily="50" charset="-127"/>
              </a:rPr>
              <a:t>.</a:t>
            </a:r>
            <a:endParaRPr lang="ko-KR" altLang="en-US" sz="1800" smtClean="0">
              <a:ea typeface="굴림" panose="020B0600000101010101" pitchFamily="50" charset="-127"/>
            </a:endParaRPr>
          </a:p>
          <a:p>
            <a:pPr lvl="1"/>
            <a:r>
              <a:rPr lang="ko-KR" altLang="ko-KR" sz="1800" smtClean="0">
                <a:ea typeface="굴림" panose="020B0600000101010101" pitchFamily="50" charset="-127"/>
              </a:rPr>
              <a:t>모든 사용자는 </a:t>
            </a:r>
            <a:r>
              <a:rPr lang="ko-KR" altLang="en-US" sz="1800" smtClean="0">
                <a:ea typeface="굴림" panose="020B0600000101010101" pitchFamily="50" charset="-127"/>
              </a:rPr>
              <a:t>E</a:t>
            </a:r>
            <a:r>
              <a:rPr lang="en-US" altLang="ko-KR" sz="1800" smtClean="0">
                <a:ea typeface="굴림" panose="020B0600000101010101" pitchFamily="50" charset="-127"/>
              </a:rPr>
              <a:t>veryone </a:t>
            </a:r>
            <a:r>
              <a:rPr lang="ko-KR" altLang="en-US" sz="1800" smtClean="0">
                <a:ea typeface="굴림" panose="020B0600000101010101" pitchFamily="50" charset="-127"/>
              </a:rPr>
              <a:t>그룹에 속한다.</a:t>
            </a:r>
            <a:endParaRPr lang="ko-KR" altLang="ko-KR" sz="1800" smtClean="0">
              <a:ea typeface="굴림" panose="020B0600000101010101" pitchFamily="50" charset="-127"/>
            </a:endParaRPr>
          </a:p>
          <a:p>
            <a:pPr lvl="1"/>
            <a:endParaRPr lang="ko-KR" altLang="ko-KR" sz="1800" smtClean="0">
              <a:ea typeface="굴림" panose="020B0600000101010101" pitchFamily="50" charset="-127"/>
            </a:endParaRPr>
          </a:p>
          <a:p>
            <a:pPr lvl="1"/>
            <a:r>
              <a:rPr lang="ko-KR" altLang="en-US" sz="1800" smtClean="0">
                <a:ea typeface="굴림" panose="020B0600000101010101" pitchFamily="50" charset="-127"/>
              </a:rPr>
              <a:t>권한 관리를 수월하게 하기 위해서는, 각 사용자 별로  보안설정을 위한 권한 관리보다는 그룹에 대한 권한설정을 부여하고 같은 권한을 가지는 사용자는 같은 그룹을 매핑할 것을 권장한다.</a:t>
            </a:r>
            <a:endParaRPr lang="ko-KR" altLang="ko-KR" sz="1800" smtClean="0">
              <a:ea typeface="굴림" panose="020B0600000101010101" pitchFamily="50" charset="-127"/>
            </a:endParaRPr>
          </a:p>
          <a:p>
            <a:endParaRPr lang="ko-KR" altLang="ko-KR" sz="1800" smtClean="0">
              <a:ea typeface="굴림" panose="020B0600000101010101" pitchFamily="50" charset="-127"/>
            </a:endParaRPr>
          </a:p>
        </p:txBody>
      </p:sp>
      <p:pic>
        <p:nvPicPr>
          <p:cNvPr id="27443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3954463"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p:txBody>
          <a:bodyPr/>
          <a:lstStyle/>
          <a:p>
            <a:pPr>
              <a:defRPr/>
            </a:pPr>
            <a:r>
              <a:rPr lang="ko-KR" altLang="en-US" b="1">
                <a:ea typeface="굴림"/>
              </a:rPr>
              <a:t>프로젝트 소스 레벨 설정 : 인증</a:t>
            </a:r>
            <a:r>
              <a:rPr lang="ko-KR" altLang="ko-KR" b="1">
                <a:ea typeface="굴림"/>
              </a:rPr>
              <a:t> </a:t>
            </a:r>
            <a:r>
              <a:rPr lang="ko-KR" altLang="en-US" b="1">
                <a:ea typeface="굴림"/>
              </a:rPr>
              <a:t>모드</a:t>
            </a:r>
          </a:p>
        </p:txBody>
      </p:sp>
      <p:sp>
        <p:nvSpPr>
          <p:cNvPr id="275459" name="Rectangle 3"/>
          <p:cNvSpPr>
            <a:spLocks noGrp="1" noChangeArrowheads="1"/>
          </p:cNvSpPr>
          <p:nvPr>
            <p:ph type="body" idx="1"/>
          </p:nvPr>
        </p:nvSpPr>
        <p:spPr>
          <a:xfrm>
            <a:off x="4572000" y="1371600"/>
            <a:ext cx="4343400" cy="5026025"/>
          </a:xfrm>
        </p:spPr>
        <p:txBody>
          <a:bodyPr/>
          <a:lstStyle/>
          <a:p>
            <a:pPr lvl="0">
              <a:defRPr/>
            </a:pPr>
            <a:r>
              <a:rPr lang="ko-KR" altLang="en-US" sz="2000">
                <a:ea typeface="굴림"/>
              </a:rPr>
              <a:t>사용자가 자신을 시스템</a:t>
            </a:r>
            <a:r>
              <a:rPr lang="en-US" altLang="ko-KR" sz="2000">
                <a:ea typeface="굴림"/>
              </a:rPr>
              <a:t> </a:t>
            </a:r>
            <a:r>
              <a:rPr lang="ko-KR" altLang="en-US" sz="2000">
                <a:ea typeface="굴림"/>
              </a:rPr>
              <a:t>에 인증하는데 는 다음의 5가지 유형이 존재한다.</a:t>
            </a:r>
          </a:p>
          <a:p>
            <a:pPr lvl="2">
              <a:defRPr/>
            </a:pPr>
            <a:r>
              <a:rPr lang="en-US" altLang="ko-KR" sz="2000">
                <a:ea typeface="굴림"/>
              </a:rPr>
              <a:t>  NT </a:t>
            </a:r>
            <a:r>
              <a:rPr lang="ko-KR" altLang="en-US" sz="2000">
                <a:ea typeface="굴림"/>
              </a:rPr>
              <a:t>인증 </a:t>
            </a:r>
          </a:p>
          <a:p>
            <a:pPr lvl="2">
              <a:defRPr/>
            </a:pPr>
            <a:r>
              <a:rPr lang="ko-KR" altLang="ko-KR" sz="2000">
                <a:ea typeface="굴림"/>
              </a:rPr>
              <a:t> </a:t>
            </a:r>
            <a:r>
              <a:rPr lang="ko-KR" altLang="en-US" sz="2000">
                <a:ea typeface="굴림"/>
              </a:rPr>
              <a:t>표준 인증 </a:t>
            </a:r>
          </a:p>
          <a:p>
            <a:pPr lvl="2">
              <a:defRPr/>
            </a:pPr>
            <a:r>
              <a:rPr lang="ko-KR" altLang="ko-KR" sz="2000">
                <a:ea typeface="굴림"/>
              </a:rPr>
              <a:t> </a:t>
            </a:r>
            <a:r>
              <a:rPr lang="ko-KR" altLang="en-US" sz="2000">
                <a:ea typeface="굴림"/>
              </a:rPr>
              <a:t>익명 인증</a:t>
            </a:r>
          </a:p>
          <a:p>
            <a:pPr lvl="2">
              <a:defRPr/>
            </a:pPr>
            <a:r>
              <a:rPr lang="en-US" altLang="ko-KR" sz="2000">
                <a:ea typeface="굴림"/>
              </a:rPr>
              <a:t>Warehouse </a:t>
            </a:r>
            <a:r>
              <a:rPr lang="ko-KR" altLang="en-US" sz="2000">
                <a:ea typeface="굴림"/>
              </a:rPr>
              <a:t>인증</a:t>
            </a:r>
          </a:p>
          <a:p>
            <a:pPr lvl="2">
              <a:defRPr/>
            </a:pPr>
            <a:r>
              <a:rPr lang="en-US" altLang="ko-KR" sz="2000">
                <a:ea typeface="굴림"/>
              </a:rPr>
              <a:t>LDAP </a:t>
            </a:r>
            <a:r>
              <a:rPr lang="ko-KR" altLang="en-US" sz="2000">
                <a:ea typeface="굴림"/>
              </a:rPr>
              <a:t>인증</a:t>
            </a:r>
          </a:p>
          <a:p>
            <a:pPr lvl="2">
              <a:defRPr/>
            </a:pPr>
            <a:endParaRPr lang="ko-KR" altLang="ko-KR" sz="2000">
              <a:ea typeface="굴림"/>
            </a:endParaRPr>
          </a:p>
          <a:p>
            <a:pPr lvl="2">
              <a:defRPr/>
            </a:pPr>
            <a:endParaRPr lang="ko-KR" altLang="ko-KR" sz="2000">
              <a:ea typeface="굴림"/>
            </a:endParaRPr>
          </a:p>
          <a:p>
            <a:pPr lvl="0">
              <a:defRPr/>
            </a:pPr>
            <a:r>
              <a:rPr lang="ko-KR" altLang="en-US" sz="2000">
                <a:ea typeface="굴림"/>
              </a:rPr>
              <a:t>인증 모드</a:t>
            </a:r>
            <a:r>
              <a:rPr lang="en-US" altLang="ko-KR" sz="2000">
                <a:ea typeface="굴림"/>
              </a:rPr>
              <a:t> </a:t>
            </a:r>
            <a:r>
              <a:rPr lang="ko-KR" altLang="en-US" sz="2000">
                <a:ea typeface="굴림"/>
              </a:rPr>
              <a:t>는 프로젝트 소스관리자를 이용하여 프로젝트소스</a:t>
            </a:r>
            <a:r>
              <a:rPr lang="en-US" altLang="ko-KR" sz="2000">
                <a:ea typeface="굴림"/>
              </a:rPr>
              <a:t> </a:t>
            </a:r>
            <a:r>
              <a:rPr lang="ko-KR" altLang="en-US" sz="2000">
                <a:ea typeface="굴림"/>
              </a:rPr>
              <a:t>마다 구성한다.</a:t>
            </a:r>
          </a:p>
        </p:txBody>
      </p:sp>
      <p:pic>
        <p:nvPicPr>
          <p:cNvPr id="275460" name="Picture 7"/>
          <p:cNvPicPr>
            <a:picLocks noChangeAspect="1" noChangeArrowheads="1"/>
          </p:cNvPicPr>
          <p:nvPr/>
        </p:nvPicPr>
        <p:blipFill rotWithShape="1">
          <a:blip r:embed="rId3"/>
          <a:srcRect/>
          <a:stretch>
            <a:fillRect/>
          </a:stretch>
        </p:blipFill>
        <p:spPr>
          <a:xfrm>
            <a:off x="533400" y="1447800"/>
            <a:ext cx="3848100" cy="4267200"/>
          </a:xfrm>
          <a:prstGeom prst="rect">
            <a:avLst/>
          </a:prstGeom>
          <a:noFill/>
          <a:ln>
            <a:noFill/>
          </a:ln>
        </p:spPr>
      </p:pic>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pPr>
              <a:defRPr/>
            </a:pPr>
            <a:r>
              <a:rPr lang="ko-KR" altLang="en-US" b="1" smtClean="0">
                <a:ea typeface="굴림" pitchFamily="50" charset="-127"/>
              </a:rPr>
              <a:t>프로젝트 소스 레벨 설정: 보안 역할</a:t>
            </a:r>
            <a:endParaRPr lang="ko-KR" altLang="ko-KR" b="1" smtClean="0">
              <a:ea typeface="굴림" pitchFamily="50" charset="-127"/>
            </a:endParaRPr>
          </a:p>
        </p:txBody>
      </p:sp>
      <p:sp>
        <p:nvSpPr>
          <p:cNvPr id="276483" name="AutoShape 3"/>
          <p:cNvSpPr>
            <a:spLocks noGrp="1" noChangeAspect="1" noChangeArrowheads="1"/>
          </p:cNvSpPr>
          <p:nvPr>
            <p:ph type="body" idx="1"/>
          </p:nvPr>
        </p:nvSpPr>
        <p:spPr/>
        <p:txBody>
          <a:bodyPr/>
          <a:lstStyle/>
          <a:p>
            <a:endParaRPr lang="ko-KR" altLang="en-US" smtClean="0">
              <a:ea typeface="굴림" panose="020B0600000101010101" pitchFamily="50" charset="-127"/>
            </a:endParaRPr>
          </a:p>
          <a:p>
            <a:r>
              <a:rPr lang="ko-KR" altLang="en-US" sz="2400" smtClean="0">
                <a:ea typeface="굴림" panose="020B0600000101010101" pitchFamily="50" charset="-127"/>
              </a:rPr>
              <a:t>보안 역할은  어플리케이션 기능에 접근하는 것을 제어하고,  프로젝트에서 프로젝트로 같은 사용자에 대한 다른 권한을 제공한다.</a:t>
            </a:r>
            <a:r>
              <a:rPr lang="ko-KR" altLang="ko-KR" sz="2400" smtClean="0">
                <a:ea typeface="굴림" panose="020B0600000101010101" pitchFamily="50" charset="-127"/>
              </a:rPr>
              <a:t> </a:t>
            </a:r>
          </a:p>
          <a:p>
            <a:pPr>
              <a:buFont typeface="Marlett" pitchFamily="2" charset="2"/>
              <a:buNone/>
            </a:pPr>
            <a:r>
              <a:rPr lang="ko-KR" altLang="en-US" sz="2400" smtClean="0">
                <a:ea typeface="굴림" panose="020B0600000101010101" pitchFamily="50" charset="-127"/>
              </a:rPr>
              <a:t>    </a:t>
            </a:r>
            <a:r>
              <a:rPr lang="ko-KR" altLang="en-US" sz="2400" smtClean="0">
                <a:ea typeface="굴림" panose="020B0600000101010101" pitchFamily="50" charset="-127"/>
                <a:sym typeface="Wingdings" panose="05000000000000000000" pitchFamily="2" charset="2"/>
              </a:rPr>
              <a:t> 같은 사용자가 각각의 프로젝트에서 별도의 권한을 가질 경우 보안 역할을 이용하여 설정 가능하다.</a:t>
            </a:r>
          </a:p>
          <a:p>
            <a:pPr>
              <a:buFont typeface="Marlett" pitchFamily="2" charset="2"/>
              <a:buNone/>
            </a:pPr>
            <a:endParaRPr lang="ko-KR" altLang="ko-KR" sz="2400" smtClean="0">
              <a:ea typeface="굴림" panose="020B0600000101010101" pitchFamily="50" charset="-127"/>
            </a:endParaRPr>
          </a:p>
          <a:p>
            <a:r>
              <a:rPr lang="ko-KR" altLang="en-US" sz="2400" smtClean="0">
                <a:ea typeface="굴림" panose="020B0600000101010101" pitchFamily="50" charset="-127"/>
              </a:rPr>
              <a:t>보안 역할은 권한을 그룹화할 수가 있다. 따라서 다른 사용자에게 승인할 수 있다.</a:t>
            </a:r>
            <a:r>
              <a:rPr lang="ko-KR" altLang="en-US" smtClean="0">
                <a:ea typeface="굴림" panose="020B0600000101010101" pitchFamily="50" charset="-127"/>
              </a:rPr>
              <a:t> </a:t>
            </a:r>
          </a:p>
          <a:p>
            <a:endParaRPr lang="ko-KR" altLang="en-US" smtClean="0">
              <a:ea typeface="굴림" panose="020B0600000101010101" pitchFamily="50" charset="-127"/>
            </a:endParaRPr>
          </a:p>
          <a:p>
            <a:endParaRPr lang="ko-KR" altLang="ko-KR" smtClean="0">
              <a:ea typeface="굴림" panose="020B0600000101010101" pitchFamily="50" charset="-127"/>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pPr>
              <a:defRPr/>
            </a:pPr>
            <a:r>
              <a:rPr lang="ko-KR" altLang="en-US" b="1" smtClean="0">
                <a:ea typeface="굴림" pitchFamily="50" charset="-127"/>
              </a:rPr>
              <a:t>프로젝트 소스 레벨 설정 : 보안 역할</a:t>
            </a:r>
            <a:endParaRPr lang="ko-KR" altLang="ko-KR" b="1" smtClean="0">
              <a:ea typeface="굴림" pitchFamily="50" charset="-127"/>
            </a:endParaRPr>
          </a:p>
        </p:txBody>
      </p:sp>
      <p:sp>
        <p:nvSpPr>
          <p:cNvPr id="277507" name="AutoShape 3"/>
          <p:cNvSpPr>
            <a:spLocks noGrp="1" noChangeAspect="1" noChangeArrowheads="1"/>
          </p:cNvSpPr>
          <p:nvPr>
            <p:ph type="body" idx="1"/>
          </p:nvPr>
        </p:nvSpPr>
        <p:spPr>
          <a:xfrm>
            <a:off x="457200" y="1146175"/>
            <a:ext cx="8458200" cy="987425"/>
          </a:xfrm>
        </p:spPr>
        <p:txBody>
          <a:bodyPr/>
          <a:lstStyle/>
          <a:p>
            <a:pPr lvl="1"/>
            <a:r>
              <a:rPr lang="ko-KR" altLang="en-US" smtClean="0">
                <a:ea typeface="굴림" panose="020B0600000101010101" pitchFamily="50" charset="-127"/>
              </a:rPr>
              <a:t>비록 보안 역할이 프로젝트소스 레벨 설정일지라도, 프로젝트 구성 창에서 프로젝트 별로 매핑한다.  </a:t>
            </a:r>
            <a:endParaRPr lang="ko-KR" altLang="ko-KR" smtClean="0">
              <a:ea typeface="굴림" panose="020B0600000101010101" pitchFamily="50" charset="-127"/>
            </a:endParaRPr>
          </a:p>
        </p:txBody>
      </p:sp>
      <p:pic>
        <p:nvPicPr>
          <p:cNvPr id="27750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33600"/>
            <a:ext cx="3859981" cy="395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7750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 y="2116138"/>
            <a:ext cx="38766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pPr>
              <a:defRPr/>
            </a:pPr>
            <a:r>
              <a:rPr lang="ko-KR" altLang="en-US" b="1">
                <a:ea typeface="굴림"/>
              </a:rPr>
              <a:t>프로젝트 레벨 설정</a:t>
            </a:r>
          </a:p>
        </p:txBody>
      </p:sp>
      <p:sp>
        <p:nvSpPr>
          <p:cNvPr id="278531" name="Rectangle 3"/>
          <p:cNvSpPr>
            <a:spLocks noGrp="1" noChangeArrowheads="1"/>
          </p:cNvSpPr>
          <p:nvPr>
            <p:ph type="body" idx="1"/>
          </p:nvPr>
        </p:nvSpPr>
        <p:spPr>
          <a:xfrm>
            <a:off x="304800" y="1146175"/>
            <a:ext cx="8610600" cy="682625"/>
          </a:xfrm>
        </p:spPr>
        <p:txBody>
          <a:bodyPr/>
          <a:lstStyle/>
          <a:p>
            <a:pPr>
              <a:lnSpc>
                <a:spcPct val="90000"/>
              </a:lnSpc>
              <a:buFont typeface="Marlett"/>
              <a:buNone/>
              <a:defRPr/>
            </a:pPr>
            <a:r>
              <a:rPr lang="ko-KR" altLang="en-US" sz="2000">
                <a:ea typeface="굴림"/>
              </a:rPr>
              <a:t>프로젝트 단계에서의 보안 설정은 다음 2 가지 형태로 나뉜다.</a:t>
            </a:r>
          </a:p>
          <a:p>
            <a:pPr lvl="1">
              <a:lnSpc>
                <a:spcPct val="90000"/>
              </a:lnSpc>
              <a:defRPr/>
            </a:pPr>
            <a:r>
              <a:rPr lang="ko-KR" altLang="en-US" sz="1800">
                <a:ea typeface="굴림"/>
              </a:rPr>
              <a:t>보안 역할에서 사용자 또는 그룹 승인</a:t>
            </a:r>
          </a:p>
          <a:p>
            <a:pPr lvl="1">
              <a:lnSpc>
                <a:spcPct val="90000"/>
              </a:lnSpc>
              <a:defRPr/>
            </a:pPr>
            <a:r>
              <a:rPr lang="ko-KR" altLang="en-US" sz="1800">
                <a:ea typeface="굴림"/>
              </a:rPr>
              <a:t>보안 필터</a:t>
            </a:r>
            <a:r>
              <a:rPr lang="en-US" altLang="ko-KR" sz="1800">
                <a:ea typeface="굴림"/>
              </a:rPr>
              <a:t> </a:t>
            </a:r>
            <a:r>
              <a:rPr lang="ko-KR" altLang="en-US" sz="1800">
                <a:ea typeface="굴림"/>
              </a:rPr>
              <a:t>에서 사용자 또는 그룹 승인</a:t>
            </a:r>
            <a:endParaRPr lang="ko-KR" altLang="ko-KR" sz="2000">
              <a:ea typeface="굴림"/>
            </a:endParaRPr>
          </a:p>
        </p:txBody>
      </p:sp>
      <p:grpSp>
        <p:nvGrpSpPr>
          <p:cNvPr id="2" name="그룹 1"/>
          <p:cNvGrpSpPr/>
          <p:nvPr/>
        </p:nvGrpSpPr>
        <p:grpSpPr>
          <a:xfrm>
            <a:off x="457201" y="2133600"/>
            <a:ext cx="7787208" cy="3959696"/>
            <a:chOff x="457200" y="2133600"/>
            <a:chExt cx="8372475" cy="4343400"/>
          </a:xfrm>
        </p:grpSpPr>
        <p:pic>
          <p:nvPicPr>
            <p:cNvPr id="278532" name="Picture 9"/>
            <p:cNvPicPr>
              <a:picLocks noChangeAspect="1" noChangeArrowheads="1"/>
            </p:cNvPicPr>
            <p:nvPr/>
          </p:nvPicPr>
          <p:blipFill rotWithShape="1">
            <a:blip r:embed="rId3"/>
            <a:srcRect/>
            <a:stretch>
              <a:fillRect/>
            </a:stretch>
          </p:blipFill>
          <p:spPr>
            <a:xfrm>
              <a:off x="457200" y="2133600"/>
              <a:ext cx="6029325" cy="4229100"/>
            </a:xfrm>
            <a:prstGeom prst="rect">
              <a:avLst/>
            </a:prstGeom>
            <a:noFill/>
            <a:ln>
              <a:noFill/>
            </a:ln>
          </p:spPr>
        </p:pic>
        <p:sp>
          <p:nvSpPr>
            <p:cNvPr id="278533" name="Freeform 10"/>
            <p:cNvSpPr/>
            <p:nvPr/>
          </p:nvSpPr>
          <p:spPr>
            <a:xfrm>
              <a:off x="6019800" y="2520950"/>
              <a:ext cx="685800" cy="990600"/>
            </a:xfrm>
            <a:custGeom>
              <a:avLst/>
              <a:gdLst>
                <a:gd name="T0" fmla="*/ 0 w 768"/>
                <a:gd name="T1" fmla="*/ 2147483647 h 544"/>
                <a:gd name="T2" fmla="*/ 2147483647 w 768"/>
                <a:gd name="T3" fmla="*/ 2147483647 h 544"/>
                <a:gd name="T4" fmla="*/ 2147483647 w 768"/>
                <a:gd name="T5" fmla="*/ 2147483647 h 544"/>
                <a:gd name="T6" fmla="*/ 0 60000 65536"/>
                <a:gd name="T7" fmla="*/ 0 60000 65536"/>
                <a:gd name="T8" fmla="*/ 0 60000 65536"/>
                <a:gd name="T9" fmla="*/ 0 w 768"/>
                <a:gd name="T10" fmla="*/ 0 h 544"/>
                <a:gd name="T11" fmla="*/ 768 w 768"/>
                <a:gd name="T12" fmla="*/ 544 h 544"/>
              </a:gdLst>
              <a:ahLst/>
              <a:cxnLst>
                <a:cxn ang="T6">
                  <a:pos x="T0" y="T1"/>
                </a:cxn>
                <a:cxn ang="T7">
                  <a:pos x="T2" y="T3"/>
                </a:cxn>
                <a:cxn ang="T8">
                  <a:pos x="T4" y="T5"/>
                </a:cxn>
              </a:cxnLst>
              <a:rect l="T9" t="T10" r="T11" b="T12"/>
              <a:pathLst>
                <a:path w="768" h="544">
                  <a:moveTo>
                    <a:pt x="0" y="160"/>
                  </a:moveTo>
                  <a:cubicBezTo>
                    <a:pt x="224" y="80"/>
                    <a:pt x="448" y="0"/>
                    <a:pt x="576" y="64"/>
                  </a:cubicBezTo>
                  <a:cubicBezTo>
                    <a:pt x="704" y="128"/>
                    <a:pt x="736" y="456"/>
                    <a:pt x="768" y="544"/>
                  </a:cubicBezTo>
                </a:path>
              </a:pathLst>
            </a:custGeom>
            <a:noFill/>
            <a:ln w="38100" cap="flat" cmpd="sng">
              <a:solidFill>
                <a:srgbClr val="D61602"/>
              </a:solidFill>
              <a:prstDash val="solid"/>
              <a:round/>
              <a:tailEnd type="triangle" w="med" len="med"/>
            </a:ln>
          </p:spPr>
          <p:txBody>
            <a:bodyPr wrap="none" anchor="ctr"/>
            <a:lstStyle/>
            <a:p>
              <a:pPr lvl="0">
                <a:defRPr/>
              </a:pPr>
              <a:endParaRPr lang="ko-KR" altLang="en-US"/>
            </a:p>
          </p:txBody>
        </p:sp>
        <p:pic>
          <p:nvPicPr>
            <p:cNvPr id="278534" name="Picture 11"/>
            <p:cNvPicPr>
              <a:picLocks noChangeAspect="1" noChangeArrowheads="1"/>
            </p:cNvPicPr>
            <p:nvPr/>
          </p:nvPicPr>
          <p:blipFill rotWithShape="1">
            <a:blip r:embed="rId4"/>
            <a:srcRect/>
            <a:stretch>
              <a:fillRect/>
            </a:stretch>
          </p:blipFill>
          <p:spPr>
            <a:xfrm>
              <a:off x="4953000" y="3629025"/>
              <a:ext cx="3876675" cy="2847975"/>
            </a:xfrm>
            <a:prstGeom prst="rect">
              <a:avLst/>
            </a:prstGeom>
            <a:noFill/>
            <a:ln>
              <a:noFill/>
            </a:ln>
          </p:spPr>
        </p:pic>
      </p:gr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pPr>
              <a:defRPr/>
            </a:pPr>
            <a:r>
              <a:rPr lang="ko-KR" altLang="en-US" b="1" smtClean="0">
                <a:ea typeface="굴림" pitchFamily="50" charset="-127"/>
              </a:rPr>
              <a:t>프로젝트 레벨 설정: 보안 역할</a:t>
            </a:r>
            <a:endParaRPr lang="ko-KR" altLang="ko-KR" b="1" smtClean="0">
              <a:ea typeface="굴림" pitchFamily="50" charset="-127"/>
            </a:endParaRPr>
          </a:p>
        </p:txBody>
      </p:sp>
      <p:pic>
        <p:nvPicPr>
          <p:cNvPr id="5120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495800"/>
            <a:ext cx="10858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51202" name="Object 2"/>
          <p:cNvGraphicFramePr>
            <a:graphicFrameLocks noChangeAspect="1"/>
          </p:cNvGraphicFramePr>
          <p:nvPr/>
        </p:nvGraphicFramePr>
        <p:xfrm>
          <a:off x="6172200" y="4495800"/>
          <a:ext cx="1981200" cy="1106488"/>
        </p:xfrm>
        <a:graphic>
          <a:graphicData uri="http://schemas.openxmlformats.org/presentationml/2006/ole">
            <mc:AlternateContent xmlns:mc="http://schemas.openxmlformats.org/markup-compatibility/2006">
              <mc:Choice xmlns:v="urn:schemas-microsoft-com:vml" Requires="v">
                <p:oleObj spid="_x0000_s51289" name="클립" r:id="rId5" imgW="5714640" imgH="3192120" progId="MS_ClipArt_Gallery.2">
                  <p:embed/>
                </p:oleObj>
              </mc:Choice>
              <mc:Fallback>
                <p:oleObj name="클립" r:id="rId5" imgW="5714640" imgH="3192120" progId="MS_ClipArt_Gallery.2">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4495800"/>
                        <a:ext cx="1981200"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05" name="Group 15"/>
          <p:cNvGrpSpPr>
            <a:grpSpLocks/>
          </p:cNvGrpSpPr>
          <p:nvPr/>
        </p:nvGrpSpPr>
        <p:grpSpPr bwMode="auto">
          <a:xfrm>
            <a:off x="615950" y="4495800"/>
            <a:ext cx="1974850" cy="1524000"/>
            <a:chOff x="600" y="3024"/>
            <a:chExt cx="1244" cy="960"/>
          </a:xfrm>
        </p:grpSpPr>
        <p:pic>
          <p:nvPicPr>
            <p:cNvPr id="5121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 y="3024"/>
              <a:ext cx="882"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1213" name="Text Box 7"/>
            <p:cNvSpPr txBox="1">
              <a:spLocks noChangeArrowheads="1"/>
            </p:cNvSpPr>
            <p:nvPr/>
          </p:nvSpPr>
          <p:spPr bwMode="auto">
            <a:xfrm>
              <a:off x="600" y="3753"/>
              <a:ext cx="1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ko-KR" altLang="en-US"/>
                <a:t>사용자 또는 그룹</a:t>
              </a:r>
              <a:r>
                <a:rPr lang="en-US" altLang="ko-KR"/>
                <a:t> </a:t>
              </a:r>
            </a:p>
          </p:txBody>
        </p:sp>
      </p:grpSp>
      <p:sp>
        <p:nvSpPr>
          <p:cNvPr id="51206" name="Text Box 8"/>
          <p:cNvSpPr txBox="1">
            <a:spLocks noChangeArrowheads="1"/>
          </p:cNvSpPr>
          <p:nvPr/>
        </p:nvSpPr>
        <p:spPr bwMode="auto">
          <a:xfrm>
            <a:off x="6562725" y="57150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ko-KR" altLang="en-US"/>
              <a:t>보안 역할</a:t>
            </a:r>
          </a:p>
        </p:txBody>
      </p:sp>
      <p:grpSp>
        <p:nvGrpSpPr>
          <p:cNvPr id="51207" name="Group 16"/>
          <p:cNvGrpSpPr>
            <a:grpSpLocks/>
          </p:cNvGrpSpPr>
          <p:nvPr/>
        </p:nvGrpSpPr>
        <p:grpSpPr bwMode="auto">
          <a:xfrm>
            <a:off x="3962400" y="1219200"/>
            <a:ext cx="1181100" cy="1357313"/>
            <a:chOff x="2544" y="768"/>
            <a:chExt cx="744" cy="855"/>
          </a:xfrm>
        </p:grpSpPr>
        <p:pic>
          <p:nvPicPr>
            <p:cNvPr id="5121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 y="768"/>
              <a:ext cx="72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1211" name="Text Box 13"/>
            <p:cNvSpPr txBox="1">
              <a:spLocks noChangeArrowheads="1"/>
            </p:cNvSpPr>
            <p:nvPr/>
          </p:nvSpPr>
          <p:spPr bwMode="auto">
            <a:xfrm>
              <a:off x="2596" y="1392"/>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ko-KR" altLang="en-US"/>
                <a:t>프로젝트</a:t>
              </a:r>
            </a:p>
          </p:txBody>
        </p:sp>
      </p:grpSp>
      <p:sp>
        <p:nvSpPr>
          <p:cNvPr id="51208" name="AutoShape 14"/>
          <p:cNvSpPr>
            <a:spLocks noChangeArrowheads="1"/>
          </p:cNvSpPr>
          <p:nvPr/>
        </p:nvSpPr>
        <p:spPr bwMode="auto">
          <a:xfrm>
            <a:off x="2971800" y="2590800"/>
            <a:ext cx="3124200" cy="1828800"/>
          </a:xfrm>
          <a:prstGeom prst="triangle">
            <a:avLst>
              <a:gd name="adj" fmla="val 49667"/>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51209" name="Text Box 17"/>
          <p:cNvSpPr txBox="1">
            <a:spLocks noChangeArrowheads="1"/>
          </p:cNvSpPr>
          <p:nvPr/>
        </p:nvSpPr>
        <p:spPr bwMode="auto">
          <a:xfrm>
            <a:off x="1704975" y="3322638"/>
            <a:ext cx="5734050" cy="366712"/>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ko-KR" altLang="en-US"/>
              <a:t>어떤 사용자가 어떤 프로젝트에서 어떤 권한을 갖는가?</a:t>
            </a:r>
            <a:endParaRPr lang="en-US" altLang="ko-K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68313" y="304800"/>
            <a:ext cx="7772400" cy="676275"/>
          </a:xfrm>
        </p:spPr>
        <p:txBody>
          <a:bodyPr/>
          <a:lstStyle/>
          <a:p>
            <a:pPr eaLnBrk="1" hangingPunct="1">
              <a:defRPr/>
            </a:pPr>
            <a:r>
              <a:rPr lang="ko-KR" altLang="en-US" sz="4000">
                <a:ea typeface="굴림"/>
              </a:rPr>
              <a:t>목   차</a:t>
            </a:r>
          </a:p>
        </p:txBody>
      </p:sp>
      <p:sp>
        <p:nvSpPr>
          <p:cNvPr id="68611" name="Rectangle 3"/>
          <p:cNvSpPr>
            <a:spLocks noGrp="1" noChangeArrowheads="1"/>
          </p:cNvSpPr>
          <p:nvPr>
            <p:ph type="body" idx="1"/>
          </p:nvPr>
        </p:nvSpPr>
        <p:spPr>
          <a:xfrm>
            <a:off x="423863" y="1508125"/>
            <a:ext cx="4148137" cy="4800600"/>
          </a:xfrm>
          <a:noFill/>
        </p:spPr>
        <p:txBody>
          <a:bodyPr/>
          <a:lstStyle/>
          <a:p>
            <a:pPr marL="88900" indent="-88900" eaLnBrk="1" hangingPunct="1">
              <a:lnSpc>
                <a:spcPct val="150000"/>
              </a:lnSpc>
              <a:spcBef>
                <a:spcPct val="0"/>
              </a:spcBef>
              <a:buFontTx/>
              <a:buNone/>
              <a:defRPr/>
            </a:pPr>
            <a:r>
              <a:rPr lang="en-US" altLang="ko-KR" sz="1600" b="1" dirty="0">
                <a:latin typeface="맑은 고딕"/>
                <a:ea typeface="맑은 고딕"/>
              </a:rPr>
              <a:t> 1. </a:t>
            </a:r>
            <a:r>
              <a:rPr lang="en-US" altLang="ko-KR" sz="1600" b="1" dirty="0" err="1">
                <a:latin typeface="맑은 고딕"/>
                <a:ea typeface="맑은 고딕"/>
              </a:rPr>
              <a:t>MicroStrategy</a:t>
            </a:r>
            <a:r>
              <a:rPr lang="en-US" altLang="ko-KR" sz="1600" b="1" dirty="0">
                <a:latin typeface="맑은 고딕"/>
                <a:ea typeface="맑은 고딕"/>
              </a:rPr>
              <a:t> </a:t>
            </a:r>
            <a:r>
              <a:rPr lang="ko-KR" altLang="en-US" sz="1600" b="1" dirty="0">
                <a:latin typeface="맑은 고딕"/>
                <a:ea typeface="맑은 고딕"/>
              </a:rPr>
              <a:t>소개</a:t>
            </a:r>
          </a:p>
          <a:p>
            <a:pPr marL="88900" indent="-88900" eaLnBrk="1" hangingPunct="1">
              <a:lnSpc>
                <a:spcPct val="150000"/>
              </a:lnSpc>
              <a:spcBef>
                <a:spcPct val="0"/>
              </a:spcBef>
              <a:buFontTx/>
              <a:buNone/>
              <a:defRPr/>
            </a:pPr>
            <a:r>
              <a:rPr lang="ko-KR" altLang="en-US" sz="1600" b="1" dirty="0">
                <a:latin typeface="맑은 고딕"/>
                <a:ea typeface="맑은 고딕"/>
              </a:rPr>
              <a:t> </a:t>
            </a:r>
            <a:r>
              <a:rPr lang="en-US" altLang="ko-KR" sz="1600" b="1" dirty="0">
                <a:latin typeface="맑은 고딕"/>
                <a:ea typeface="맑은 고딕"/>
              </a:rPr>
              <a:t>2. </a:t>
            </a:r>
            <a:r>
              <a:rPr lang="ko-KR" altLang="en-US" sz="1600" b="1" dirty="0" err="1" smtClean="0">
                <a:latin typeface="맑은 고딕"/>
                <a:ea typeface="맑은 고딕"/>
              </a:rPr>
              <a:t>팩트</a:t>
            </a:r>
            <a:endParaRPr lang="en-US" altLang="ko-KR" sz="1600" b="1" dirty="0" smtClean="0">
              <a:latin typeface="맑은 고딕"/>
              <a:ea typeface="맑은 고딕"/>
            </a:endParaRPr>
          </a:p>
          <a:p>
            <a:pPr marL="88900" indent="-88900" eaLnBrk="1" hangingPunct="1">
              <a:lnSpc>
                <a:spcPct val="150000"/>
              </a:lnSpc>
              <a:spcBef>
                <a:spcPct val="0"/>
              </a:spcBef>
              <a:buFontTx/>
              <a:buNone/>
              <a:defRPr/>
            </a:pPr>
            <a:r>
              <a:rPr lang="ko-KR" altLang="en-US" sz="1600" b="1" dirty="0" smtClean="0">
                <a:latin typeface="맑은 고딕"/>
                <a:ea typeface="맑은 고딕"/>
              </a:rPr>
              <a:t> </a:t>
            </a:r>
            <a:r>
              <a:rPr lang="en-US" altLang="ko-KR" sz="1600" b="1" dirty="0" smtClean="0">
                <a:latin typeface="맑은 고딕"/>
                <a:ea typeface="맑은 고딕"/>
              </a:rPr>
              <a:t>3. </a:t>
            </a:r>
            <a:r>
              <a:rPr lang="ko-KR" altLang="en-US" sz="1600" b="1" dirty="0" err="1" smtClean="0">
                <a:latin typeface="맑은 고딕"/>
                <a:ea typeface="맑은 고딕"/>
              </a:rPr>
              <a:t>애트리뷰트</a:t>
            </a:r>
            <a:r>
              <a:rPr lang="ko-KR" altLang="en-US" sz="1600" b="1" dirty="0" smtClean="0">
                <a:latin typeface="맑은 고딕"/>
                <a:ea typeface="맑은 고딕"/>
              </a:rPr>
              <a:t> </a:t>
            </a:r>
            <a:endParaRPr lang="en-US" altLang="ko-KR" sz="1600" b="1" dirty="0" smtClean="0">
              <a:latin typeface="맑은 고딕"/>
              <a:ea typeface="맑은 고딕"/>
            </a:endParaRPr>
          </a:p>
          <a:p>
            <a:pPr marL="88900" indent="-88900" eaLnBrk="1" hangingPunct="1">
              <a:lnSpc>
                <a:spcPct val="150000"/>
              </a:lnSpc>
              <a:spcBef>
                <a:spcPct val="0"/>
              </a:spcBef>
              <a:buFontTx/>
              <a:buNone/>
              <a:defRPr/>
            </a:pPr>
            <a:r>
              <a:rPr lang="en-US" altLang="ko-KR" sz="1600" b="1" dirty="0" smtClean="0">
                <a:latin typeface="맑은 고딕"/>
                <a:ea typeface="맑은 고딕"/>
              </a:rPr>
              <a:t> 4</a:t>
            </a:r>
            <a:r>
              <a:rPr lang="en-US" altLang="ko-KR" sz="1600" b="1" dirty="0">
                <a:latin typeface="맑은 고딕"/>
                <a:ea typeface="맑은 고딕"/>
              </a:rPr>
              <a:t>. </a:t>
            </a:r>
            <a:r>
              <a:rPr lang="ko-KR" altLang="en-US" sz="1600" b="1" dirty="0" smtClean="0">
                <a:latin typeface="맑은 고딕"/>
                <a:ea typeface="맑은 고딕"/>
              </a:rPr>
              <a:t>계층</a:t>
            </a:r>
            <a:endParaRPr lang="en-US" altLang="ko-KR" sz="1600" b="1" dirty="0" smtClean="0">
              <a:latin typeface="맑은 고딕"/>
              <a:ea typeface="맑은 고딕"/>
            </a:endParaRPr>
          </a:p>
          <a:p>
            <a:pPr marL="88900" indent="-88900" eaLnBrk="1" hangingPunct="1">
              <a:lnSpc>
                <a:spcPct val="150000"/>
              </a:lnSpc>
              <a:spcBef>
                <a:spcPct val="0"/>
              </a:spcBef>
              <a:buFontTx/>
              <a:buNone/>
              <a:defRPr/>
            </a:pPr>
            <a:r>
              <a:rPr lang="ko-KR" altLang="en-US" sz="1600" b="1" dirty="0" smtClean="0">
                <a:latin typeface="맑은 고딕"/>
                <a:ea typeface="맑은 고딕"/>
              </a:rPr>
              <a:t> </a:t>
            </a:r>
            <a:r>
              <a:rPr lang="en-US" altLang="ko-KR" sz="1600" b="1" dirty="0">
                <a:latin typeface="맑은 고딕"/>
                <a:ea typeface="맑은 고딕"/>
              </a:rPr>
              <a:t>5. </a:t>
            </a:r>
            <a:r>
              <a:rPr lang="ko-KR" altLang="en-US" sz="1600" b="1" dirty="0" err="1" smtClean="0">
                <a:latin typeface="맑은 고딕"/>
                <a:ea typeface="맑은 고딕"/>
              </a:rPr>
              <a:t>메트릭</a:t>
            </a:r>
            <a:endParaRPr lang="en-US" altLang="ko-KR" sz="1600" b="1" dirty="0" smtClean="0">
              <a:latin typeface="맑은 고딕"/>
              <a:ea typeface="맑은 고딕"/>
            </a:endParaRPr>
          </a:p>
          <a:p>
            <a:pPr marL="88900" indent="-88900" eaLnBrk="1" hangingPunct="1">
              <a:lnSpc>
                <a:spcPct val="150000"/>
              </a:lnSpc>
              <a:spcBef>
                <a:spcPct val="0"/>
              </a:spcBef>
              <a:buFontTx/>
              <a:buNone/>
              <a:defRPr/>
            </a:pPr>
            <a:r>
              <a:rPr lang="ko-KR" altLang="en-US" sz="1600" b="1" dirty="0" smtClean="0">
                <a:latin typeface="맑은 고딕"/>
                <a:ea typeface="맑은 고딕"/>
              </a:rPr>
              <a:t> </a:t>
            </a:r>
            <a:r>
              <a:rPr lang="en-US" altLang="ko-KR" sz="1600" b="1" dirty="0">
                <a:latin typeface="맑은 고딕"/>
                <a:ea typeface="맑은 고딕"/>
              </a:rPr>
              <a:t>6. </a:t>
            </a:r>
            <a:r>
              <a:rPr lang="ko-KR" altLang="en-US" sz="1600" b="1" dirty="0" smtClean="0">
                <a:latin typeface="맑은 고딕"/>
                <a:ea typeface="맑은 고딕"/>
              </a:rPr>
              <a:t>필터</a:t>
            </a:r>
            <a:endParaRPr lang="en-US" altLang="ko-KR" sz="1600" b="1" dirty="0" smtClean="0">
              <a:latin typeface="맑은 고딕"/>
              <a:ea typeface="맑은 고딕"/>
            </a:endParaRPr>
          </a:p>
          <a:p>
            <a:pPr marL="88900" indent="-88900" eaLnBrk="1" hangingPunct="1">
              <a:lnSpc>
                <a:spcPct val="150000"/>
              </a:lnSpc>
              <a:spcBef>
                <a:spcPct val="0"/>
              </a:spcBef>
              <a:buFontTx/>
              <a:buNone/>
              <a:defRPr/>
            </a:pPr>
            <a:r>
              <a:rPr lang="ko-KR" altLang="en-US" sz="1600" b="1" dirty="0" smtClean="0">
                <a:latin typeface="맑은 고딕"/>
                <a:ea typeface="맑은 고딕"/>
              </a:rPr>
              <a:t> </a:t>
            </a:r>
            <a:r>
              <a:rPr lang="en-US" altLang="ko-KR" sz="1600" b="1" dirty="0">
                <a:latin typeface="맑은 고딕"/>
                <a:ea typeface="맑은 고딕"/>
              </a:rPr>
              <a:t>7. </a:t>
            </a:r>
            <a:r>
              <a:rPr lang="ko-KR" altLang="en-US" sz="1600" b="1" dirty="0" smtClean="0">
                <a:latin typeface="맑은 고딕"/>
                <a:ea typeface="맑은 고딕"/>
              </a:rPr>
              <a:t>프롬프트</a:t>
            </a:r>
            <a:endParaRPr lang="en-US" altLang="ko-KR" sz="1600" b="1" dirty="0" smtClean="0">
              <a:latin typeface="맑은 고딕"/>
              <a:ea typeface="맑은 고딕"/>
            </a:endParaRPr>
          </a:p>
          <a:p>
            <a:pPr marL="88900" indent="-88900" eaLnBrk="1" hangingPunct="1">
              <a:lnSpc>
                <a:spcPct val="150000"/>
              </a:lnSpc>
              <a:spcBef>
                <a:spcPct val="0"/>
              </a:spcBef>
              <a:buFontTx/>
              <a:buNone/>
              <a:defRPr/>
            </a:pPr>
            <a:r>
              <a:rPr lang="ko-KR" altLang="en-US" sz="1600" b="1" dirty="0" smtClean="0">
                <a:latin typeface="맑은 고딕"/>
                <a:ea typeface="맑은 고딕"/>
              </a:rPr>
              <a:t> </a:t>
            </a:r>
            <a:r>
              <a:rPr lang="en-US" altLang="ko-KR" sz="1600" b="1" dirty="0">
                <a:latin typeface="맑은 고딕"/>
                <a:ea typeface="맑은 고딕"/>
              </a:rPr>
              <a:t>8. </a:t>
            </a:r>
            <a:r>
              <a:rPr lang="ko-KR" altLang="en-US" sz="1600" b="1" dirty="0" err="1" smtClean="0">
                <a:latin typeface="맑은 고딕"/>
                <a:ea typeface="맑은 고딕"/>
              </a:rPr>
              <a:t>콘솔리데이션</a:t>
            </a:r>
            <a:endParaRPr lang="ko-KR" altLang="en-US" sz="1600" b="1" dirty="0">
              <a:latin typeface="맑은 고딕"/>
              <a:ea typeface="맑은 고딕"/>
            </a:endParaRPr>
          </a:p>
          <a:p>
            <a:pPr marL="88900" indent="-88900" eaLnBrk="1" hangingPunct="1">
              <a:lnSpc>
                <a:spcPct val="150000"/>
              </a:lnSpc>
              <a:spcBef>
                <a:spcPct val="0"/>
              </a:spcBef>
              <a:buFontTx/>
              <a:buNone/>
              <a:defRPr/>
            </a:pPr>
            <a:r>
              <a:rPr lang="ko-KR" altLang="en-US" sz="1600" b="1" dirty="0">
                <a:latin typeface="맑은 고딕"/>
                <a:ea typeface="맑은 고딕"/>
              </a:rPr>
              <a:t> </a:t>
            </a:r>
            <a:r>
              <a:rPr lang="en-US" altLang="ko-KR" sz="1600" b="1" dirty="0">
                <a:latin typeface="맑은 고딕"/>
                <a:ea typeface="맑은 고딕"/>
              </a:rPr>
              <a:t>9. </a:t>
            </a:r>
            <a:r>
              <a:rPr lang="ko-KR" altLang="en-US" sz="1600" b="1" dirty="0" smtClean="0">
                <a:latin typeface="맑은 고딕"/>
                <a:ea typeface="맑은 고딕"/>
              </a:rPr>
              <a:t>사용자그룹</a:t>
            </a:r>
            <a:endParaRPr lang="ko-KR" altLang="en-US" sz="1600" b="1" dirty="0">
              <a:latin typeface="맑은 고딕"/>
              <a:ea typeface="맑은 고딕"/>
            </a:endParaRPr>
          </a:p>
          <a:p>
            <a:pPr marL="88900" indent="-88900" eaLnBrk="1" hangingPunct="1">
              <a:lnSpc>
                <a:spcPct val="150000"/>
              </a:lnSpc>
              <a:spcBef>
                <a:spcPct val="0"/>
              </a:spcBef>
              <a:buFontTx/>
              <a:buNone/>
              <a:defRPr/>
            </a:pPr>
            <a:r>
              <a:rPr lang="en-US" altLang="ko-KR" sz="1600" b="1" dirty="0">
                <a:latin typeface="맑은 고딕"/>
                <a:ea typeface="맑은 고딕"/>
              </a:rPr>
              <a:t>10. </a:t>
            </a:r>
            <a:r>
              <a:rPr lang="ko-KR" altLang="en-US" sz="1600" b="1" dirty="0" err="1" smtClean="0">
                <a:latin typeface="맑은 고딕"/>
                <a:ea typeface="맑은 고딕"/>
              </a:rPr>
              <a:t>드릴맵</a:t>
            </a:r>
            <a:r>
              <a:rPr lang="ko-KR" altLang="en-US" sz="1600" b="1" dirty="0" smtClean="0">
                <a:latin typeface="맑은 고딕"/>
                <a:ea typeface="맑은 고딕"/>
              </a:rPr>
              <a:t> </a:t>
            </a:r>
            <a:endParaRPr lang="ko-KR" altLang="en-US" sz="1600" b="1" dirty="0">
              <a:latin typeface="맑은 고딕"/>
              <a:ea typeface="맑은 고딕"/>
            </a:endParaRPr>
          </a:p>
          <a:p>
            <a:pPr marL="88900" indent="-88900" eaLnBrk="1" hangingPunct="1">
              <a:lnSpc>
                <a:spcPct val="150000"/>
              </a:lnSpc>
              <a:spcBef>
                <a:spcPct val="0"/>
              </a:spcBef>
              <a:buFontTx/>
              <a:buNone/>
              <a:defRPr/>
            </a:pPr>
            <a:r>
              <a:rPr lang="en-US" altLang="ko-KR" sz="1600" b="1" dirty="0">
                <a:latin typeface="맑은 고딕"/>
                <a:ea typeface="맑은 고딕"/>
              </a:rPr>
              <a:t>11. </a:t>
            </a:r>
            <a:r>
              <a:rPr lang="ko-KR" altLang="en-US" sz="1600" b="1" dirty="0" smtClean="0">
                <a:latin typeface="맑은 고딕"/>
                <a:ea typeface="맑은 고딕"/>
              </a:rPr>
              <a:t>리포트 </a:t>
            </a:r>
            <a:endParaRPr lang="ko-KR" altLang="en-US" sz="1600" b="1" dirty="0">
              <a:latin typeface="맑은 고딕"/>
              <a:ea typeface="맑은 고딕"/>
            </a:endParaRPr>
          </a:p>
        </p:txBody>
      </p:sp>
      <p:sp>
        <p:nvSpPr>
          <p:cNvPr id="68612" name="Rectangle 5"/>
          <p:cNvSpPr>
            <a:spLocks noChangeArrowheads="1"/>
          </p:cNvSpPr>
          <p:nvPr/>
        </p:nvSpPr>
        <p:spPr>
          <a:xfrm>
            <a:off x="4945063" y="1484313"/>
            <a:ext cx="4164012" cy="4343400"/>
          </a:xfrm>
          <a:prstGeom prst="rect">
            <a:avLst/>
          </a:prstGeom>
          <a:noFill/>
          <a:ln>
            <a:noFill/>
          </a:ln>
        </p:spPr>
        <p:txBody>
          <a:bodyPr/>
          <a:lstStyle>
            <a:lvl1pPr marL="88900" indent="-88900"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lnSpc>
                <a:spcPct val="150000"/>
              </a:lnSpc>
              <a:defRPr/>
            </a:pPr>
            <a:r>
              <a:rPr lang="en-US" altLang="ko-KR" sz="1600">
                <a:latin typeface="맑은 고딕"/>
                <a:ea typeface="맑은 고딕"/>
              </a:rPr>
              <a:t> 12. </a:t>
            </a:r>
            <a:r>
              <a:rPr lang="ko-KR" altLang="en-US" sz="1600" smtClean="0">
                <a:latin typeface="맑은 고딕"/>
                <a:ea typeface="맑은 고딕"/>
              </a:rPr>
              <a:t>도큐먼트</a:t>
            </a:r>
            <a:r>
              <a:rPr lang="en-US" altLang="ko-KR" sz="1600" smtClean="0">
                <a:latin typeface="맑은 고딕"/>
                <a:ea typeface="맑은 고딕"/>
              </a:rPr>
              <a:t> </a:t>
            </a:r>
            <a:endParaRPr lang="en-US" altLang="ko-KR" sz="1600">
              <a:latin typeface="맑은 고딕"/>
              <a:ea typeface="맑은 고딕"/>
            </a:endParaRPr>
          </a:p>
          <a:p>
            <a:pPr algn="l" eaLnBrk="1" hangingPunct="1">
              <a:lnSpc>
                <a:spcPct val="150000"/>
              </a:lnSpc>
              <a:defRPr/>
            </a:pPr>
            <a:r>
              <a:rPr lang="en-US" altLang="ko-KR" sz="1600">
                <a:latin typeface="맑은 고딕"/>
                <a:ea typeface="맑은 고딕"/>
              </a:rPr>
              <a:t> 13. </a:t>
            </a:r>
            <a:r>
              <a:rPr lang="ko-KR" altLang="en-US" sz="1600">
                <a:latin typeface="맑은 고딕"/>
                <a:ea typeface="맑은 고딕"/>
              </a:rPr>
              <a:t>데이터 </a:t>
            </a:r>
            <a:r>
              <a:rPr lang="ko-KR" altLang="en-US" sz="1600" smtClean="0">
                <a:latin typeface="맑은 고딕"/>
                <a:ea typeface="맑은 고딕"/>
              </a:rPr>
              <a:t>모델링</a:t>
            </a:r>
            <a:endParaRPr lang="en-US" altLang="ko-KR" sz="1600" smtClean="0">
              <a:latin typeface="맑은 고딕"/>
              <a:ea typeface="맑은 고딕"/>
            </a:endParaRPr>
          </a:p>
          <a:p>
            <a:pPr algn="l" eaLnBrk="1" hangingPunct="1">
              <a:lnSpc>
                <a:spcPct val="150000"/>
              </a:lnSpc>
              <a:defRPr/>
            </a:pPr>
            <a:r>
              <a:rPr lang="en-US" altLang="ko-KR" sz="1600" smtClean="0">
                <a:latin typeface="맑은 고딕"/>
                <a:ea typeface="맑은 고딕"/>
              </a:rPr>
              <a:t> 14</a:t>
            </a:r>
            <a:r>
              <a:rPr lang="en-US" altLang="ko-KR" sz="1600">
                <a:latin typeface="맑은 고딕"/>
                <a:ea typeface="맑은 고딕"/>
              </a:rPr>
              <a:t>. SQL Generation</a:t>
            </a:r>
            <a:endParaRPr lang="ko-KR" altLang="en-US" sz="1600">
              <a:latin typeface="맑은 고딕"/>
              <a:ea typeface="맑은 고딕"/>
            </a:endParaRPr>
          </a:p>
          <a:p>
            <a:pPr algn="l" eaLnBrk="1" hangingPunct="1">
              <a:lnSpc>
                <a:spcPct val="150000"/>
              </a:lnSpc>
              <a:defRPr/>
            </a:pPr>
            <a:r>
              <a:rPr lang="ko-KR" altLang="en-US" sz="1600">
                <a:latin typeface="맑은 고딕"/>
                <a:ea typeface="맑은 고딕"/>
              </a:rPr>
              <a:t> </a:t>
            </a:r>
            <a:r>
              <a:rPr lang="en-US" altLang="ko-KR" sz="1600" smtClean="0">
                <a:latin typeface="맑은 고딕"/>
                <a:ea typeface="맑은 고딕"/>
              </a:rPr>
              <a:t>15. </a:t>
            </a:r>
            <a:r>
              <a:rPr lang="ko-KR" altLang="en-US" sz="1600" smtClean="0">
                <a:latin typeface="맑은 고딕"/>
                <a:ea typeface="맑은 고딕"/>
              </a:rPr>
              <a:t>보안</a:t>
            </a:r>
            <a:endParaRPr lang="ko-KR" altLang="en-US" sz="1600">
              <a:latin typeface="맑은 고딕"/>
              <a:ea typeface="맑은 고딕"/>
            </a:endParaRPr>
          </a:p>
          <a:p>
            <a:pPr algn="l" eaLnBrk="1" hangingPunct="1">
              <a:lnSpc>
                <a:spcPct val="150000"/>
              </a:lnSpc>
              <a:spcBef>
                <a:spcPct val="20000"/>
              </a:spcBef>
              <a:defRPr/>
            </a:pPr>
            <a:r>
              <a:rPr lang="ko-KR" altLang="en-US" sz="1600">
                <a:latin typeface="맑은 고딕"/>
                <a:ea typeface="맑은 고딕"/>
              </a:rPr>
              <a:t> </a:t>
            </a:r>
            <a:r>
              <a:rPr lang="en-US" altLang="ko-KR" sz="1600" smtClean="0">
                <a:latin typeface="맑은 고딕"/>
                <a:ea typeface="맑은 고딕"/>
              </a:rPr>
              <a:t>16. </a:t>
            </a:r>
            <a:r>
              <a:rPr lang="en-US" altLang="ko-KR" sz="1600">
                <a:latin typeface="맑은 고딕"/>
                <a:ea typeface="맑은 고딕"/>
              </a:rPr>
              <a:t>MicroStrategy Intelligence </a:t>
            </a:r>
            <a:r>
              <a:rPr lang="en-US" altLang="ko-KR" sz="1600" smtClean="0">
                <a:latin typeface="맑은 고딕"/>
                <a:ea typeface="맑은 고딕"/>
              </a:rPr>
              <a:t>Server</a:t>
            </a:r>
          </a:p>
          <a:p>
            <a:pPr algn="l" eaLnBrk="1" hangingPunct="1">
              <a:lnSpc>
                <a:spcPct val="150000"/>
              </a:lnSpc>
              <a:spcBef>
                <a:spcPct val="20000"/>
              </a:spcBef>
              <a:defRPr/>
            </a:pPr>
            <a:r>
              <a:rPr lang="en-US" altLang="ko-KR" sz="1600" smtClean="0">
                <a:latin typeface="맑은 고딕"/>
                <a:ea typeface="맑은 고딕"/>
              </a:rPr>
              <a:t> 17. MicroStrategy </a:t>
            </a:r>
            <a:r>
              <a:rPr lang="en-US" altLang="ko-KR" sz="1600">
                <a:latin typeface="맑은 고딕"/>
                <a:ea typeface="맑은 고딕"/>
              </a:rPr>
              <a:t>Tutorial </a:t>
            </a:r>
            <a:r>
              <a:rPr lang="ko-KR" altLang="en-US" sz="1600">
                <a:latin typeface="맑은 고딕"/>
                <a:ea typeface="맑은 고딕"/>
              </a:rPr>
              <a:t>소개 </a:t>
            </a:r>
          </a:p>
          <a:p>
            <a:pPr algn="l" eaLnBrk="1" hangingPunct="1">
              <a:lnSpc>
                <a:spcPct val="150000"/>
              </a:lnSpc>
              <a:spcBef>
                <a:spcPct val="20000"/>
              </a:spcBef>
              <a:defRPr/>
            </a:pPr>
            <a:endParaRPr lang="en-US" altLang="ko-KR" sz="1600">
              <a:latin typeface="맑은 고딕"/>
              <a:ea typeface="맑은 고딕"/>
            </a:endParaRPr>
          </a:p>
          <a:p>
            <a:pPr algn="l" eaLnBrk="1" hangingPunct="1">
              <a:lnSpc>
                <a:spcPct val="150000"/>
              </a:lnSpc>
              <a:spcBef>
                <a:spcPct val="20000"/>
              </a:spcBef>
              <a:defRPr/>
            </a:pPr>
            <a:endParaRPr lang="en-US" altLang="ko-KR" sz="1600">
              <a:latin typeface="맑은 고딕"/>
              <a:ea typeface="맑은 고딕"/>
            </a:endParaRPr>
          </a:p>
          <a:p>
            <a:pPr algn="l" eaLnBrk="1" hangingPunct="1">
              <a:lnSpc>
                <a:spcPct val="150000"/>
              </a:lnSpc>
              <a:spcBef>
                <a:spcPct val="20000"/>
              </a:spcBef>
              <a:defRPr/>
            </a:pPr>
            <a:endParaRPr lang="en-US" altLang="ko-KR" sz="1600">
              <a:latin typeface="맑은 고딕"/>
              <a:ea typeface="맑은 고딕"/>
            </a:endParaRPr>
          </a:p>
        </p:txBody>
      </p:sp>
      <p:sp>
        <p:nvSpPr>
          <p:cNvPr id="68613" name="Line 6"/>
          <p:cNvSpPr>
            <a:spLocks noChangeShapeType="1"/>
          </p:cNvSpPr>
          <p:nvPr/>
        </p:nvSpPr>
        <p:spPr>
          <a:xfrm>
            <a:off x="4560888" y="1524000"/>
            <a:ext cx="0" cy="4710113"/>
          </a:xfrm>
          <a:prstGeom prst="line">
            <a:avLst/>
          </a:prstGeom>
          <a:noFill/>
          <a:ln w="28575">
            <a:solidFill>
              <a:schemeClr val="tx1"/>
            </a:solidFill>
            <a:round/>
          </a:ln>
        </p:spPr>
        <p:txBody>
          <a:bodyPr wrap="square"/>
          <a:lstStyle/>
          <a:p>
            <a:pPr lvl="0">
              <a:defRPr/>
            </a:pPr>
            <a:endParaRPr lang="ko-KR" alt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defRPr/>
            </a:pPr>
            <a:r>
              <a:rPr lang="ko-KR" altLang="en-US" b="1" smtClean="0">
                <a:ea typeface="굴림" pitchFamily="50" charset="-127"/>
              </a:rPr>
              <a:t>애트리뷰트 폼 표현식</a:t>
            </a:r>
          </a:p>
        </p:txBody>
      </p:sp>
      <p:pic>
        <p:nvPicPr>
          <p:cNvPr id="2539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00188"/>
            <a:ext cx="59055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539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287488"/>
            <a:ext cx="58102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24235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title"/>
          </p:nvPr>
        </p:nvSpPr>
        <p:spPr/>
        <p:txBody>
          <a:bodyPr/>
          <a:lstStyle/>
          <a:p>
            <a:pPr>
              <a:defRPr/>
            </a:pPr>
            <a:r>
              <a:rPr lang="ko-KR" altLang="en-US" b="1" smtClean="0">
                <a:ea typeface="굴림" pitchFamily="50" charset="-127"/>
              </a:rPr>
              <a:t>프로젝트 레벨 설정: 보안</a:t>
            </a:r>
            <a:r>
              <a:rPr lang="ko-KR" altLang="ko-KR" b="1" smtClean="0">
                <a:ea typeface="굴림" pitchFamily="50" charset="-127"/>
              </a:rPr>
              <a:t> 필터</a:t>
            </a:r>
            <a:endParaRPr lang="en-US" altLang="ko-KR" b="1" smtClean="0">
              <a:ea typeface="굴림" pitchFamily="50" charset="-127"/>
            </a:endParaRPr>
          </a:p>
        </p:txBody>
      </p:sp>
      <p:grpSp>
        <p:nvGrpSpPr>
          <p:cNvPr id="279555" name="Group 18"/>
          <p:cNvGrpSpPr>
            <a:grpSpLocks/>
          </p:cNvGrpSpPr>
          <p:nvPr/>
        </p:nvGrpSpPr>
        <p:grpSpPr bwMode="auto">
          <a:xfrm>
            <a:off x="685800" y="2895600"/>
            <a:ext cx="2038350" cy="1555750"/>
            <a:chOff x="408" y="1872"/>
            <a:chExt cx="1284" cy="957"/>
          </a:xfrm>
        </p:grpSpPr>
        <p:pic>
          <p:nvPicPr>
            <p:cNvPr id="2795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1872"/>
              <a:ext cx="684"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pSp>
          <p:nvGrpSpPr>
            <p:cNvPr id="279565" name="Group 6"/>
            <p:cNvGrpSpPr>
              <a:grpSpLocks/>
            </p:cNvGrpSpPr>
            <p:nvPr/>
          </p:nvGrpSpPr>
          <p:grpSpPr bwMode="auto">
            <a:xfrm>
              <a:off x="408" y="1872"/>
              <a:ext cx="1204" cy="957"/>
              <a:chOff x="620" y="3024"/>
              <a:chExt cx="1204" cy="957"/>
            </a:xfrm>
          </p:grpSpPr>
          <p:pic>
            <p:nvPicPr>
              <p:cNvPr id="27956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3024"/>
                <a:ext cx="882"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79567" name="Text Box 8"/>
              <p:cNvSpPr txBox="1">
                <a:spLocks noChangeArrowheads="1"/>
              </p:cNvSpPr>
              <p:nvPr/>
            </p:nvSpPr>
            <p:spPr bwMode="auto">
              <a:xfrm>
                <a:off x="620" y="3755"/>
                <a:ext cx="120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ko-KR" altLang="en-US"/>
                  <a:t>사용자 또는 그룹</a:t>
                </a:r>
                <a:endParaRPr lang="ko-KR" altLang="ko-KR"/>
              </a:p>
            </p:txBody>
          </p:sp>
        </p:grpSp>
      </p:grpSp>
      <p:grpSp>
        <p:nvGrpSpPr>
          <p:cNvPr id="279556" name="Group 10"/>
          <p:cNvGrpSpPr>
            <a:grpSpLocks/>
          </p:cNvGrpSpPr>
          <p:nvPr/>
        </p:nvGrpSpPr>
        <p:grpSpPr bwMode="auto">
          <a:xfrm>
            <a:off x="6705600" y="2743200"/>
            <a:ext cx="1514475" cy="1685925"/>
            <a:chOff x="2544" y="768"/>
            <a:chExt cx="720" cy="829"/>
          </a:xfrm>
        </p:grpSpPr>
        <p:pic>
          <p:nvPicPr>
            <p:cNvPr id="27956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 y="768"/>
              <a:ext cx="72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79563" name="Text Box 12"/>
            <p:cNvSpPr txBox="1">
              <a:spLocks noChangeArrowheads="1"/>
            </p:cNvSpPr>
            <p:nvPr/>
          </p:nvSpPr>
          <p:spPr bwMode="auto">
            <a:xfrm>
              <a:off x="2681" y="1417"/>
              <a:ext cx="52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ko-KR" altLang="en-US"/>
                <a:t>프로젝트</a:t>
              </a:r>
            </a:p>
          </p:txBody>
        </p:sp>
      </p:grpSp>
      <p:sp>
        <p:nvSpPr>
          <p:cNvPr id="279557" name="Text Box 14"/>
          <p:cNvSpPr txBox="1">
            <a:spLocks noChangeArrowheads="1"/>
          </p:cNvSpPr>
          <p:nvPr/>
        </p:nvSpPr>
        <p:spPr bwMode="auto">
          <a:xfrm>
            <a:off x="1978025" y="1752600"/>
            <a:ext cx="5308600" cy="36671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ko-KR" altLang="en-US"/>
              <a:t>어떠한 보안 필터 가 어떤 사용자에게 이용되는가 ? </a:t>
            </a:r>
            <a:endParaRPr lang="ko-KR" altLang="ko-KR"/>
          </a:p>
        </p:txBody>
      </p:sp>
      <p:sp>
        <p:nvSpPr>
          <p:cNvPr id="279558" name="Line 19"/>
          <p:cNvSpPr>
            <a:spLocks noChangeShapeType="1"/>
          </p:cNvSpPr>
          <p:nvPr/>
        </p:nvSpPr>
        <p:spPr bwMode="auto">
          <a:xfrm flipH="1">
            <a:off x="3048000" y="3429000"/>
            <a:ext cx="35052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279559" name="Group 17"/>
          <p:cNvGrpSpPr>
            <a:grpSpLocks/>
          </p:cNvGrpSpPr>
          <p:nvPr/>
        </p:nvGrpSpPr>
        <p:grpSpPr bwMode="auto">
          <a:xfrm>
            <a:off x="4114800" y="2895600"/>
            <a:ext cx="1390650" cy="1357313"/>
            <a:chOff x="3984" y="2880"/>
            <a:chExt cx="876" cy="855"/>
          </a:xfrm>
        </p:grpSpPr>
        <p:sp>
          <p:nvSpPr>
            <p:cNvPr id="279560" name="Text Box 9"/>
            <p:cNvSpPr txBox="1">
              <a:spLocks noChangeArrowheads="1"/>
            </p:cNvSpPr>
            <p:nvPr/>
          </p:nvSpPr>
          <p:spPr bwMode="auto">
            <a:xfrm>
              <a:off x="4058" y="3504"/>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ko-KR" altLang="en-US"/>
                <a:t>보안 필터</a:t>
              </a:r>
            </a:p>
          </p:txBody>
        </p:sp>
        <p:pic>
          <p:nvPicPr>
            <p:cNvPr id="279561"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 y="2880"/>
              <a:ext cx="876"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pPr>
              <a:defRPr/>
            </a:pPr>
            <a:r>
              <a:rPr lang="ko-KR" altLang="en-US" b="1" smtClean="0">
                <a:ea typeface="굴림" pitchFamily="50" charset="-127"/>
              </a:rPr>
              <a:t>프로젝트 레벨 설정: 보안</a:t>
            </a:r>
            <a:r>
              <a:rPr lang="ko-KR" altLang="ko-KR" b="1" smtClean="0">
                <a:ea typeface="굴림" pitchFamily="50" charset="-127"/>
              </a:rPr>
              <a:t> 필터</a:t>
            </a:r>
            <a:endParaRPr lang="en-US" altLang="ko-KR" b="1" smtClean="0">
              <a:ea typeface="굴림" pitchFamily="50" charset="-127"/>
            </a:endParaRPr>
          </a:p>
        </p:txBody>
      </p:sp>
      <p:pic>
        <p:nvPicPr>
          <p:cNvPr id="28057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1600200"/>
            <a:ext cx="730567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pPr>
              <a:defRPr/>
            </a:pPr>
            <a:r>
              <a:rPr lang="ko-KR" altLang="en-US" b="1">
                <a:ea typeface="굴림"/>
              </a:rPr>
              <a:t>오브젝트 레벨 보안 설정</a:t>
            </a:r>
            <a:r>
              <a:rPr lang="ko-KR" altLang="en-US">
                <a:ea typeface="굴림"/>
              </a:rPr>
              <a:t> </a:t>
            </a:r>
            <a:endParaRPr lang="ko-KR" altLang="ko-KR">
              <a:ea typeface="굴림"/>
            </a:endParaRPr>
          </a:p>
        </p:txBody>
      </p:sp>
      <p:sp>
        <p:nvSpPr>
          <p:cNvPr id="281603" name="Rectangle 3"/>
          <p:cNvSpPr>
            <a:spLocks noGrp="1" noChangeArrowheads="1"/>
          </p:cNvSpPr>
          <p:nvPr>
            <p:ph type="body" idx="1"/>
          </p:nvPr>
        </p:nvSpPr>
        <p:spPr/>
        <p:txBody>
          <a:bodyPr/>
          <a:lstStyle/>
          <a:p>
            <a:pPr lvl="0">
              <a:defRPr/>
            </a:pPr>
            <a:endParaRPr lang="ko-KR" altLang="en-US">
              <a:ea typeface="굴림"/>
            </a:endParaRPr>
          </a:p>
          <a:p>
            <a:pPr lvl="0">
              <a:defRPr/>
            </a:pPr>
            <a:r>
              <a:rPr lang="en-US" altLang="ko-KR" sz="2000">
                <a:ea typeface="굴림"/>
              </a:rPr>
              <a:t>MicroStrategy </a:t>
            </a:r>
            <a:r>
              <a:rPr lang="ko-KR" altLang="en-US" sz="2000">
                <a:ea typeface="굴림"/>
              </a:rPr>
              <a:t>는 오브젝트 레벨</a:t>
            </a:r>
            <a:r>
              <a:rPr lang="en-US" altLang="ko-KR" sz="2000">
                <a:ea typeface="굴림"/>
              </a:rPr>
              <a:t> </a:t>
            </a:r>
            <a:r>
              <a:rPr lang="ko-KR" altLang="en-US" sz="2000">
                <a:ea typeface="굴림"/>
              </a:rPr>
              <a:t>보안을 제어</a:t>
            </a:r>
            <a:r>
              <a:rPr lang="ko-KR" altLang="ko-KR" sz="2000">
                <a:ea typeface="굴림"/>
              </a:rPr>
              <a:t> </a:t>
            </a:r>
            <a:r>
              <a:rPr lang="ko-KR" altLang="en-US" sz="2000">
                <a:ea typeface="굴림"/>
              </a:rPr>
              <a:t>한다.</a:t>
            </a:r>
          </a:p>
          <a:p>
            <a:pPr lvl="0">
              <a:defRPr/>
            </a:pPr>
            <a:endParaRPr lang="ko-KR" altLang="ko-KR" sz="2000">
              <a:ea typeface="굴림"/>
            </a:endParaRPr>
          </a:p>
          <a:p>
            <a:pPr lvl="0">
              <a:defRPr/>
            </a:pPr>
            <a:r>
              <a:rPr lang="ko-KR" altLang="en-US" sz="2000">
                <a:ea typeface="굴림"/>
              </a:rPr>
              <a:t>리포트, 템플릿</a:t>
            </a:r>
            <a:r>
              <a:rPr lang="en-US" altLang="ko-KR" sz="2000">
                <a:ea typeface="굴림"/>
              </a:rPr>
              <a:t>, </a:t>
            </a:r>
            <a:r>
              <a:rPr lang="ko-KR" altLang="en-US" sz="2000">
                <a:ea typeface="굴림"/>
              </a:rPr>
              <a:t>메트릭 등과 같은 각 오브젝트</a:t>
            </a:r>
            <a:r>
              <a:rPr lang="en-US" altLang="ko-KR" sz="2000">
                <a:ea typeface="굴림"/>
              </a:rPr>
              <a:t> </a:t>
            </a:r>
            <a:r>
              <a:rPr lang="ko-KR" altLang="en-US" sz="2000">
                <a:ea typeface="굴림"/>
              </a:rPr>
              <a:t>는 사용자에 관해서 보안 설정을 할 수 있다.</a:t>
            </a:r>
          </a:p>
          <a:p>
            <a:pPr lvl="0">
              <a:defRPr/>
            </a:pPr>
            <a:endParaRPr lang="ko-KR" altLang="ko-KR" sz="2000">
              <a:ea typeface="굴림"/>
            </a:endParaRPr>
          </a:p>
          <a:p>
            <a:pPr lvl="0">
              <a:defRPr/>
            </a:pPr>
            <a:r>
              <a:rPr lang="ko-KR" altLang="en-US" sz="2000">
                <a:ea typeface="굴림"/>
              </a:rPr>
              <a:t>허가,</a:t>
            </a:r>
            <a:r>
              <a:rPr lang="ko-KR" altLang="ko-KR" sz="2000">
                <a:ea typeface="굴림"/>
              </a:rPr>
              <a:t> </a:t>
            </a:r>
            <a:r>
              <a:rPr lang="ko-KR" altLang="en-US" sz="2000">
                <a:ea typeface="굴림"/>
              </a:rPr>
              <a:t>개체 소유자 그리고 접근 제어 목록</a:t>
            </a:r>
            <a:r>
              <a:rPr lang="en-US" altLang="ko-KR" sz="2000">
                <a:ea typeface="굴림"/>
              </a:rPr>
              <a:t> </a:t>
            </a:r>
            <a:r>
              <a:rPr lang="ko-KR" altLang="en-US" sz="2000">
                <a:ea typeface="굴림"/>
              </a:rPr>
              <a:t>은 오브젝트</a:t>
            </a:r>
            <a:r>
              <a:rPr lang="en-US" altLang="ko-KR" sz="2000">
                <a:ea typeface="굴림"/>
              </a:rPr>
              <a:t> </a:t>
            </a:r>
            <a:r>
              <a:rPr lang="ko-KR" altLang="en-US" sz="2000">
                <a:ea typeface="굴림"/>
              </a:rPr>
              <a:t>레벨 보안 설정에서 이용된다.</a:t>
            </a:r>
            <a:r>
              <a:rPr lang="ko-KR" altLang="ko-KR" sz="2000">
                <a:ea typeface="굴림"/>
              </a:rPr>
              <a:t> </a:t>
            </a:r>
          </a:p>
          <a:p>
            <a:pPr lvl="0">
              <a:defRPr/>
            </a:pPr>
            <a:endParaRPr lang="ko-KR" altLang="ko-KR" sz="2000">
              <a:ea typeface="굴림"/>
            </a:endParaRPr>
          </a:p>
        </p:txBody>
      </p:sp>
    </p:spTree>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a:lstStyle/>
          <a:p>
            <a:pPr>
              <a:defRPr/>
            </a:pPr>
            <a:r>
              <a:rPr lang="ko-KR" altLang="en-US" b="1">
                <a:ea typeface="굴림"/>
              </a:rPr>
              <a:t>오브젝트 레벨보안 설정</a:t>
            </a:r>
          </a:p>
        </p:txBody>
      </p:sp>
      <p:pic>
        <p:nvPicPr>
          <p:cNvPr id="282627" name="Picture 7"/>
          <p:cNvPicPr>
            <a:picLocks noChangeAspect="1" noChangeArrowheads="1"/>
          </p:cNvPicPr>
          <p:nvPr/>
        </p:nvPicPr>
        <p:blipFill rotWithShape="1">
          <a:blip r:embed="rId3"/>
          <a:srcRect/>
          <a:stretch>
            <a:fillRect/>
          </a:stretch>
        </p:blipFill>
        <p:spPr>
          <a:xfrm>
            <a:off x="533400" y="1319213"/>
            <a:ext cx="3314700" cy="4219575"/>
          </a:xfrm>
          <a:prstGeom prst="rect">
            <a:avLst/>
          </a:prstGeom>
          <a:noFill/>
          <a:ln>
            <a:noFill/>
          </a:ln>
        </p:spPr>
      </p:pic>
      <p:sp>
        <p:nvSpPr>
          <p:cNvPr id="282628" name="Text Box 8"/>
          <p:cNvSpPr txBox="1">
            <a:spLocks noChangeArrowheads="1"/>
          </p:cNvSpPr>
          <p:nvPr/>
        </p:nvSpPr>
        <p:spPr>
          <a:xfrm>
            <a:off x="4114800" y="1447800"/>
            <a:ext cx="4724400" cy="2417445"/>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spcBef>
                <a:spcPct val="50000"/>
              </a:spcBef>
              <a:defRPr/>
            </a:pPr>
            <a:r>
              <a:rPr lang="en-US" altLang="ko-KR"/>
              <a:t>MicroStrategy </a:t>
            </a:r>
            <a:r>
              <a:rPr lang="ko-KR" altLang="en-US"/>
              <a:t>에서 생성되는 모든 오브젝트는 보안 설정이 가능하다.</a:t>
            </a:r>
          </a:p>
          <a:p>
            <a:pPr algn="l" eaLnBrk="1" hangingPunct="1">
              <a:spcBef>
                <a:spcPct val="50000"/>
              </a:spcBef>
              <a:defRPr/>
            </a:pPr>
            <a:r>
              <a:rPr lang="ko-KR" altLang="en-US"/>
              <a:t>(오브젝트 선택 오른쪽 마우스 메뉴 : </a:t>
            </a:r>
            <a:r>
              <a:rPr lang="ko-KR" altLang="en-US" smtClean="0"/>
              <a:t>속성)</a:t>
            </a:r>
            <a:endParaRPr lang="ko-KR" altLang="en-US"/>
          </a:p>
          <a:p>
            <a:pPr algn="l" eaLnBrk="1" hangingPunct="1">
              <a:spcBef>
                <a:spcPct val="50000"/>
              </a:spcBef>
              <a:defRPr/>
            </a:pPr>
            <a:endParaRPr lang="ko-KR" altLang="en-US"/>
          </a:p>
          <a:p>
            <a:pPr algn="l" eaLnBrk="1" hangingPunct="1">
              <a:spcBef>
                <a:spcPct val="50000"/>
              </a:spcBef>
              <a:defRPr/>
            </a:pPr>
            <a:r>
              <a:rPr lang="ko-KR" altLang="en-US"/>
              <a:t>보안레벨이 같은 오브젝트는 같은 폴더에 두고서 폴더에 보안을 설정하면 작업을 쉽게 할 수 있다.</a:t>
            </a:r>
          </a:p>
        </p:txBody>
      </p:sp>
    </p:spTree>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pPr>
              <a:defRPr/>
            </a:pPr>
            <a:r>
              <a:rPr lang="ko-KR" altLang="en-US" b="1" smtClean="0">
                <a:ea typeface="굴림" pitchFamily="50" charset="-127"/>
              </a:rPr>
              <a:t>오브젝트 레벨 보안 설정: 허가</a:t>
            </a:r>
            <a:r>
              <a:rPr lang="ko-KR" altLang="en-US" smtClean="0">
                <a:ea typeface="굴림" pitchFamily="50" charset="-127"/>
              </a:rPr>
              <a:t> </a:t>
            </a:r>
            <a:endParaRPr lang="ko-KR" altLang="ko-KR" smtClean="0">
              <a:ea typeface="굴림" pitchFamily="50" charset="-127"/>
            </a:endParaRPr>
          </a:p>
        </p:txBody>
      </p:sp>
      <p:graphicFrame>
        <p:nvGraphicFramePr>
          <p:cNvPr id="52226" name="Object 2"/>
          <p:cNvGraphicFramePr>
            <a:graphicFrameLocks noChangeAspect="1"/>
          </p:cNvGraphicFramePr>
          <p:nvPr/>
        </p:nvGraphicFramePr>
        <p:xfrm>
          <a:off x="838200" y="2362200"/>
          <a:ext cx="7543800" cy="2446338"/>
        </p:xfrm>
        <a:graphic>
          <a:graphicData uri="http://schemas.openxmlformats.org/presentationml/2006/ole">
            <mc:AlternateContent xmlns:mc="http://schemas.openxmlformats.org/markup-compatibility/2006">
              <mc:Choice xmlns:v="urn:schemas-microsoft-com:vml" Requires="v">
                <p:oleObj spid="_x0000_s52303" name="문서" r:id="rId4" imgW="4707360" imgH="1556280" progId="Word.Document.8">
                  <p:embed/>
                </p:oleObj>
              </mc:Choice>
              <mc:Fallback>
                <p:oleObj name="문서" r:id="rId4" imgW="4707360" imgH="155628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362200"/>
                        <a:ext cx="7543800" cy="2446338"/>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685800" y="2286000"/>
            <a:ext cx="7772400" cy="1143000"/>
          </a:xfrm>
        </p:spPr>
        <p:txBody>
          <a:bodyPr/>
          <a:lstStyle/>
          <a:p>
            <a:pPr algn="ctr">
              <a:defRPr/>
            </a:pPr>
            <a:r>
              <a:rPr lang="en-US" altLang="ko-KR" smtClean="0">
                <a:ea typeface="굴림" pitchFamily="50" charset="-127"/>
              </a:rPr>
              <a:t>16. </a:t>
            </a:r>
            <a:r>
              <a:rPr lang="en-US" altLang="ko-KR">
                <a:ea typeface="굴림" pitchFamily="50" charset="-127"/>
              </a:rPr>
              <a:t>MicroStrategy Intelligence Server</a:t>
            </a:r>
            <a:endParaRPr lang="ko-KR" altLang="en-US">
              <a:ea typeface="굴림" pitchFamily="50" charset="-127"/>
            </a:endParaRPr>
          </a:p>
        </p:txBody>
      </p:sp>
      <p:pic>
        <p:nvPicPr>
          <p:cNvPr id="283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2400" y="152400"/>
            <a:ext cx="8763000" cy="828675"/>
          </a:xfrm>
        </p:spPr>
        <p:txBody>
          <a:bodyPr/>
          <a:lstStyle/>
          <a:p>
            <a:pPr>
              <a:defRPr/>
            </a:pPr>
            <a:r>
              <a:rPr lang="ko-KR" altLang="en-US">
                <a:ea typeface="굴림"/>
              </a:rPr>
              <a:t>왜 </a:t>
            </a:r>
            <a:r>
              <a:rPr lang="en-US" altLang="ko-KR">
                <a:ea typeface="굴림"/>
              </a:rPr>
              <a:t>MicroStrategy Intelligence Server</a:t>
            </a:r>
            <a:r>
              <a:rPr lang="ko-KR" altLang="en-US">
                <a:ea typeface="굴림"/>
              </a:rPr>
              <a:t>를 사용하는가?</a:t>
            </a:r>
          </a:p>
        </p:txBody>
      </p:sp>
      <p:sp>
        <p:nvSpPr>
          <p:cNvPr id="284675" name="Rectangle 3"/>
          <p:cNvSpPr>
            <a:spLocks noGrp="1" noChangeArrowheads="1"/>
          </p:cNvSpPr>
          <p:nvPr>
            <p:ph type="body" idx="1"/>
          </p:nvPr>
        </p:nvSpPr>
        <p:spPr>
          <a:xfrm>
            <a:off x="685800" y="1295400"/>
            <a:ext cx="7772400" cy="4800600"/>
          </a:xfrm>
        </p:spPr>
        <p:txBody>
          <a:bodyPr/>
          <a:lstStyle/>
          <a:p>
            <a:pPr lvl="0">
              <a:defRPr/>
            </a:pPr>
            <a:r>
              <a:rPr lang="ko-KR" altLang="en-US" sz="2400">
                <a:ea typeface="굴림"/>
              </a:rPr>
              <a:t>강력한 </a:t>
            </a:r>
            <a:r>
              <a:rPr lang="en-US" altLang="ko-KR" sz="2400">
                <a:ea typeface="굴림"/>
              </a:rPr>
              <a:t>SQL </a:t>
            </a:r>
            <a:r>
              <a:rPr lang="ko-KR" altLang="en-US" sz="2400">
                <a:ea typeface="굴림"/>
              </a:rPr>
              <a:t>생성</a:t>
            </a:r>
            <a:r>
              <a:rPr lang="en-US" altLang="ko-KR" sz="2400">
                <a:ea typeface="굴림"/>
              </a:rPr>
              <a:t> </a:t>
            </a:r>
          </a:p>
          <a:p>
            <a:pPr lvl="0">
              <a:defRPr/>
            </a:pPr>
            <a:r>
              <a:rPr lang="ko-KR" altLang="en-US" sz="2400">
                <a:ea typeface="굴림"/>
              </a:rPr>
              <a:t>비동기적인 리포팅</a:t>
            </a:r>
            <a:r>
              <a:rPr lang="en-US" altLang="ko-KR" sz="2400">
                <a:ea typeface="굴림"/>
              </a:rPr>
              <a:t> </a:t>
            </a:r>
          </a:p>
          <a:p>
            <a:pPr lvl="0">
              <a:defRPr/>
            </a:pPr>
            <a:r>
              <a:rPr lang="ko-KR" altLang="en-US" sz="2400">
                <a:ea typeface="굴림"/>
              </a:rPr>
              <a:t>작업 우선순위 설정</a:t>
            </a:r>
          </a:p>
          <a:p>
            <a:pPr lvl="0">
              <a:defRPr/>
            </a:pPr>
            <a:r>
              <a:rPr lang="ko-KR" altLang="en-US" sz="2400">
                <a:ea typeface="굴림"/>
              </a:rPr>
              <a:t>질의</a:t>
            </a:r>
            <a:r>
              <a:rPr lang="en-US" altLang="ko-KR" sz="2400">
                <a:ea typeface="굴림"/>
              </a:rPr>
              <a:t> </a:t>
            </a:r>
            <a:r>
              <a:rPr lang="ko-KR" altLang="en-US" sz="2400">
                <a:ea typeface="굴림"/>
              </a:rPr>
              <a:t>관리</a:t>
            </a:r>
          </a:p>
          <a:p>
            <a:pPr lvl="0">
              <a:defRPr/>
            </a:pPr>
            <a:r>
              <a:rPr lang="ko-KR" altLang="en-US" sz="2400">
                <a:ea typeface="굴림"/>
              </a:rPr>
              <a:t>스레드 관리</a:t>
            </a:r>
            <a:r>
              <a:rPr lang="en-US" altLang="ko-KR" sz="2400">
                <a:ea typeface="굴림"/>
              </a:rPr>
              <a:t> </a:t>
            </a:r>
          </a:p>
          <a:p>
            <a:pPr lvl="0">
              <a:defRPr/>
            </a:pPr>
            <a:r>
              <a:rPr lang="ko-KR" altLang="en-US" sz="2400">
                <a:ea typeface="굴림"/>
              </a:rPr>
              <a:t>확장성</a:t>
            </a:r>
          </a:p>
          <a:p>
            <a:pPr lvl="0">
              <a:defRPr/>
            </a:pPr>
            <a:r>
              <a:rPr lang="ko-KR" altLang="en-US" sz="2400">
                <a:ea typeface="굴림"/>
              </a:rPr>
              <a:t>캐쉬</a:t>
            </a:r>
            <a:r>
              <a:rPr lang="en-US" altLang="ko-KR" sz="2400">
                <a:ea typeface="굴림"/>
              </a:rPr>
              <a:t> </a:t>
            </a:r>
          </a:p>
          <a:p>
            <a:pPr lvl="0">
              <a:defRPr/>
            </a:pPr>
            <a:r>
              <a:rPr lang="ko-KR" altLang="en-US" sz="2400">
                <a:ea typeface="굴림"/>
              </a:rPr>
              <a:t>스케줄링</a:t>
            </a:r>
            <a:r>
              <a:rPr lang="en-US" altLang="ko-KR" sz="2400">
                <a:ea typeface="굴림"/>
              </a:rPr>
              <a:t> </a:t>
            </a:r>
          </a:p>
          <a:p>
            <a:pPr lvl="0">
              <a:defRPr/>
            </a:pPr>
            <a:r>
              <a:rPr lang="ko-KR" altLang="en-US" sz="2400">
                <a:ea typeface="굴림"/>
              </a:rPr>
              <a:t>중앙 모니터링</a:t>
            </a:r>
            <a:r>
              <a:rPr lang="en-US" altLang="ko-KR" sz="2400">
                <a:ea typeface="굴림"/>
              </a:rPr>
              <a:t> </a:t>
            </a:r>
          </a:p>
          <a:p>
            <a:pPr lvl="0">
              <a:defRPr/>
            </a:pPr>
            <a:r>
              <a:rPr lang="ko-KR" altLang="en-US" sz="2400">
                <a:ea typeface="굴림"/>
              </a:rPr>
              <a:t>사용내역전송 – 백그라운드 작업 실행</a:t>
            </a:r>
            <a:endParaRPr lang="en-US" altLang="ko-KR" sz="2400">
              <a:ea typeface="굴림"/>
            </a:endParaRPr>
          </a:p>
        </p:txBody>
      </p:sp>
    </p:spTree>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2400" y="152400"/>
            <a:ext cx="8763000" cy="828675"/>
          </a:xfrm>
        </p:spPr>
        <p:txBody>
          <a:bodyPr/>
          <a:lstStyle/>
          <a:p>
            <a:pPr>
              <a:defRPr/>
            </a:pPr>
            <a:r>
              <a:rPr lang="ko-KR" altLang="en-US">
                <a:ea typeface="굴림" pitchFamily="50" charset="-127"/>
              </a:rPr>
              <a:t>왜 </a:t>
            </a:r>
            <a:r>
              <a:rPr lang="en-US" altLang="ko-KR" err="1">
                <a:ea typeface="굴림" pitchFamily="50" charset="-127"/>
              </a:rPr>
              <a:t>MicroStrategy</a:t>
            </a:r>
            <a:r>
              <a:rPr lang="en-US" altLang="ko-KR">
                <a:ea typeface="굴림" pitchFamily="50" charset="-127"/>
              </a:rPr>
              <a:t> Intelligence Server</a:t>
            </a:r>
            <a:r>
              <a:rPr lang="ko-KR" altLang="en-US">
                <a:ea typeface="굴림" pitchFamily="50" charset="-127"/>
              </a:rPr>
              <a:t>를 사용하는가?</a:t>
            </a:r>
            <a:endParaRPr lang="en-US" altLang="ko-KR">
              <a:ea typeface="굴림" pitchFamily="50" charset="-127"/>
            </a:endParaRPr>
          </a:p>
        </p:txBody>
      </p:sp>
      <p:sp>
        <p:nvSpPr>
          <p:cNvPr id="285699" name="Rectangle 3"/>
          <p:cNvSpPr>
            <a:spLocks noGrp="1" noChangeArrowheads="1"/>
          </p:cNvSpPr>
          <p:nvPr>
            <p:ph type="body" idx="1"/>
          </p:nvPr>
        </p:nvSpPr>
        <p:spPr/>
        <p:txBody>
          <a:bodyPr/>
          <a:lstStyle/>
          <a:p>
            <a:r>
              <a:rPr lang="ko-KR" altLang="en-US" smtClean="0">
                <a:latin typeface="굴림" panose="020B0600000101010101" pitchFamily="50" charset="-127"/>
                <a:ea typeface="굴림" panose="020B0600000101010101" pitchFamily="50" charset="-127"/>
              </a:rPr>
              <a:t>인텔리젼스 서버는 여러 작업요구를 처리하기 위한 개별 </a:t>
            </a:r>
            <a:r>
              <a:rPr lang="en-US" altLang="ko-KR" smtClean="0">
                <a:latin typeface="굴림" panose="020B0600000101010101" pitchFamily="50" charset="-127"/>
                <a:ea typeface="굴림" panose="020B0600000101010101" pitchFamily="50" charset="-127"/>
              </a:rPr>
              <a:t>COM </a:t>
            </a:r>
            <a:r>
              <a:rPr lang="ko-KR" altLang="en-US" smtClean="0">
                <a:latin typeface="굴림" panose="020B0600000101010101" pitchFamily="50" charset="-127"/>
                <a:ea typeface="굴림" panose="020B0600000101010101" pitchFamily="50" charset="-127"/>
              </a:rPr>
              <a:t>조합이다</a:t>
            </a:r>
            <a:r>
              <a:rPr lang="en-US" altLang="ko-KR" smtClean="0">
                <a:latin typeface="굴림" panose="020B0600000101010101" pitchFamily="50" charset="-127"/>
                <a:ea typeface="굴림" panose="020B0600000101010101" pitchFamily="50" charset="-127"/>
              </a:rPr>
              <a:t>.</a:t>
            </a:r>
          </a:p>
          <a:p>
            <a:r>
              <a:rPr lang="ko-KR" altLang="en-US" smtClean="0">
                <a:latin typeface="굴림" panose="020B0600000101010101" pitchFamily="50" charset="-127"/>
                <a:ea typeface="굴림" panose="020B0600000101010101" pitchFamily="50" charset="-127"/>
              </a:rPr>
              <a:t>인텔리젼스서버는 클라이언트가 메타데이터와 웨어하우스에 접근하기 위해</a:t>
            </a:r>
            <a:r>
              <a:rPr lang="en-US" altLang="ko-KR" smtClean="0">
                <a:latin typeface="굴림" panose="020B0600000101010101" pitchFamily="50" charset="-127"/>
                <a:ea typeface="굴림" panose="020B0600000101010101" pitchFamily="50" charset="-127"/>
              </a:rPr>
              <a:t> </a:t>
            </a:r>
            <a:r>
              <a:rPr lang="ko-KR" altLang="en-US" smtClean="0">
                <a:latin typeface="굴림" panose="020B0600000101010101" pitchFamily="50" charset="-127"/>
                <a:ea typeface="굴림" panose="020B0600000101010101" pitchFamily="50" charset="-127"/>
              </a:rPr>
              <a:t>필요한 연결부를 포함한다.</a:t>
            </a:r>
          </a:p>
          <a:p>
            <a:r>
              <a:rPr lang="ko-KR" altLang="en-US" smtClean="0">
                <a:latin typeface="굴림" panose="020B0600000101010101" pitchFamily="50" charset="-127"/>
                <a:ea typeface="굴림" panose="020B0600000101010101" pitchFamily="50" charset="-127"/>
              </a:rPr>
              <a:t>인텔리젼스 서버는 </a:t>
            </a:r>
            <a:r>
              <a:rPr lang="en-US" altLang="ko-KR" smtClean="0">
                <a:latin typeface="굴림" panose="020B0600000101010101" pitchFamily="50" charset="-127"/>
                <a:ea typeface="굴림" panose="020B0600000101010101" pitchFamily="50" charset="-127"/>
              </a:rPr>
              <a:t>NT,UNIX,Linux</a:t>
            </a:r>
            <a:r>
              <a:rPr lang="ko-KR" altLang="en-US" smtClean="0">
                <a:latin typeface="굴림" panose="020B0600000101010101" pitchFamily="50" charset="-127"/>
                <a:ea typeface="굴림" panose="020B0600000101010101" pitchFamily="50" charset="-127"/>
              </a:rPr>
              <a:t>를 모두 지원함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defRPr/>
            </a:pPr>
            <a:r>
              <a:rPr lang="en-US" altLang="ko-KR">
                <a:ea typeface="굴림" pitchFamily="50" charset="-127"/>
              </a:rPr>
              <a:t>Intelligence Server</a:t>
            </a:r>
            <a:r>
              <a:rPr lang="ko-KR" altLang="en-US">
                <a:ea typeface="굴림" pitchFamily="50" charset="-127"/>
              </a:rPr>
              <a:t> 컴포넌트 </a:t>
            </a:r>
          </a:p>
        </p:txBody>
      </p:sp>
      <p:sp>
        <p:nvSpPr>
          <p:cNvPr id="286723" name="Rectangle 3"/>
          <p:cNvSpPr>
            <a:spLocks noGrp="1" noChangeArrowheads="1"/>
          </p:cNvSpPr>
          <p:nvPr>
            <p:ph type="body" idx="1"/>
          </p:nvPr>
        </p:nvSpPr>
        <p:spPr>
          <a:xfrm>
            <a:off x="533400" y="1447800"/>
            <a:ext cx="7772400" cy="4114800"/>
          </a:xfrm>
        </p:spPr>
        <p:txBody>
          <a:bodyPr/>
          <a:lstStyle/>
          <a:p>
            <a:pPr>
              <a:lnSpc>
                <a:spcPct val="90000"/>
              </a:lnSpc>
            </a:pPr>
            <a:r>
              <a:rPr lang="ko-KR" altLang="en-US" smtClean="0">
                <a:ea typeface="굴림" panose="020B0600000101010101" pitchFamily="50" charset="-127"/>
              </a:rPr>
              <a:t>서버 부분</a:t>
            </a:r>
            <a:endParaRPr lang="en-US" altLang="ko-KR" smtClean="0">
              <a:ea typeface="굴림" panose="020B0600000101010101" pitchFamily="50" charset="-127"/>
            </a:endParaRPr>
          </a:p>
          <a:p>
            <a:pPr lvl="1">
              <a:lnSpc>
                <a:spcPct val="90000"/>
              </a:lnSpc>
            </a:pPr>
            <a:r>
              <a:rPr lang="en-US" altLang="ko-KR" smtClean="0">
                <a:ea typeface="굴림" panose="020B0600000101010101" pitchFamily="50" charset="-127"/>
              </a:rPr>
              <a:t>Report </a:t>
            </a:r>
            <a:r>
              <a:rPr lang="ko-KR" altLang="en-US" smtClean="0">
                <a:ea typeface="굴림" panose="020B0600000101010101" pitchFamily="50" charset="-127"/>
              </a:rPr>
              <a:t>서버 </a:t>
            </a:r>
            <a:endParaRPr lang="en-US" altLang="ko-KR" smtClean="0">
              <a:ea typeface="굴림" panose="020B0600000101010101" pitchFamily="50" charset="-127"/>
            </a:endParaRPr>
          </a:p>
          <a:p>
            <a:pPr lvl="1">
              <a:lnSpc>
                <a:spcPct val="90000"/>
              </a:lnSpc>
            </a:pPr>
            <a:r>
              <a:rPr lang="en-US" altLang="ko-KR" smtClean="0">
                <a:ea typeface="굴림" panose="020B0600000101010101" pitchFamily="50" charset="-127"/>
              </a:rPr>
              <a:t>Element </a:t>
            </a:r>
            <a:r>
              <a:rPr lang="ko-KR" altLang="en-US" smtClean="0">
                <a:ea typeface="굴림" panose="020B0600000101010101" pitchFamily="50" charset="-127"/>
              </a:rPr>
              <a:t>서버</a:t>
            </a:r>
          </a:p>
          <a:p>
            <a:pPr lvl="1">
              <a:lnSpc>
                <a:spcPct val="90000"/>
              </a:lnSpc>
            </a:pPr>
            <a:r>
              <a:rPr lang="en-US" altLang="ko-KR" smtClean="0">
                <a:ea typeface="굴림" panose="020B0600000101010101" pitchFamily="50" charset="-127"/>
              </a:rPr>
              <a:t>Object </a:t>
            </a:r>
            <a:r>
              <a:rPr lang="ko-KR" altLang="en-US" smtClean="0">
                <a:ea typeface="굴림" panose="020B0600000101010101" pitchFamily="50" charset="-127"/>
              </a:rPr>
              <a:t>서버</a:t>
            </a:r>
          </a:p>
          <a:p>
            <a:pPr lvl="1">
              <a:lnSpc>
                <a:spcPct val="90000"/>
              </a:lnSpc>
            </a:pPr>
            <a:r>
              <a:rPr lang="en-US" altLang="ko-KR" smtClean="0">
                <a:ea typeface="굴림" panose="020B0600000101010101" pitchFamily="50" charset="-127"/>
              </a:rPr>
              <a:t>Metadata </a:t>
            </a:r>
            <a:r>
              <a:rPr lang="ko-KR" altLang="en-US" smtClean="0">
                <a:ea typeface="굴림" panose="020B0600000101010101" pitchFamily="50" charset="-127"/>
              </a:rPr>
              <a:t>서버</a:t>
            </a:r>
          </a:p>
          <a:p>
            <a:pPr lvl="1">
              <a:lnSpc>
                <a:spcPct val="90000"/>
              </a:lnSpc>
            </a:pPr>
            <a:r>
              <a:rPr lang="en-US" altLang="ko-KR" smtClean="0">
                <a:ea typeface="굴림" panose="020B0600000101010101" pitchFamily="50" charset="-127"/>
              </a:rPr>
              <a:t>Resolution </a:t>
            </a:r>
            <a:r>
              <a:rPr lang="ko-KR" altLang="en-US" smtClean="0">
                <a:ea typeface="굴림" panose="020B0600000101010101" pitchFamily="50" charset="-127"/>
              </a:rPr>
              <a:t>서버</a:t>
            </a:r>
          </a:p>
          <a:p>
            <a:pPr>
              <a:lnSpc>
                <a:spcPct val="90000"/>
              </a:lnSpc>
            </a:pPr>
            <a:r>
              <a:rPr lang="ko-KR" altLang="en-US" smtClean="0">
                <a:ea typeface="굴림" panose="020B0600000101010101" pitchFamily="50" charset="-127"/>
              </a:rPr>
              <a:t>엔진 부분</a:t>
            </a:r>
            <a:endParaRPr lang="en-US" altLang="ko-KR" smtClean="0">
              <a:ea typeface="굴림" panose="020B0600000101010101" pitchFamily="50" charset="-127"/>
            </a:endParaRPr>
          </a:p>
          <a:p>
            <a:pPr lvl="1">
              <a:lnSpc>
                <a:spcPct val="90000"/>
              </a:lnSpc>
            </a:pPr>
            <a:r>
              <a:rPr lang="en-US" altLang="ko-KR" smtClean="0">
                <a:ea typeface="굴림" panose="020B0600000101010101" pitchFamily="50" charset="-127"/>
              </a:rPr>
              <a:t>SQL </a:t>
            </a:r>
            <a:r>
              <a:rPr lang="ko-KR" altLang="en-US" smtClean="0">
                <a:ea typeface="굴림" panose="020B0600000101010101" pitchFamily="50" charset="-127"/>
              </a:rPr>
              <a:t>엔진 </a:t>
            </a:r>
          </a:p>
          <a:p>
            <a:pPr lvl="1">
              <a:lnSpc>
                <a:spcPct val="90000"/>
              </a:lnSpc>
            </a:pPr>
            <a:r>
              <a:rPr lang="en-US" altLang="ko-KR" smtClean="0">
                <a:ea typeface="굴림" panose="020B0600000101010101" pitchFamily="50" charset="-127"/>
              </a:rPr>
              <a:t>Query </a:t>
            </a:r>
            <a:r>
              <a:rPr lang="ko-KR" altLang="en-US" smtClean="0">
                <a:ea typeface="굴림" panose="020B0600000101010101" pitchFamily="50" charset="-127"/>
              </a:rPr>
              <a:t>엔진</a:t>
            </a:r>
          </a:p>
          <a:p>
            <a:pPr lvl="1">
              <a:lnSpc>
                <a:spcPct val="90000"/>
              </a:lnSpc>
            </a:pPr>
            <a:r>
              <a:rPr lang="en-US" altLang="ko-KR" smtClean="0">
                <a:ea typeface="굴림" panose="020B0600000101010101" pitchFamily="50" charset="-127"/>
              </a:rPr>
              <a:t>Analytical </a:t>
            </a:r>
            <a:r>
              <a:rPr lang="ko-KR" altLang="en-US" smtClean="0">
                <a:ea typeface="굴림" panose="020B0600000101010101" pitchFamily="50" charset="-127"/>
              </a:rPr>
              <a:t>엔진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28600" y="228600"/>
            <a:ext cx="8686800" cy="762000"/>
          </a:xfrm>
        </p:spPr>
        <p:txBody>
          <a:bodyPr/>
          <a:lstStyle/>
          <a:p>
            <a:pPr>
              <a:defRPr/>
            </a:pPr>
            <a:r>
              <a:rPr lang="ko-KR" altLang="en-US">
                <a:ea typeface="굴림"/>
              </a:rPr>
              <a:t>캐쉬</a:t>
            </a:r>
          </a:p>
        </p:txBody>
      </p:sp>
      <p:sp>
        <p:nvSpPr>
          <p:cNvPr id="287747" name="Rectangle 4"/>
          <p:cNvSpPr>
            <a:spLocks noGrp="1" noChangeArrowheads="1"/>
          </p:cNvSpPr>
          <p:nvPr>
            <p:ph type="body" idx="1"/>
          </p:nvPr>
        </p:nvSpPr>
        <p:spPr>
          <a:xfrm>
            <a:off x="304800" y="1905000"/>
            <a:ext cx="2590800" cy="2209800"/>
          </a:xfrm>
        </p:spPr>
        <p:txBody>
          <a:bodyPr/>
          <a:lstStyle/>
          <a:p>
            <a:pPr lvl="0">
              <a:defRPr/>
            </a:pPr>
            <a:r>
              <a:rPr lang="ko-KR" altLang="en-US" sz="2000">
                <a:ea typeface="굴림"/>
              </a:rPr>
              <a:t>개체</a:t>
            </a:r>
            <a:r>
              <a:rPr lang="en-US" altLang="ko-KR" sz="2000">
                <a:ea typeface="굴림"/>
              </a:rPr>
              <a:t> </a:t>
            </a:r>
            <a:r>
              <a:rPr lang="ko-KR" altLang="en-US" sz="2000">
                <a:ea typeface="굴림"/>
              </a:rPr>
              <a:t>와 구성요소 캐쉬</a:t>
            </a:r>
          </a:p>
          <a:p>
            <a:pPr lvl="0">
              <a:defRPr/>
            </a:pPr>
            <a:r>
              <a:rPr lang="ko-KR" altLang="en-US" sz="2000">
                <a:ea typeface="굴림"/>
              </a:rPr>
              <a:t>리포트</a:t>
            </a:r>
            <a:r>
              <a:rPr lang="en-US" altLang="ko-KR" sz="2000">
                <a:ea typeface="굴림"/>
              </a:rPr>
              <a:t> </a:t>
            </a:r>
            <a:r>
              <a:rPr lang="ko-KR" altLang="en-US" sz="2000">
                <a:ea typeface="굴림"/>
              </a:rPr>
              <a:t>캐쉬</a:t>
            </a:r>
          </a:p>
          <a:p>
            <a:pPr lvl="0">
              <a:defRPr/>
            </a:pPr>
            <a:r>
              <a:rPr lang="ko-KR" altLang="en-US" sz="2000">
                <a:ea typeface="굴림"/>
              </a:rPr>
              <a:t>관리</a:t>
            </a:r>
          </a:p>
          <a:p>
            <a:pPr>
              <a:buFontTx/>
              <a:buNone/>
              <a:defRPr/>
            </a:pPr>
            <a:endParaRPr lang="ko-KR" altLang="en-US" sz="2000">
              <a:ea typeface="굴림"/>
            </a:endParaRPr>
          </a:p>
        </p:txBody>
      </p:sp>
      <p:pic>
        <p:nvPicPr>
          <p:cNvPr id="287748" name="Picture 6"/>
          <p:cNvPicPr>
            <a:picLocks noChangeAspect="1" noChangeArrowheads="1"/>
          </p:cNvPicPr>
          <p:nvPr/>
        </p:nvPicPr>
        <p:blipFill rotWithShape="1">
          <a:blip r:embed="rId3"/>
          <a:srcRect/>
          <a:stretch>
            <a:fillRect/>
          </a:stretch>
        </p:blipFill>
        <p:spPr>
          <a:xfrm>
            <a:off x="3132138" y="1773238"/>
            <a:ext cx="5400675" cy="3794125"/>
          </a:xfrm>
          <a:prstGeom prst="rect">
            <a:avLst/>
          </a:prstGeom>
          <a:noFill/>
          <a:ln>
            <a:noFill/>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pPr>
              <a:defRPr/>
            </a:pPr>
            <a:r>
              <a:rPr lang="en-US" altLang="ko-KR" b="1"/>
              <a:t>Heterogeneous Mapping</a:t>
            </a:r>
          </a:p>
        </p:txBody>
      </p:sp>
      <p:pic>
        <p:nvPicPr>
          <p:cNvPr id="2549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76400"/>
            <a:ext cx="1905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549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1876425"/>
            <a:ext cx="26082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54981" name="Line 5"/>
          <p:cNvSpPr>
            <a:spLocks noChangeShapeType="1"/>
          </p:cNvSpPr>
          <p:nvPr/>
        </p:nvSpPr>
        <p:spPr bwMode="auto">
          <a:xfrm>
            <a:off x="2133600" y="2133600"/>
            <a:ext cx="2971800" cy="762000"/>
          </a:xfrm>
          <a:prstGeom prst="line">
            <a:avLst/>
          </a:prstGeom>
          <a:noFill/>
          <a:ln w="38100">
            <a:solidFill>
              <a:srgbClr val="FF0000"/>
            </a:solidFill>
            <a:round/>
            <a:headEnd type="arrow" w="lg" len="med"/>
            <a:tailEnd type="arrow" w="lg" len="med"/>
          </a:ln>
          <a:extLst>
            <a:ext uri="{909E8E84-426E-40DD-AFC4-6F175D3DCCD1}">
              <a14:hiddenFill xmlns:a14="http://schemas.microsoft.com/office/drawing/2010/main">
                <a:noFill/>
              </a14:hiddenFill>
            </a:ext>
          </a:extLst>
        </p:spPr>
        <p:txBody>
          <a:bodyPr wrap="none" anchor="ctr"/>
          <a:lstStyle/>
          <a:p>
            <a:endParaRPr lang="ko-KR" altLang="en-US"/>
          </a:p>
        </p:txBody>
      </p:sp>
    </p:spTree>
    <p:extLst>
      <p:ext uri="{BB962C8B-B14F-4D97-AF65-F5344CB8AC3E}">
        <p14:creationId xmlns:p14="http://schemas.microsoft.com/office/powerpoint/2010/main" val="2790864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defRPr/>
            </a:pPr>
            <a:r>
              <a:rPr lang="ko-KR" altLang="en-US">
                <a:ea typeface="굴림" pitchFamily="50" charset="-127"/>
              </a:rPr>
              <a:t>스케줄 생성</a:t>
            </a:r>
          </a:p>
        </p:txBody>
      </p:sp>
      <p:sp>
        <p:nvSpPr>
          <p:cNvPr id="288771" name="Rectangle 3"/>
          <p:cNvSpPr>
            <a:spLocks noGrp="1" noChangeArrowheads="1"/>
          </p:cNvSpPr>
          <p:nvPr>
            <p:ph type="body" idx="1"/>
          </p:nvPr>
        </p:nvSpPr>
        <p:spPr>
          <a:xfrm>
            <a:off x="533400" y="1981200"/>
            <a:ext cx="3200400" cy="2438400"/>
          </a:xfrm>
        </p:spPr>
        <p:txBody>
          <a:bodyPr/>
          <a:lstStyle/>
          <a:p>
            <a:r>
              <a:rPr lang="ko-KR" altLang="en-US" sz="2000" smtClean="0">
                <a:ea typeface="굴림" panose="020B0600000101010101" pitchFamily="50" charset="-127"/>
              </a:rPr>
              <a:t>스케줄 이란</a:t>
            </a:r>
            <a:r>
              <a:rPr lang="en-US" altLang="ko-KR" sz="2000" smtClean="0">
                <a:ea typeface="굴림" panose="020B0600000101010101" pitchFamily="50" charset="-127"/>
              </a:rPr>
              <a:t>?</a:t>
            </a:r>
          </a:p>
          <a:p>
            <a:r>
              <a:rPr lang="ko-KR" altLang="en-US" sz="2000" smtClean="0">
                <a:ea typeface="굴림" panose="020B0600000101010101" pitchFamily="50" charset="-127"/>
              </a:rPr>
              <a:t>인텔리젼스 서버를 통한 스케줄</a:t>
            </a:r>
          </a:p>
          <a:p>
            <a:pPr lvl="1"/>
            <a:r>
              <a:rPr lang="ko-KR" altLang="en-US" sz="2000" smtClean="0">
                <a:ea typeface="굴림" panose="020B0600000101010101" pitchFamily="50" charset="-127"/>
              </a:rPr>
              <a:t>시간 기반</a:t>
            </a:r>
            <a:endParaRPr lang="en-US" altLang="ko-KR" sz="2000" smtClean="0">
              <a:ea typeface="굴림" panose="020B0600000101010101" pitchFamily="50" charset="-127"/>
            </a:endParaRPr>
          </a:p>
          <a:p>
            <a:pPr lvl="1"/>
            <a:r>
              <a:rPr lang="ko-KR" altLang="en-US" sz="2000" smtClean="0">
                <a:ea typeface="굴림" panose="020B0600000101010101" pitchFamily="50" charset="-127"/>
              </a:rPr>
              <a:t>이벤트</a:t>
            </a:r>
            <a:r>
              <a:rPr lang="en-US" altLang="ko-KR" sz="2000" smtClean="0">
                <a:ea typeface="굴림" panose="020B0600000101010101" pitchFamily="50" charset="-127"/>
              </a:rPr>
              <a:t> </a:t>
            </a:r>
            <a:r>
              <a:rPr lang="ko-KR" altLang="en-US" sz="2000" smtClean="0">
                <a:ea typeface="굴림" panose="020B0600000101010101" pitchFamily="50" charset="-127"/>
              </a:rPr>
              <a:t>기반</a:t>
            </a:r>
          </a:p>
          <a:p>
            <a:pPr lvl="1"/>
            <a:endParaRPr lang="ko-KR" altLang="en-US" sz="2000" smtClean="0">
              <a:ea typeface="굴림" panose="020B0600000101010101" pitchFamily="50" charset="-127"/>
            </a:endParaRPr>
          </a:p>
        </p:txBody>
      </p:sp>
      <p:pic>
        <p:nvPicPr>
          <p:cNvPr id="288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905000"/>
            <a:ext cx="457200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ChangeArrowheads="1"/>
          </p:cNvSpPr>
          <p:nvPr/>
        </p:nvSpPr>
        <p:spPr bwMode="auto">
          <a:xfrm>
            <a:off x="152400" y="3810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ko-KR" altLang="en-US" sz="2800">
                <a:solidFill>
                  <a:schemeClr val="tx2"/>
                </a:solidFill>
                <a:latin typeface="Arial" panose="020B0604020202020204" pitchFamily="34" charset="0"/>
                <a:ea typeface="굴림" panose="020B0600000101010101" pitchFamily="50" charset="-127"/>
              </a:rPr>
              <a:t>스케줄링</a:t>
            </a:r>
          </a:p>
        </p:txBody>
      </p:sp>
      <p:sp>
        <p:nvSpPr>
          <p:cNvPr id="53255" name="Text Box 1030"/>
          <p:cNvSpPr txBox="1">
            <a:spLocks noChangeArrowheads="1"/>
          </p:cNvSpPr>
          <p:nvPr/>
        </p:nvSpPr>
        <p:spPr bwMode="auto">
          <a:xfrm>
            <a:off x="457200" y="1295400"/>
            <a:ext cx="792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ko-KR" altLang="en-US">
                <a:ea typeface="굴림" panose="020B0600000101010101" pitchFamily="50" charset="-127"/>
              </a:rPr>
              <a:t>리포트 단위로 스케줄링 및 프로젝트별로 로드/언로드, 캐쉬관리 등을 스케줄링 할 수 있다.</a:t>
            </a:r>
          </a:p>
        </p:txBody>
      </p:sp>
      <p:grpSp>
        <p:nvGrpSpPr>
          <p:cNvPr id="2" name="그룹 1"/>
          <p:cNvGrpSpPr/>
          <p:nvPr/>
        </p:nvGrpSpPr>
        <p:grpSpPr>
          <a:xfrm>
            <a:off x="281781" y="1957755"/>
            <a:ext cx="8275638" cy="4048125"/>
            <a:chOff x="457200" y="2362200"/>
            <a:chExt cx="8275638" cy="4048125"/>
          </a:xfrm>
        </p:grpSpPr>
        <p:pic>
          <p:nvPicPr>
            <p:cNvPr id="53252" name="Picture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362200"/>
              <a:ext cx="4624388"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276600"/>
              <a:ext cx="44450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276600"/>
              <a:ext cx="3627438"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0" name="Object 2"/>
            <p:cNvGraphicFramePr>
              <a:graphicFrameLocks noChangeAspect="1"/>
            </p:cNvGraphicFramePr>
            <p:nvPr>
              <p:extLst>
                <p:ext uri="{D42A27DB-BD31-4B8C-83A1-F6EECF244321}">
                  <p14:modId xmlns:p14="http://schemas.microsoft.com/office/powerpoint/2010/main" val="1555345060"/>
                </p:ext>
              </p:extLst>
            </p:nvPr>
          </p:nvGraphicFramePr>
          <p:xfrm>
            <a:off x="6781800" y="4114800"/>
            <a:ext cx="1504950" cy="1181100"/>
          </p:xfrm>
          <a:graphic>
            <a:graphicData uri="http://schemas.openxmlformats.org/presentationml/2006/ole">
              <mc:AlternateContent xmlns:mc="http://schemas.openxmlformats.org/markup-compatibility/2006">
                <mc:Choice xmlns:v="urn:schemas-microsoft-com:vml" Requires="v">
                  <p:oleObj spid="_x0000_s53331" name="비트맵 이미지" r:id="rId7" imgW="1504762" imgH="1181265" progId="Paint.Picture">
                    <p:embed/>
                  </p:oleObj>
                </mc:Choice>
                <mc:Fallback>
                  <p:oleObj name="비트맵 이미지" r:id="rId7" imgW="1504762" imgH="1181265" progId="Paint.Picture">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4114800"/>
                          <a:ext cx="150495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p:cNvSpPr>
            <a:spLocks noGrp="1" noChangeArrowheads="1"/>
          </p:cNvSpPr>
          <p:nvPr>
            <p:ph type="title"/>
          </p:nvPr>
        </p:nvSpPr>
        <p:spPr/>
        <p:txBody>
          <a:bodyPr/>
          <a:lstStyle/>
          <a:p>
            <a:pPr>
              <a:defRPr/>
            </a:pPr>
            <a:r>
              <a:rPr lang="ko-KR" altLang="en-US">
                <a:ea typeface="굴림"/>
              </a:rPr>
              <a:t>서버 관리</a:t>
            </a:r>
          </a:p>
        </p:txBody>
      </p:sp>
      <p:sp>
        <p:nvSpPr>
          <p:cNvPr id="289795" name="Rectangle 1027"/>
          <p:cNvSpPr>
            <a:spLocks noGrp="1" noChangeArrowheads="1"/>
          </p:cNvSpPr>
          <p:nvPr>
            <p:ph type="body" idx="1"/>
          </p:nvPr>
        </p:nvSpPr>
        <p:spPr>
          <a:xfrm>
            <a:off x="400050" y="1125538"/>
            <a:ext cx="7772400" cy="4114800"/>
          </a:xfrm>
        </p:spPr>
        <p:txBody>
          <a:bodyPr/>
          <a:lstStyle/>
          <a:p>
            <a:pPr lvl="0">
              <a:defRPr/>
            </a:pPr>
            <a:r>
              <a:rPr lang="ko-KR" altLang="en-US">
                <a:ea typeface="굴림"/>
              </a:rPr>
              <a:t>모니터링</a:t>
            </a:r>
          </a:p>
          <a:p>
            <a:pPr lvl="1">
              <a:defRPr/>
            </a:pPr>
            <a:r>
              <a:rPr lang="ko-KR" altLang="en-US">
                <a:ea typeface="굴림"/>
              </a:rPr>
              <a:t>작업 모니터링</a:t>
            </a:r>
          </a:p>
          <a:p>
            <a:pPr lvl="1">
              <a:defRPr/>
            </a:pPr>
            <a:r>
              <a:rPr lang="ko-KR" altLang="en-US">
                <a:ea typeface="굴림"/>
              </a:rPr>
              <a:t>프로젝트 모니터링</a:t>
            </a:r>
          </a:p>
          <a:p>
            <a:pPr lvl="1">
              <a:defRPr/>
            </a:pPr>
            <a:r>
              <a:rPr lang="ko-KR" altLang="en-US">
                <a:ea typeface="굴림"/>
              </a:rPr>
              <a:t>사용자 연결 모니터링</a:t>
            </a:r>
            <a:r>
              <a:rPr lang="en-US" altLang="ko-KR">
                <a:ea typeface="굴림"/>
              </a:rPr>
              <a:t> </a:t>
            </a:r>
          </a:p>
          <a:p>
            <a:pPr lvl="1">
              <a:defRPr/>
            </a:pPr>
            <a:r>
              <a:rPr lang="ko-KR" altLang="en-US">
                <a:ea typeface="굴림"/>
              </a:rPr>
              <a:t>스케줄</a:t>
            </a:r>
            <a:r>
              <a:rPr lang="en-US" altLang="ko-KR">
                <a:ea typeface="굴림"/>
              </a:rPr>
              <a:t> </a:t>
            </a:r>
            <a:r>
              <a:rPr lang="ko-KR" altLang="en-US">
                <a:ea typeface="굴림"/>
              </a:rPr>
              <a:t>모니터링</a:t>
            </a:r>
            <a:r>
              <a:rPr lang="en-US" altLang="ko-KR">
                <a:ea typeface="굴림"/>
              </a:rPr>
              <a:t> </a:t>
            </a:r>
          </a:p>
          <a:p>
            <a:pPr lvl="1">
              <a:defRPr/>
            </a:pPr>
            <a:r>
              <a:rPr lang="ko-KR" altLang="en-US">
                <a:ea typeface="굴림"/>
              </a:rPr>
              <a:t>캐쉬 모니터링</a:t>
            </a:r>
            <a:r>
              <a:rPr lang="en-US" altLang="ko-KR">
                <a:ea typeface="굴림"/>
              </a:rPr>
              <a:t> </a:t>
            </a:r>
          </a:p>
          <a:p>
            <a:pPr lvl="1">
              <a:defRPr/>
            </a:pPr>
            <a:r>
              <a:rPr lang="ko-KR" altLang="en-US">
                <a:ea typeface="굴림"/>
              </a:rPr>
              <a:t>클러스터</a:t>
            </a:r>
            <a:r>
              <a:rPr lang="en-US" altLang="ko-KR">
                <a:ea typeface="굴림"/>
              </a:rPr>
              <a:t> </a:t>
            </a:r>
            <a:r>
              <a:rPr lang="ko-KR" altLang="en-US">
                <a:ea typeface="굴림"/>
              </a:rPr>
              <a:t>모니터</a:t>
            </a:r>
          </a:p>
        </p:txBody>
      </p:sp>
    </p:spTree>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a:defRPr/>
            </a:pPr>
            <a:r>
              <a:rPr lang="ko-KR" altLang="en-US">
                <a:ea typeface="굴림" pitchFamily="50" charset="-127"/>
              </a:rPr>
              <a:t>서버 관리</a:t>
            </a:r>
          </a:p>
        </p:txBody>
      </p:sp>
      <p:sp>
        <p:nvSpPr>
          <p:cNvPr id="290819" name="Rectangle 3"/>
          <p:cNvSpPr>
            <a:spLocks noGrp="1" noChangeArrowheads="1"/>
          </p:cNvSpPr>
          <p:nvPr>
            <p:ph type="body" idx="1"/>
          </p:nvPr>
        </p:nvSpPr>
        <p:spPr>
          <a:xfrm>
            <a:off x="468313" y="1185863"/>
            <a:ext cx="7772400" cy="4114800"/>
          </a:xfrm>
        </p:spPr>
        <p:txBody>
          <a:bodyPr/>
          <a:lstStyle/>
          <a:p>
            <a:r>
              <a:rPr lang="ko-KR" altLang="en-US" smtClean="0">
                <a:ea typeface="굴림" panose="020B0600000101010101" pitchFamily="50" charset="-127"/>
              </a:rPr>
              <a:t>관리</a:t>
            </a:r>
          </a:p>
          <a:p>
            <a:pPr lvl="1"/>
            <a:r>
              <a:rPr lang="ko-KR" altLang="en-US" smtClean="0">
                <a:ea typeface="굴림" panose="020B0600000101010101" pitchFamily="50" charset="-127"/>
              </a:rPr>
              <a:t>데이터베이스 </a:t>
            </a:r>
          </a:p>
          <a:p>
            <a:pPr lvl="1">
              <a:buFontTx/>
              <a:buNone/>
            </a:pPr>
            <a:r>
              <a:rPr lang="ko-KR" altLang="en-US" smtClean="0">
                <a:ea typeface="굴림" panose="020B0600000101010101" pitchFamily="50" charset="-127"/>
              </a:rPr>
              <a:t>  인스턴스 관리자</a:t>
            </a:r>
            <a:endParaRPr lang="en-US" altLang="ko-KR" smtClean="0">
              <a:ea typeface="굴림" panose="020B0600000101010101" pitchFamily="50" charset="-127"/>
            </a:endParaRPr>
          </a:p>
          <a:p>
            <a:pPr lvl="1"/>
            <a:r>
              <a:rPr lang="ko-KR" altLang="en-US" smtClean="0">
                <a:ea typeface="굴림" panose="020B0600000101010101" pitchFamily="50" charset="-127"/>
              </a:rPr>
              <a:t>스케줄 관리자</a:t>
            </a:r>
            <a:r>
              <a:rPr lang="en-US" altLang="ko-KR" smtClean="0">
                <a:ea typeface="굴림" panose="020B0600000101010101" pitchFamily="50" charset="-127"/>
              </a:rPr>
              <a:t> </a:t>
            </a:r>
          </a:p>
          <a:p>
            <a:pPr lvl="2"/>
            <a:r>
              <a:rPr lang="ko-KR" altLang="en-US" smtClean="0">
                <a:ea typeface="굴림" panose="020B0600000101010101" pitchFamily="50" charset="-127"/>
              </a:rPr>
              <a:t>이벤트</a:t>
            </a:r>
            <a:endParaRPr lang="en-US" altLang="ko-KR" smtClean="0">
              <a:ea typeface="굴림" panose="020B0600000101010101" pitchFamily="50" charset="-127"/>
            </a:endParaRPr>
          </a:p>
          <a:p>
            <a:pPr lvl="1"/>
            <a:r>
              <a:rPr lang="ko-KR" altLang="en-US" smtClean="0">
                <a:ea typeface="굴림" panose="020B0600000101010101" pitchFamily="50" charset="-127"/>
              </a:rPr>
              <a:t>사용자 관리자</a:t>
            </a:r>
            <a:r>
              <a:rPr lang="en-US" altLang="ko-KR" smtClean="0">
                <a:ea typeface="굴림" panose="020B0600000101010101" pitchFamily="50" charset="-127"/>
              </a:rPr>
              <a:t> </a:t>
            </a:r>
          </a:p>
          <a:p>
            <a:pPr lvl="1"/>
            <a:r>
              <a:rPr lang="ko-KR" altLang="en-US" smtClean="0">
                <a:ea typeface="굴림" panose="020B0600000101010101" pitchFamily="50" charset="-127"/>
              </a:rPr>
              <a:t>작업우선순위 </a:t>
            </a:r>
            <a:r>
              <a:rPr lang="en-US" altLang="ko-KR" smtClean="0">
                <a:ea typeface="굴림" panose="020B0600000101010101" pitchFamily="50" charset="-127"/>
              </a:rPr>
              <a:t> </a:t>
            </a:r>
          </a:p>
          <a:p>
            <a:pPr lvl="1"/>
            <a:r>
              <a:rPr lang="ko-KR" altLang="en-US" smtClean="0">
                <a:ea typeface="굴림" panose="020B0600000101010101" pitchFamily="50" charset="-127"/>
              </a:rPr>
              <a:t>가브닝</a:t>
            </a:r>
          </a:p>
        </p:txBody>
      </p:sp>
      <p:pic>
        <p:nvPicPr>
          <p:cNvPr id="290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2060575"/>
            <a:ext cx="452755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a:defRPr/>
            </a:pPr>
            <a:r>
              <a:rPr lang="ko-KR" altLang="en-US" sz="3200">
                <a:ea typeface="굴림"/>
              </a:rPr>
              <a:t>진단</a:t>
            </a:r>
          </a:p>
        </p:txBody>
      </p:sp>
      <p:sp>
        <p:nvSpPr>
          <p:cNvPr id="291843" name="Rectangle 3"/>
          <p:cNvSpPr>
            <a:spLocks noGrp="1" noChangeArrowheads="1"/>
          </p:cNvSpPr>
          <p:nvPr>
            <p:ph type="body" idx="1"/>
          </p:nvPr>
        </p:nvSpPr>
        <p:spPr>
          <a:xfrm>
            <a:off x="611188" y="1196975"/>
            <a:ext cx="7772400" cy="4114800"/>
          </a:xfrm>
        </p:spPr>
        <p:txBody>
          <a:bodyPr/>
          <a:lstStyle/>
          <a:p>
            <a:pPr>
              <a:lnSpc>
                <a:spcPct val="80000"/>
              </a:lnSpc>
              <a:defRPr/>
            </a:pPr>
            <a:r>
              <a:rPr lang="ko-KR" altLang="en-US" sz="3600">
                <a:ea typeface="굴림"/>
              </a:rPr>
              <a:t>이벤트</a:t>
            </a:r>
            <a:r>
              <a:rPr lang="en-US" altLang="ko-KR" sz="3600">
                <a:ea typeface="굴림"/>
              </a:rPr>
              <a:t> </a:t>
            </a:r>
            <a:r>
              <a:rPr lang="ko-KR" altLang="en-US" sz="3600">
                <a:ea typeface="굴림"/>
              </a:rPr>
              <a:t>로깅</a:t>
            </a:r>
          </a:p>
          <a:p>
            <a:pPr>
              <a:lnSpc>
                <a:spcPct val="80000"/>
              </a:lnSpc>
              <a:defRPr/>
            </a:pPr>
            <a:r>
              <a:rPr lang="ko-KR" altLang="en-US" sz="3600">
                <a:ea typeface="굴림"/>
              </a:rPr>
              <a:t>로그의 2가지 유형:</a:t>
            </a:r>
          </a:p>
          <a:p>
            <a:pPr>
              <a:lnSpc>
                <a:spcPct val="80000"/>
              </a:lnSpc>
              <a:buFontTx/>
              <a:buNone/>
              <a:defRPr/>
            </a:pPr>
            <a:r>
              <a:rPr lang="en-US" altLang="ko-KR">
                <a:ea typeface="굴림"/>
              </a:rPr>
              <a:t>		1)  </a:t>
            </a:r>
            <a:r>
              <a:rPr lang="ko-KR" altLang="en-US">
                <a:ea typeface="굴림"/>
              </a:rPr>
              <a:t>컴포넌트 </a:t>
            </a:r>
            <a:r>
              <a:rPr lang="en-US" altLang="ko-KR">
                <a:ea typeface="굴림"/>
              </a:rPr>
              <a:t>Trace </a:t>
            </a:r>
            <a:r>
              <a:rPr lang="ko-KR" altLang="en-US">
                <a:ea typeface="굴림"/>
              </a:rPr>
              <a:t>로그</a:t>
            </a:r>
          </a:p>
          <a:p>
            <a:pPr>
              <a:lnSpc>
                <a:spcPct val="80000"/>
              </a:lnSpc>
              <a:buFontTx/>
              <a:buNone/>
              <a:defRPr/>
            </a:pPr>
            <a:r>
              <a:rPr lang="ko-KR" altLang="en-US">
                <a:ea typeface="굴림"/>
              </a:rPr>
              <a:t>                   컴포넌트 활동</a:t>
            </a:r>
          </a:p>
          <a:p>
            <a:pPr lvl="1">
              <a:lnSpc>
                <a:spcPct val="80000"/>
              </a:lnSpc>
              <a:defRPr/>
            </a:pPr>
            <a:endParaRPr lang="en-US" altLang="ko-KR" sz="2000">
              <a:ea typeface="굴림"/>
            </a:endParaRPr>
          </a:p>
          <a:p>
            <a:pPr>
              <a:lnSpc>
                <a:spcPct val="80000"/>
              </a:lnSpc>
              <a:buFontTx/>
              <a:buNone/>
              <a:defRPr/>
            </a:pPr>
            <a:r>
              <a:rPr lang="en-US" altLang="ko-KR">
                <a:ea typeface="굴림"/>
              </a:rPr>
              <a:t>		2)  </a:t>
            </a:r>
            <a:r>
              <a:rPr lang="ko-KR" altLang="en-US">
                <a:ea typeface="굴림"/>
              </a:rPr>
              <a:t>에러 로그  (디폴트인 </a:t>
            </a:r>
            <a:r>
              <a:rPr lang="en-US" altLang="ko-KR">
                <a:ea typeface="굴림"/>
              </a:rPr>
              <a:t>DSSErrors.log)</a:t>
            </a:r>
          </a:p>
          <a:p>
            <a:pPr lvl="3">
              <a:lnSpc>
                <a:spcPct val="80000"/>
              </a:lnSpc>
              <a:defRPr/>
            </a:pPr>
            <a:r>
              <a:rPr lang="ko-KR" altLang="en-US" b="1">
                <a:ea typeface="굴림"/>
              </a:rPr>
              <a:t>치명적인 에러</a:t>
            </a:r>
          </a:p>
          <a:p>
            <a:pPr lvl="3">
              <a:lnSpc>
                <a:spcPct val="80000"/>
              </a:lnSpc>
              <a:defRPr/>
            </a:pPr>
            <a:r>
              <a:rPr lang="ko-KR" altLang="en-US" b="1">
                <a:ea typeface="굴림"/>
              </a:rPr>
              <a:t>경고</a:t>
            </a:r>
          </a:p>
          <a:p>
            <a:pPr lvl="3">
              <a:lnSpc>
                <a:spcPct val="80000"/>
              </a:lnSpc>
              <a:defRPr/>
            </a:pPr>
            <a:r>
              <a:rPr lang="ko-KR" altLang="en-US" b="1">
                <a:ea typeface="굴림"/>
              </a:rPr>
              <a:t>중요 위치 정보</a:t>
            </a:r>
          </a:p>
          <a:p>
            <a:pPr lvl="3">
              <a:lnSpc>
                <a:spcPct val="80000"/>
              </a:lnSpc>
              <a:defRPr/>
            </a:pPr>
            <a:r>
              <a:rPr lang="ko-KR" altLang="en-US" b="1">
                <a:ea typeface="굴림"/>
              </a:rPr>
              <a:t>레지스트리 내 로그 조정가능</a:t>
            </a:r>
          </a:p>
          <a:p>
            <a:pPr>
              <a:lnSpc>
                <a:spcPct val="80000"/>
              </a:lnSpc>
              <a:defRPr/>
            </a:pPr>
            <a:endParaRPr lang="en-US" altLang="ko-KR" sz="2400">
              <a:ea typeface="굴림"/>
            </a:endParaRPr>
          </a:p>
          <a:p>
            <a:pPr>
              <a:lnSpc>
                <a:spcPct val="80000"/>
              </a:lnSpc>
              <a:defRPr/>
            </a:pPr>
            <a:endParaRPr lang="ko-KR" altLang="en-US">
              <a:ea typeface="굴림"/>
            </a:endParaRPr>
          </a:p>
        </p:txBody>
      </p:sp>
    </p:spTree>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52400" y="152400"/>
            <a:ext cx="8839200" cy="828675"/>
          </a:xfrm>
        </p:spPr>
        <p:txBody>
          <a:bodyPr/>
          <a:lstStyle/>
          <a:p>
            <a:pPr>
              <a:defRPr/>
            </a:pPr>
            <a:r>
              <a:rPr lang="en-US" altLang="ko-KR" err="1">
                <a:ea typeface="굴림" pitchFamily="50" charset="-127"/>
              </a:rPr>
              <a:t>MicroStrategy</a:t>
            </a:r>
            <a:r>
              <a:rPr lang="en-US" altLang="ko-KR">
                <a:ea typeface="굴림" pitchFamily="50" charset="-127"/>
              </a:rPr>
              <a:t> </a:t>
            </a:r>
            <a:r>
              <a:rPr lang="ko-KR" altLang="en-US">
                <a:ea typeface="굴림" pitchFamily="50" charset="-127"/>
              </a:rPr>
              <a:t>인텔리젼스 서버 구성하기</a:t>
            </a:r>
          </a:p>
        </p:txBody>
      </p:sp>
      <p:pic>
        <p:nvPicPr>
          <p:cNvPr id="29286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250950"/>
            <a:ext cx="4716462"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2868" name="Picture 10"/>
          <p:cNvPicPr>
            <a:picLocks noChangeAspect="1" noChangeArrowheads="1"/>
          </p:cNvPicPr>
          <p:nvPr/>
        </p:nvPicPr>
        <p:blipFill>
          <a:blip r:embed="rId4">
            <a:extLst>
              <a:ext uri="{28A0092B-C50C-407E-A947-70E740481C1C}">
                <a14:useLocalDpi xmlns:a14="http://schemas.microsoft.com/office/drawing/2010/main" val="0"/>
              </a:ext>
            </a:extLst>
          </a:blip>
          <a:srcRect l="1411" r="1411"/>
          <a:stretch>
            <a:fillRect/>
          </a:stretch>
        </p:blipFill>
        <p:spPr bwMode="auto">
          <a:xfrm>
            <a:off x="4427984" y="2276872"/>
            <a:ext cx="4414838"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52400" y="152400"/>
            <a:ext cx="8763000" cy="828675"/>
          </a:xfrm>
        </p:spPr>
        <p:txBody>
          <a:bodyPr/>
          <a:lstStyle/>
          <a:p>
            <a:pPr>
              <a:defRPr/>
            </a:pPr>
            <a:r>
              <a:rPr lang="en-US" altLang="ko-KR" err="1">
                <a:ea typeface="굴림" pitchFamily="50" charset="-127"/>
              </a:rPr>
              <a:t>MicroStrategy</a:t>
            </a:r>
            <a:r>
              <a:rPr lang="en-US" altLang="ko-KR">
                <a:ea typeface="굴림" pitchFamily="50" charset="-127"/>
              </a:rPr>
              <a:t> </a:t>
            </a:r>
            <a:r>
              <a:rPr lang="ko-KR" altLang="en-US">
                <a:ea typeface="굴림" pitchFamily="50" charset="-127"/>
              </a:rPr>
              <a:t>인텔리젼스 서버 시작하기</a:t>
            </a:r>
          </a:p>
        </p:txBody>
      </p:sp>
      <p:sp>
        <p:nvSpPr>
          <p:cNvPr id="293891" name="Rectangle 3"/>
          <p:cNvSpPr>
            <a:spLocks noGrp="1" noChangeArrowheads="1"/>
          </p:cNvSpPr>
          <p:nvPr>
            <p:ph type="body" idx="1"/>
          </p:nvPr>
        </p:nvSpPr>
        <p:spPr>
          <a:xfrm>
            <a:off x="685800" y="1143000"/>
            <a:ext cx="3657600" cy="685800"/>
          </a:xfrm>
        </p:spPr>
        <p:txBody>
          <a:bodyPr/>
          <a:lstStyle/>
          <a:p>
            <a:r>
              <a:rPr lang="en-US" altLang="ko-KR" sz="2000" smtClean="0">
                <a:ea typeface="굴림" panose="020B0600000101010101" pitchFamily="50" charset="-127"/>
              </a:rPr>
              <a:t>MicroStrategy </a:t>
            </a:r>
            <a:r>
              <a:rPr lang="ko-KR" altLang="en-US" sz="2000" smtClean="0">
                <a:ea typeface="굴림" panose="020B0600000101010101" pitchFamily="50" charset="-127"/>
              </a:rPr>
              <a:t>서버 관리자</a:t>
            </a:r>
          </a:p>
        </p:txBody>
      </p:sp>
      <p:pic>
        <p:nvPicPr>
          <p:cNvPr id="29389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700213"/>
            <a:ext cx="4032250" cy="405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85800" y="2286000"/>
            <a:ext cx="7772400" cy="1143000"/>
          </a:xfrm>
        </p:spPr>
        <p:txBody>
          <a:bodyPr/>
          <a:lstStyle/>
          <a:p>
            <a:pPr algn="ctr">
              <a:defRPr/>
            </a:pPr>
            <a:r>
              <a:rPr lang="en-US" altLang="ko-KR" b="1" smtClean="0">
                <a:ea typeface="굴림" pitchFamily="50" charset="-127"/>
              </a:rPr>
              <a:t>17.MicroStrategy Tutorial</a:t>
            </a:r>
            <a:r>
              <a:rPr lang="ko-KR" altLang="en-US" b="1" smtClean="0">
                <a:ea typeface="굴림" pitchFamily="50" charset="-127"/>
              </a:rPr>
              <a:t> 소개</a:t>
            </a:r>
          </a:p>
        </p:txBody>
      </p:sp>
      <p:pic>
        <p:nvPicPr>
          <p:cNvPr id="819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225309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en-US" altLang="ko-KR" b="1"/>
              <a:t>Agenda</a:t>
            </a:r>
          </a:p>
        </p:txBody>
      </p:sp>
      <p:sp>
        <p:nvSpPr>
          <p:cNvPr id="82947" name="Rectangle 3"/>
          <p:cNvSpPr>
            <a:spLocks noGrp="1" noChangeArrowheads="1"/>
          </p:cNvSpPr>
          <p:nvPr>
            <p:ph type="body" idx="1"/>
          </p:nvPr>
        </p:nvSpPr>
        <p:spPr/>
        <p:txBody>
          <a:bodyPr/>
          <a:lstStyle/>
          <a:p>
            <a:r>
              <a:rPr lang="en-US" altLang="ko-KR" b="1" smtClean="0">
                <a:ea typeface="굴림체" panose="020B0609000101010101" pitchFamily="49" charset="-127"/>
              </a:rPr>
              <a:t>MicroStrategy Tutorial </a:t>
            </a:r>
            <a:r>
              <a:rPr lang="ko-KR" altLang="en-US" b="1" smtClean="0">
                <a:ea typeface="굴림체" panose="020B0609000101010101" pitchFamily="49" charset="-127"/>
              </a:rPr>
              <a:t>이란…</a:t>
            </a:r>
          </a:p>
          <a:p>
            <a:pPr lvl="1">
              <a:buFont typeface="Marlett" pitchFamily="2" charset="2"/>
              <a:buNone/>
            </a:pPr>
            <a:r>
              <a:rPr lang="en-US" altLang="ko-KR" smtClean="0">
                <a:ea typeface="굴림" panose="020B0600000101010101" pitchFamily="50" charset="-127"/>
              </a:rPr>
              <a:t>MicroStrategy Tutorial</a:t>
            </a:r>
            <a:r>
              <a:rPr lang="ko-KR" altLang="en-US" smtClean="0">
                <a:ea typeface="굴림" panose="020B0600000101010101" pitchFamily="50" charset="-127"/>
              </a:rPr>
              <a:t>은 </a:t>
            </a:r>
            <a:r>
              <a:rPr lang="en-US" altLang="ko-KR" smtClean="0">
                <a:ea typeface="굴림" panose="020B0600000101010101" pitchFamily="50" charset="-127"/>
              </a:rPr>
              <a:t>MicroStrategy</a:t>
            </a:r>
            <a:r>
              <a:rPr lang="ko-KR" altLang="en-US" smtClean="0">
                <a:ea typeface="굴림" panose="020B0600000101010101" pitchFamily="50" charset="-127"/>
              </a:rPr>
              <a:t>의 개념 설명을 위해</a:t>
            </a:r>
            <a:endParaRPr lang="en-US" altLang="ko-KR" smtClean="0">
              <a:ea typeface="굴림" panose="020B0600000101010101" pitchFamily="50" charset="-127"/>
            </a:endParaRPr>
          </a:p>
          <a:p>
            <a:pPr lvl="1">
              <a:buFont typeface="Marlett" pitchFamily="2" charset="2"/>
              <a:buNone/>
            </a:pPr>
            <a:r>
              <a:rPr lang="ko-KR" altLang="en-US" smtClean="0">
                <a:ea typeface="굴림" panose="020B0600000101010101" pitchFamily="50" charset="-127"/>
              </a:rPr>
              <a:t>사용되는 연습용 데이터베이스입니다.</a:t>
            </a:r>
            <a:r>
              <a:rPr lang="en-US" altLang="ko-KR" smtClean="0">
                <a:ea typeface="굴림" panose="020B0600000101010101" pitchFamily="50" charset="-127"/>
              </a:rPr>
              <a:t> </a:t>
            </a:r>
          </a:p>
          <a:p>
            <a:pPr lvl="1">
              <a:buFont typeface="Marlett" pitchFamily="2" charset="2"/>
              <a:buNone/>
            </a:pPr>
            <a:endParaRPr lang="en-US" altLang="ko-KR" smtClean="0">
              <a:ea typeface="굴림" panose="020B0600000101010101" pitchFamily="50" charset="-127"/>
            </a:endParaRPr>
          </a:p>
          <a:p>
            <a:r>
              <a:rPr lang="en-US" altLang="ko-KR" b="1" smtClean="0">
                <a:ea typeface="돋움체" panose="020B0609000101010101" pitchFamily="49" charset="-127"/>
              </a:rPr>
              <a:t>MicroStrategy Tutorial</a:t>
            </a:r>
            <a:r>
              <a:rPr lang="ko-KR" altLang="en-US" b="1" smtClean="0">
                <a:ea typeface="돋움체" panose="020B0609000101010101" pitchFamily="49" charset="-127"/>
              </a:rPr>
              <a:t> 의 구조</a:t>
            </a:r>
          </a:p>
          <a:p>
            <a:pPr>
              <a:buFont typeface="Marlett" pitchFamily="2" charset="2"/>
              <a:buNone/>
            </a:pPr>
            <a:r>
              <a:rPr lang="ko-KR" altLang="en-US" sz="2400" smtClean="0">
                <a:ea typeface="굴림" panose="020B0600000101010101" pitchFamily="50" charset="-127"/>
              </a:rPr>
              <a:t>     </a:t>
            </a:r>
            <a:r>
              <a:rPr lang="en-US" altLang="ko-KR" sz="2400" smtClean="0">
                <a:ea typeface="굴림" panose="020B0600000101010101" pitchFamily="50" charset="-127"/>
              </a:rPr>
              <a:t>MicroStrategy Tutorial </a:t>
            </a:r>
            <a:r>
              <a:rPr lang="ko-KR" altLang="en-US" sz="2400" smtClean="0">
                <a:ea typeface="굴림" panose="020B0600000101010101" pitchFamily="50" charset="-127"/>
              </a:rPr>
              <a:t>프로젝트에 대한  상세한 설명 및  스키마 구조는</a:t>
            </a:r>
            <a:r>
              <a:rPr lang="en-US" altLang="ko-KR" sz="2400" i="1" smtClean="0">
                <a:ea typeface="굴림" panose="020B0600000101010101" pitchFamily="50" charset="-127"/>
              </a:rPr>
              <a:t>C:\Program Files\Common files\  MicroStrategy\Documentation\projectdesign.pdf </a:t>
            </a:r>
            <a:r>
              <a:rPr lang="ko-KR" altLang="en-US" sz="2400" i="1" smtClean="0">
                <a:ea typeface="굴림" panose="020B0600000101010101" pitchFamily="50" charset="-127"/>
              </a:rPr>
              <a:t>파일의  </a:t>
            </a:r>
            <a:r>
              <a:rPr lang="en-US" altLang="ko-KR" sz="2400" i="1" smtClean="0">
                <a:solidFill>
                  <a:srgbClr val="920000"/>
                </a:solidFill>
                <a:ea typeface="굴림" panose="020B0600000101010101" pitchFamily="50" charset="-127"/>
              </a:rPr>
              <a:t>Appendix </a:t>
            </a:r>
            <a:r>
              <a:rPr lang="en-US" altLang="ko-KR" sz="2400" i="1" smtClean="0">
                <a:solidFill>
                  <a:srgbClr val="000000"/>
                </a:solidFill>
                <a:ea typeface="굴림" panose="020B0600000101010101" pitchFamily="50" charset="-127"/>
              </a:rPr>
              <a:t>A</a:t>
            </a:r>
            <a:r>
              <a:rPr lang="ko-KR" altLang="en-US" sz="2400" i="1" smtClean="0">
                <a:solidFill>
                  <a:srgbClr val="000000"/>
                </a:solidFill>
                <a:ea typeface="굴림" panose="020B0600000101010101" pitchFamily="50" charset="-127"/>
              </a:rPr>
              <a:t>를 참조</a:t>
            </a:r>
            <a:r>
              <a:rPr lang="en-US" altLang="ko-KR" sz="2400" i="1" smtClean="0">
                <a:solidFill>
                  <a:srgbClr val="000000"/>
                </a:solidFill>
                <a:ea typeface="굴림" panose="020B0600000101010101" pitchFamily="50" charset="-127"/>
              </a:rPr>
              <a:t>.</a:t>
            </a:r>
            <a:endParaRPr lang="ko-KR" altLang="en-US" sz="2400" i="1" smtClean="0">
              <a:ea typeface="굴림" panose="020B0600000101010101" pitchFamily="50" charset="-127"/>
            </a:endParaRPr>
          </a:p>
          <a:p>
            <a:pPr lvl="1"/>
            <a:endParaRPr lang="ko-KR" altLang="en-US" sz="2000" b="1" smtClean="0">
              <a:ea typeface="돋움체" panose="020B0609000101010101" pitchFamily="49" charset="-127"/>
            </a:endParaRPr>
          </a:p>
        </p:txBody>
      </p:sp>
    </p:spTree>
    <p:extLst>
      <p:ext uri="{BB962C8B-B14F-4D97-AF65-F5344CB8AC3E}">
        <p14:creationId xmlns:p14="http://schemas.microsoft.com/office/powerpoint/2010/main" val="1807628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en-US" altLang="ko-KR" b="1">
                <a:ea typeface="굴림"/>
              </a:rPr>
              <a:t>MicroStrategy Tutorial</a:t>
            </a:r>
            <a:endParaRPr lang="ko-KR" altLang="en-US" b="1">
              <a:ea typeface="굴림"/>
            </a:endParaRPr>
          </a:p>
        </p:txBody>
      </p:sp>
      <p:sp>
        <p:nvSpPr>
          <p:cNvPr id="83971" name="Rectangle 3"/>
          <p:cNvSpPr>
            <a:spLocks noGrp="1" noChangeArrowheads="1"/>
          </p:cNvSpPr>
          <p:nvPr>
            <p:ph type="body" idx="1"/>
          </p:nvPr>
        </p:nvSpPr>
        <p:spPr>
          <a:xfrm>
            <a:off x="228600" y="1146175"/>
            <a:ext cx="8686800" cy="5026025"/>
          </a:xfrm>
        </p:spPr>
        <p:txBody>
          <a:bodyPr/>
          <a:lstStyle/>
          <a:p>
            <a:pPr>
              <a:buFont typeface="Marlett"/>
              <a:buNone/>
              <a:defRPr/>
            </a:pPr>
            <a:r>
              <a:rPr lang="ko-KR" altLang="en-US" sz="2400">
                <a:ea typeface="굴림체"/>
              </a:rPr>
              <a:t>     법인회사인 </a:t>
            </a:r>
            <a:r>
              <a:rPr lang="en-US" altLang="ko-KR" sz="2400">
                <a:ea typeface="굴림체"/>
              </a:rPr>
              <a:t>MicroStrategy Tutorial </a:t>
            </a:r>
            <a:r>
              <a:rPr lang="ko-KR" altLang="en-US" sz="2400">
                <a:ea typeface="굴림체"/>
              </a:rPr>
              <a:t>의 회사는 전화와 인터넷을 이용하여</a:t>
            </a:r>
            <a:r>
              <a:rPr lang="en-US" altLang="ko-KR" sz="2400">
                <a:ea typeface="굴림체"/>
              </a:rPr>
              <a:t> </a:t>
            </a:r>
            <a:r>
              <a:rPr lang="ko-KR" altLang="en-US" sz="2400">
                <a:ea typeface="굴림체"/>
              </a:rPr>
              <a:t>여러 다양한 카탈로그상품을 주문 받아 판매하는 가상의 </a:t>
            </a:r>
            <a:r>
              <a:rPr lang="en-US" altLang="ko-KR" sz="2400">
                <a:ea typeface="굴림체"/>
              </a:rPr>
              <a:t>e-business </a:t>
            </a:r>
            <a:r>
              <a:rPr lang="ko-KR" altLang="en-US" sz="2400">
                <a:ea typeface="굴림체"/>
              </a:rPr>
              <a:t>회사입니다.</a:t>
            </a:r>
            <a:r>
              <a:rPr lang="en-US" altLang="ko-KR" sz="2400">
                <a:ea typeface="굴림"/>
              </a:rPr>
              <a:t> </a:t>
            </a:r>
          </a:p>
          <a:p>
            <a:pPr lvl="1">
              <a:defRPr/>
            </a:pPr>
            <a:r>
              <a:rPr lang="en-US" altLang="ko-KR">
                <a:ea typeface="굴림체"/>
              </a:rPr>
              <a:t>MicroStrategy Tutorial</a:t>
            </a:r>
            <a:r>
              <a:rPr lang="en-US" altLang="ko-KR">
                <a:ea typeface="굴림"/>
              </a:rPr>
              <a:t> </a:t>
            </a:r>
            <a:r>
              <a:rPr lang="ko-KR" altLang="en-US">
                <a:ea typeface="굴림"/>
              </a:rPr>
              <a:t>의 전략은 대량 판매, 고품질상품의 배송판매, 낮은 가격의</a:t>
            </a:r>
            <a:r>
              <a:rPr lang="en-US" altLang="ko-KR">
                <a:ea typeface="굴림"/>
              </a:rPr>
              <a:t> </a:t>
            </a:r>
            <a:r>
              <a:rPr lang="ko-KR" altLang="en-US">
                <a:ea typeface="굴림"/>
              </a:rPr>
              <a:t>재고 판매입니다. </a:t>
            </a:r>
          </a:p>
          <a:p>
            <a:pPr lvl="1">
              <a:buFont typeface="Marlett"/>
              <a:buNone/>
              <a:defRPr/>
            </a:pPr>
            <a:endParaRPr lang="ko-KR" altLang="en-US">
              <a:ea typeface="굴림"/>
            </a:endParaRPr>
          </a:p>
          <a:p>
            <a:pPr lvl="1">
              <a:defRPr/>
            </a:pPr>
            <a:r>
              <a:rPr lang="en-US" altLang="ko-KR">
                <a:ea typeface="굴림체"/>
              </a:rPr>
              <a:t>MicroStrategy Tutorial</a:t>
            </a:r>
            <a:r>
              <a:rPr lang="en-US" altLang="ko-KR">
                <a:ea typeface="굴림"/>
              </a:rPr>
              <a:t> </a:t>
            </a:r>
            <a:r>
              <a:rPr lang="ko-KR" altLang="en-US">
                <a:ea typeface="굴림"/>
              </a:rPr>
              <a:t>공급자들은 주문 전까지 상품을 저장하여 인터넷과 전화로 주문을 받습니다. </a:t>
            </a:r>
          </a:p>
          <a:p>
            <a:pPr lvl="1">
              <a:buFont typeface="Marlett"/>
              <a:buNone/>
              <a:defRPr/>
            </a:pPr>
            <a:endParaRPr lang="en-US" altLang="ko-KR">
              <a:ea typeface="굴림"/>
            </a:endParaRPr>
          </a:p>
          <a:p>
            <a:pPr lvl="1">
              <a:defRPr/>
            </a:pPr>
            <a:r>
              <a:rPr lang="en-US" altLang="ko-KR">
                <a:ea typeface="굴림체"/>
              </a:rPr>
              <a:t>MicroStrategy Tutorial</a:t>
            </a:r>
            <a:r>
              <a:rPr lang="en-US" altLang="ko-KR">
                <a:ea typeface="굴림"/>
              </a:rPr>
              <a:t> </a:t>
            </a:r>
            <a:r>
              <a:rPr lang="ko-KR" altLang="en-US">
                <a:ea typeface="굴림"/>
              </a:rPr>
              <a:t>계산이나 판매, 재무 분석,</a:t>
            </a:r>
            <a:r>
              <a:rPr lang="en-US" altLang="ko-KR">
                <a:ea typeface="굴림"/>
              </a:rPr>
              <a:t> </a:t>
            </a:r>
            <a:r>
              <a:rPr lang="ko-KR" altLang="en-US">
                <a:ea typeface="굴림"/>
              </a:rPr>
              <a:t>마케팅, 상품목록을 포함한</a:t>
            </a:r>
            <a:r>
              <a:rPr lang="en-US" altLang="ko-KR">
                <a:ea typeface="굴림"/>
              </a:rPr>
              <a:t> Reporting</a:t>
            </a:r>
            <a:r>
              <a:rPr lang="ko-KR" altLang="en-US">
                <a:ea typeface="굴림"/>
              </a:rPr>
              <a:t>요구에 다양한 변화를 줄 수 있습니다. </a:t>
            </a:r>
          </a:p>
        </p:txBody>
      </p:sp>
    </p:spTree>
    <p:extLst>
      <p:ext uri="{BB962C8B-B14F-4D97-AF65-F5344CB8AC3E}">
        <p14:creationId xmlns:p14="http://schemas.microsoft.com/office/powerpoint/2010/main" val="404800358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pPr>
              <a:defRPr/>
            </a:pPr>
            <a:r>
              <a:rPr lang="en-US" altLang="ko-KR" b="1" smtClean="0">
                <a:ea typeface="굴림" pitchFamily="50" charset="-127"/>
              </a:rPr>
              <a:t>RoleName </a:t>
            </a:r>
            <a:r>
              <a:rPr lang="ko-KR" altLang="en-US" b="1" smtClean="0">
                <a:ea typeface="굴림" pitchFamily="50" charset="-127"/>
              </a:rPr>
              <a:t>모델 지원</a:t>
            </a:r>
          </a:p>
        </p:txBody>
      </p:sp>
      <p:graphicFrame>
        <p:nvGraphicFramePr>
          <p:cNvPr id="45058" name="Object 2"/>
          <p:cNvGraphicFramePr>
            <a:graphicFrameLocks noChangeAspect="1"/>
          </p:cNvGraphicFramePr>
          <p:nvPr/>
        </p:nvGraphicFramePr>
        <p:xfrm>
          <a:off x="0" y="1143000"/>
          <a:ext cx="4572000" cy="1819275"/>
        </p:xfrm>
        <a:graphic>
          <a:graphicData uri="http://schemas.openxmlformats.org/presentationml/2006/ole">
            <mc:AlternateContent xmlns:mc="http://schemas.openxmlformats.org/markup-compatibility/2006">
              <mc:Choice xmlns:v="urn:schemas-microsoft-com:vml" Requires="v">
                <p:oleObj spid="_x0000_s59420" name="비트맵 이미지" r:id="rId4" imgW="5076190" imgH="2200582" progId="Paint.Picture">
                  <p:embed/>
                </p:oleObj>
              </mc:Choice>
              <mc:Fallback>
                <p:oleObj name="비트맵 이미지" r:id="rId4" imgW="5076190" imgH="220058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3000"/>
                        <a:ext cx="4572000" cy="181927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그룹 1"/>
          <p:cNvGrpSpPr/>
          <p:nvPr/>
        </p:nvGrpSpPr>
        <p:grpSpPr>
          <a:xfrm>
            <a:off x="3779912" y="2780928"/>
            <a:ext cx="5062736" cy="3240360"/>
            <a:chOff x="3037656" y="2348880"/>
            <a:chExt cx="5638800" cy="3775075"/>
          </a:xfrm>
        </p:grpSpPr>
        <p:pic>
          <p:nvPicPr>
            <p:cNvPr id="4506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7656" y="2348880"/>
              <a:ext cx="5638800"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45061" name="Oval 7"/>
            <p:cNvSpPr>
              <a:spLocks noChangeArrowheads="1"/>
            </p:cNvSpPr>
            <p:nvPr/>
          </p:nvSpPr>
          <p:spPr bwMode="auto">
            <a:xfrm>
              <a:off x="5247456" y="4025280"/>
              <a:ext cx="12954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grpSp>
    </p:spTree>
    <p:extLst>
      <p:ext uri="{BB962C8B-B14F-4D97-AF65-F5344CB8AC3E}">
        <p14:creationId xmlns:p14="http://schemas.microsoft.com/office/powerpoint/2010/main" val="3779198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pPr>
              <a:defRPr/>
            </a:pPr>
            <a:r>
              <a:rPr lang="en-US" altLang="ko-KR" b="1">
                <a:ea typeface="굴림체"/>
              </a:rPr>
              <a:t>MicroStrategy Tutorial</a:t>
            </a:r>
            <a:r>
              <a:rPr lang="en-US" altLang="ko-KR" b="1">
                <a:ea typeface="굴림"/>
              </a:rPr>
              <a:t> </a:t>
            </a:r>
            <a:r>
              <a:rPr lang="ko-KR" altLang="en-US" b="1">
                <a:ea typeface="굴림"/>
              </a:rPr>
              <a:t>구조</a:t>
            </a:r>
          </a:p>
        </p:txBody>
      </p:sp>
      <p:sp>
        <p:nvSpPr>
          <p:cNvPr id="84995" name="Rectangle 15"/>
          <p:cNvSpPr>
            <a:spLocks noChangeArrowheads="1"/>
          </p:cNvSpPr>
          <p:nvPr/>
        </p:nvSpPr>
        <p:spPr>
          <a:xfrm>
            <a:off x="457200" y="1446213"/>
            <a:ext cx="8001000" cy="368300"/>
          </a:xfrm>
          <a:prstGeom prst="rect">
            <a:avLst/>
          </a:prstGeom>
          <a:noFill/>
          <a:ln>
            <a:noFill/>
          </a:ln>
        </p:spPr>
        <p:txBody>
          <a:bodyPr anchor="ct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a:defRPr/>
            </a:pPr>
            <a:r>
              <a:rPr lang="ko-KR" altLang="en-US"/>
              <a:t>주요 </a:t>
            </a:r>
            <a:r>
              <a:rPr lang="en-US" altLang="ko-KR"/>
              <a:t>Business Question</a:t>
            </a:r>
            <a:r>
              <a:rPr lang="ko-KR" altLang="en-US"/>
              <a:t>은 상품,</a:t>
            </a:r>
            <a:r>
              <a:rPr lang="en-US" altLang="ko-KR"/>
              <a:t> </a:t>
            </a:r>
            <a:r>
              <a:rPr lang="ko-KR" altLang="en-US"/>
              <a:t>판매조직</a:t>
            </a:r>
            <a:r>
              <a:rPr lang="en-US" altLang="ko-KR"/>
              <a:t>, </a:t>
            </a:r>
            <a:r>
              <a:rPr lang="ko-KR" altLang="en-US"/>
              <a:t>시간,</a:t>
            </a:r>
            <a:r>
              <a:rPr lang="en-US" altLang="ko-KR"/>
              <a:t> </a:t>
            </a:r>
            <a:r>
              <a:rPr lang="ko-KR" altLang="en-US"/>
              <a:t>고객, 프로모션이다.</a:t>
            </a:r>
            <a:endParaRPr lang="en-US" altLang="ko-KR"/>
          </a:p>
        </p:txBody>
      </p:sp>
      <p:sp>
        <p:nvSpPr>
          <p:cNvPr id="546832" name="Text Box 16"/>
          <p:cNvSpPr txBox="1">
            <a:spLocks noChangeArrowheads="1"/>
          </p:cNvSpPr>
          <p:nvPr/>
        </p:nvSpPr>
        <p:spPr>
          <a:xfrm>
            <a:off x="457200" y="4983480"/>
            <a:ext cx="7848600" cy="918845"/>
          </a:xfrm>
          <a:prstGeom prst="rect">
            <a:avLst/>
          </a:prstGeom>
          <a:noFill/>
          <a:ln>
            <a:noFill/>
          </a:ln>
        </p:spPr>
        <p:txBody>
          <a:bodyPr anchor="ct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buFont typeface="Wingdings"/>
              <a:buChar char="q"/>
              <a:defRPr/>
            </a:pPr>
            <a:r>
              <a:rPr lang="ko-KR" altLang="en-US"/>
              <a:t> 프로모션</a:t>
            </a:r>
            <a:r>
              <a:rPr lang="ko-KR" altLang="en-US" b="0"/>
              <a:t> – 프로모션대상과 프로모션 기간이 주어지지 않은 품목 </a:t>
            </a:r>
            <a:r>
              <a:rPr lang="en-US" altLang="ko-KR" b="0"/>
              <a:t> </a:t>
            </a:r>
          </a:p>
          <a:p>
            <a:pPr algn="l" eaLnBrk="1" hangingPunct="1">
              <a:buFont typeface="Wingdings"/>
              <a:buNone/>
              <a:defRPr/>
            </a:pPr>
            <a:r>
              <a:rPr lang="ko-KR" altLang="en-US" b="0"/>
              <a:t>                     프로모션은 2가지 유형으로 구분된다. </a:t>
            </a:r>
            <a:r>
              <a:rPr lang="en-US" altLang="ko-KR" b="0"/>
              <a:t>: </a:t>
            </a:r>
          </a:p>
          <a:p>
            <a:pPr algn="l" eaLnBrk="1" hangingPunct="1">
              <a:buFont typeface="Wingdings"/>
              <a:buNone/>
              <a:defRPr/>
            </a:pPr>
            <a:r>
              <a:rPr lang="ko-KR" altLang="en-US" b="0"/>
              <a:t>                     일회성 프로모션, 순환성프로모션</a:t>
            </a:r>
          </a:p>
        </p:txBody>
      </p:sp>
      <p:sp>
        <p:nvSpPr>
          <p:cNvPr id="546833" name="Text Box 17"/>
          <p:cNvSpPr txBox="1">
            <a:spLocks noChangeArrowheads="1"/>
          </p:cNvSpPr>
          <p:nvPr/>
        </p:nvSpPr>
        <p:spPr>
          <a:xfrm>
            <a:off x="457200" y="4526280"/>
            <a:ext cx="8480425" cy="644208"/>
          </a:xfrm>
          <a:prstGeom prst="rect">
            <a:avLst/>
          </a:prstGeom>
          <a:noFill/>
          <a:ln>
            <a:noFill/>
          </a:ln>
        </p:spPr>
        <p:txBody>
          <a:bodyPr anchor="ct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buFont typeface="Wingdings"/>
              <a:buChar char="q"/>
              <a:defRPr/>
            </a:pPr>
            <a:r>
              <a:rPr lang="ko-KR" altLang="en-US"/>
              <a:t> 고    객</a:t>
            </a:r>
            <a:r>
              <a:rPr lang="ko-KR" altLang="en-US" b="0"/>
              <a:t> – 고객데이터</a:t>
            </a:r>
            <a:r>
              <a:rPr lang="en-US" altLang="ko-KR" b="0"/>
              <a:t> </a:t>
            </a:r>
            <a:r>
              <a:rPr lang="ko-KR" altLang="en-US" b="0"/>
              <a:t>와 고객의 주문정보</a:t>
            </a:r>
          </a:p>
          <a:p>
            <a:pPr algn="l" eaLnBrk="1" hangingPunct="1">
              <a:buFont typeface="Wingdings"/>
              <a:buNone/>
              <a:defRPr/>
            </a:pPr>
            <a:endParaRPr lang="en-US" altLang="ko-KR" b="0"/>
          </a:p>
        </p:txBody>
      </p:sp>
      <p:sp>
        <p:nvSpPr>
          <p:cNvPr id="546834" name="Text Box 18"/>
          <p:cNvSpPr txBox="1">
            <a:spLocks noChangeArrowheads="1"/>
          </p:cNvSpPr>
          <p:nvPr/>
        </p:nvSpPr>
        <p:spPr>
          <a:xfrm>
            <a:off x="457200" y="4052888"/>
            <a:ext cx="7661275" cy="368300"/>
          </a:xfrm>
          <a:prstGeom prst="rect">
            <a:avLst/>
          </a:prstGeom>
          <a:noFill/>
          <a:ln>
            <a:noFill/>
          </a:ln>
        </p:spPr>
        <p:txBody>
          <a:bodyPr anchor="ct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buFont typeface="Wingdings"/>
              <a:buChar char="q"/>
              <a:defRPr/>
            </a:pPr>
            <a:r>
              <a:rPr lang="ko-KR" altLang="en-US"/>
              <a:t> 시    간</a:t>
            </a:r>
            <a:r>
              <a:rPr lang="ko-KR" altLang="en-US" b="0"/>
              <a:t> – 데이터는  월 단위</a:t>
            </a:r>
            <a:r>
              <a:rPr lang="en-US" altLang="ko-KR" b="0"/>
              <a:t>, </a:t>
            </a:r>
            <a:r>
              <a:rPr lang="ko-KR" altLang="en-US" b="0" smtClean="0"/>
              <a:t>일 단위로 </a:t>
            </a:r>
            <a:r>
              <a:rPr lang="ko-KR" altLang="en-US" b="0"/>
              <a:t>적재된다.</a:t>
            </a:r>
          </a:p>
        </p:txBody>
      </p:sp>
      <p:sp>
        <p:nvSpPr>
          <p:cNvPr id="546835" name="Text Box 19"/>
          <p:cNvSpPr txBox="1">
            <a:spLocks noChangeArrowheads="1"/>
          </p:cNvSpPr>
          <p:nvPr/>
        </p:nvSpPr>
        <p:spPr>
          <a:xfrm>
            <a:off x="457200" y="3154680"/>
            <a:ext cx="8328025" cy="644208"/>
          </a:xfrm>
          <a:prstGeom prst="rect">
            <a:avLst/>
          </a:prstGeom>
          <a:noFill/>
          <a:ln>
            <a:noFill/>
          </a:ln>
        </p:spPr>
        <p:txBody>
          <a:bodyPr anchor="ct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buFont typeface="Wingdings"/>
              <a:buChar char="q"/>
              <a:defRPr/>
            </a:pPr>
            <a:r>
              <a:rPr lang="ko-KR" altLang="en-US"/>
              <a:t> 판매망</a:t>
            </a:r>
            <a:r>
              <a:rPr lang="ko-KR" altLang="en-US" b="0"/>
              <a:t> – 사원은 </a:t>
            </a:r>
            <a:r>
              <a:rPr lang="en-US" altLang="ko-KR" b="0"/>
              <a:t> </a:t>
            </a:r>
            <a:r>
              <a:rPr lang="ko-KR" altLang="en-US" b="0"/>
              <a:t>콜센터, 지역</a:t>
            </a:r>
            <a:r>
              <a:rPr lang="en-US" altLang="ko-KR" b="0"/>
              <a:t>,  </a:t>
            </a:r>
            <a:r>
              <a:rPr lang="ko-KR" altLang="en-US" b="0"/>
              <a:t>국가별로 배치되어있다.</a:t>
            </a:r>
          </a:p>
          <a:p>
            <a:pPr algn="l" eaLnBrk="1" hangingPunct="1">
              <a:buFont typeface="Wingdings"/>
              <a:buNone/>
              <a:defRPr/>
            </a:pPr>
            <a:r>
              <a:rPr lang="ko-KR" altLang="en-US" b="0"/>
              <a:t>                         각 콜센터는 관리자를 두고 있다. </a:t>
            </a:r>
            <a:endParaRPr lang="en-US" altLang="ko-KR" b="0"/>
          </a:p>
        </p:txBody>
      </p:sp>
      <p:sp>
        <p:nvSpPr>
          <p:cNvPr id="546836" name="Text Box 20"/>
          <p:cNvSpPr txBox="1">
            <a:spLocks noChangeArrowheads="1"/>
          </p:cNvSpPr>
          <p:nvPr/>
        </p:nvSpPr>
        <p:spPr>
          <a:xfrm>
            <a:off x="457200" y="2403475"/>
            <a:ext cx="8153400" cy="647700"/>
          </a:xfrm>
          <a:prstGeom prst="rect">
            <a:avLst/>
          </a:prstGeom>
          <a:noFill/>
          <a:ln>
            <a:noFill/>
          </a:ln>
        </p:spPr>
        <p:txBody>
          <a:bodyPr anchor="ct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buFont typeface="Wingdings"/>
              <a:buChar char="q"/>
              <a:defRPr/>
            </a:pPr>
            <a:r>
              <a:rPr lang="ko-KR" altLang="en-US"/>
              <a:t> 상   품</a:t>
            </a:r>
            <a:r>
              <a:rPr lang="ko-KR" altLang="en-US" b="0"/>
              <a:t> –  품목은 </a:t>
            </a:r>
            <a:r>
              <a:rPr lang="en-US" altLang="ko-KR" b="0"/>
              <a:t> </a:t>
            </a:r>
            <a:r>
              <a:rPr lang="ko-KR" altLang="en-US" b="0"/>
              <a:t>상품대분류 와 상품소분류로 구분된다. </a:t>
            </a:r>
          </a:p>
          <a:p>
            <a:pPr algn="l" eaLnBrk="1" hangingPunct="1">
              <a:defRPr/>
            </a:pPr>
            <a:r>
              <a:rPr lang="ko-KR" altLang="en-US" b="0"/>
              <a:t>                     공급자의 정보는 이미 포함되어 있다. </a:t>
            </a:r>
          </a:p>
        </p:txBody>
      </p:sp>
    </p:spTree>
    <p:extLst>
      <p:ext uri="{BB962C8B-B14F-4D97-AF65-F5344CB8AC3E}">
        <p14:creationId xmlns:p14="http://schemas.microsoft.com/office/powerpoint/2010/main" val="4760051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6836"/>
                                        </p:tgtEl>
                                        <p:attrNameLst>
                                          <p:attrName>style.visibility</p:attrName>
                                        </p:attrNameLst>
                                      </p:cBhvr>
                                      <p:to>
                                        <p:strVal val="visible"/>
                                      </p:to>
                                    </p:set>
                                    <p:anim calcmode="lin" valueType="num">
                                      <p:cBhvr additive="base">
                                        <p:cTn id="7" dur="500" fill="hold"/>
                                        <p:tgtEl>
                                          <p:spTgt spid="546836"/>
                                        </p:tgtEl>
                                        <p:attrNameLst>
                                          <p:attrName>ppt_x</p:attrName>
                                        </p:attrNameLst>
                                      </p:cBhvr>
                                      <p:tavLst>
                                        <p:tav tm="0">
                                          <p:val>
                                            <p:strVal val="0-#ppt_w/2"/>
                                          </p:val>
                                        </p:tav>
                                        <p:tav tm="100000">
                                          <p:val>
                                            <p:strVal val="#ppt_x"/>
                                          </p:val>
                                        </p:tav>
                                      </p:tavLst>
                                    </p:anim>
                                    <p:anim calcmode="lin" valueType="num">
                                      <p:cBhvr additive="base">
                                        <p:cTn id="8" dur="500" fill="hold"/>
                                        <p:tgtEl>
                                          <p:spTgt spid="54683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46835"/>
                                        </p:tgtEl>
                                        <p:attrNameLst>
                                          <p:attrName>style.visibility</p:attrName>
                                        </p:attrNameLst>
                                      </p:cBhvr>
                                      <p:to>
                                        <p:strVal val="visible"/>
                                      </p:to>
                                    </p:set>
                                    <p:anim calcmode="lin" valueType="num">
                                      <p:cBhvr additive="base">
                                        <p:cTn id="13" dur="500" fill="hold"/>
                                        <p:tgtEl>
                                          <p:spTgt spid="546835"/>
                                        </p:tgtEl>
                                        <p:attrNameLst>
                                          <p:attrName>ppt_x</p:attrName>
                                        </p:attrNameLst>
                                      </p:cBhvr>
                                      <p:tavLst>
                                        <p:tav tm="0">
                                          <p:val>
                                            <p:strVal val="0-#ppt_w/2"/>
                                          </p:val>
                                        </p:tav>
                                        <p:tav tm="100000">
                                          <p:val>
                                            <p:strVal val="#ppt_x"/>
                                          </p:val>
                                        </p:tav>
                                      </p:tavLst>
                                    </p:anim>
                                    <p:anim calcmode="lin" valueType="num">
                                      <p:cBhvr additive="base">
                                        <p:cTn id="14" dur="500" fill="hold"/>
                                        <p:tgtEl>
                                          <p:spTgt spid="54683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46834"/>
                                        </p:tgtEl>
                                        <p:attrNameLst>
                                          <p:attrName>style.visibility</p:attrName>
                                        </p:attrNameLst>
                                      </p:cBhvr>
                                      <p:to>
                                        <p:strVal val="visible"/>
                                      </p:to>
                                    </p:set>
                                    <p:anim calcmode="lin" valueType="num">
                                      <p:cBhvr additive="base">
                                        <p:cTn id="19" dur="500" fill="hold"/>
                                        <p:tgtEl>
                                          <p:spTgt spid="546834"/>
                                        </p:tgtEl>
                                        <p:attrNameLst>
                                          <p:attrName>ppt_x</p:attrName>
                                        </p:attrNameLst>
                                      </p:cBhvr>
                                      <p:tavLst>
                                        <p:tav tm="0">
                                          <p:val>
                                            <p:strVal val="0-#ppt_w/2"/>
                                          </p:val>
                                        </p:tav>
                                        <p:tav tm="100000">
                                          <p:val>
                                            <p:strVal val="#ppt_x"/>
                                          </p:val>
                                        </p:tav>
                                      </p:tavLst>
                                    </p:anim>
                                    <p:anim calcmode="lin" valueType="num">
                                      <p:cBhvr additive="base">
                                        <p:cTn id="20" dur="500" fill="hold"/>
                                        <p:tgtEl>
                                          <p:spTgt spid="54683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46833"/>
                                        </p:tgtEl>
                                        <p:attrNameLst>
                                          <p:attrName>style.visibility</p:attrName>
                                        </p:attrNameLst>
                                      </p:cBhvr>
                                      <p:to>
                                        <p:strVal val="visible"/>
                                      </p:to>
                                    </p:set>
                                    <p:anim calcmode="lin" valueType="num">
                                      <p:cBhvr additive="base">
                                        <p:cTn id="25" dur="500" fill="hold"/>
                                        <p:tgtEl>
                                          <p:spTgt spid="546833"/>
                                        </p:tgtEl>
                                        <p:attrNameLst>
                                          <p:attrName>ppt_x</p:attrName>
                                        </p:attrNameLst>
                                      </p:cBhvr>
                                      <p:tavLst>
                                        <p:tav tm="0">
                                          <p:val>
                                            <p:strVal val="0-#ppt_w/2"/>
                                          </p:val>
                                        </p:tav>
                                        <p:tav tm="100000">
                                          <p:val>
                                            <p:strVal val="#ppt_x"/>
                                          </p:val>
                                        </p:tav>
                                      </p:tavLst>
                                    </p:anim>
                                    <p:anim calcmode="lin" valueType="num">
                                      <p:cBhvr additive="base">
                                        <p:cTn id="26" dur="500" fill="hold"/>
                                        <p:tgtEl>
                                          <p:spTgt spid="54683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46832"/>
                                        </p:tgtEl>
                                        <p:attrNameLst>
                                          <p:attrName>style.visibility</p:attrName>
                                        </p:attrNameLst>
                                      </p:cBhvr>
                                      <p:to>
                                        <p:strVal val="visible"/>
                                      </p:to>
                                    </p:set>
                                    <p:anim calcmode="lin" valueType="num">
                                      <p:cBhvr additive="base">
                                        <p:cTn id="31" dur="500" fill="hold"/>
                                        <p:tgtEl>
                                          <p:spTgt spid="546832"/>
                                        </p:tgtEl>
                                        <p:attrNameLst>
                                          <p:attrName>ppt_x</p:attrName>
                                        </p:attrNameLst>
                                      </p:cBhvr>
                                      <p:tavLst>
                                        <p:tav tm="0">
                                          <p:val>
                                            <p:strVal val="0-#ppt_w/2"/>
                                          </p:val>
                                        </p:tav>
                                        <p:tav tm="100000">
                                          <p:val>
                                            <p:strVal val="#ppt_x"/>
                                          </p:val>
                                        </p:tav>
                                      </p:tavLst>
                                    </p:anim>
                                    <p:anim calcmode="lin" valueType="num">
                                      <p:cBhvr additive="base">
                                        <p:cTn id="32" dur="500" fill="hold"/>
                                        <p:tgtEl>
                                          <p:spTgt spid="5468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32" grpId="0" autoUpdateAnimBg="0"/>
      <p:bldP spid="546833" grpId="0" autoUpdateAnimBg="0"/>
      <p:bldP spid="546834" grpId="0" autoUpdateAnimBg="0"/>
      <p:bldP spid="546835" grpId="0" autoUpdateAnimBg="0"/>
      <p:bldP spid="54683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pPr>
              <a:defRPr/>
            </a:pPr>
            <a:r>
              <a:rPr lang="ko-KR" altLang="en-US" b="1" smtClean="0">
                <a:ea typeface="굴림" pitchFamily="50" charset="-127"/>
              </a:rPr>
              <a:t>애트리뷰트 관계성</a:t>
            </a:r>
          </a:p>
        </p:txBody>
      </p:sp>
      <p:sp>
        <p:nvSpPr>
          <p:cNvPr id="256003" name="Rectangle 5"/>
          <p:cNvSpPr>
            <a:spLocks noChangeArrowheads="1"/>
          </p:cNvSpPr>
          <p:nvPr/>
        </p:nvSpPr>
        <p:spPr bwMode="auto">
          <a:xfrm>
            <a:off x="3606800" y="3335338"/>
            <a:ext cx="1871663" cy="457200"/>
          </a:xfrm>
          <a:prstGeom prst="rect">
            <a:avLst/>
          </a:prstGeom>
          <a:solidFill>
            <a:srgbClr val="FFFFFF"/>
          </a:solidFill>
          <a:ln w="9525">
            <a:solidFill>
              <a:srgbClr val="000000"/>
            </a:solidFill>
            <a:miter lim="800000"/>
            <a:headEnd/>
            <a:tailEnd/>
          </a:ln>
        </p:spPr>
        <p:txBody>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256004" name="Rectangle 6"/>
          <p:cNvSpPr>
            <a:spLocks noChangeArrowheads="1"/>
          </p:cNvSpPr>
          <p:nvPr/>
        </p:nvSpPr>
        <p:spPr bwMode="auto">
          <a:xfrm>
            <a:off x="4197350" y="3449638"/>
            <a:ext cx="784225"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solidFill>
                  <a:srgbClr val="000000"/>
                </a:solidFill>
                <a:latin typeface="Arial" panose="020B0604020202020204" pitchFamily="34" charset="0"/>
              </a:rPr>
              <a:t>Region</a:t>
            </a:r>
            <a:endParaRPr lang="en-US" altLang="ko-KR"/>
          </a:p>
        </p:txBody>
      </p:sp>
      <p:sp>
        <p:nvSpPr>
          <p:cNvPr id="256005" name="Rectangle 7"/>
          <p:cNvSpPr>
            <a:spLocks noChangeArrowheads="1"/>
          </p:cNvSpPr>
          <p:nvPr/>
        </p:nvSpPr>
        <p:spPr bwMode="auto">
          <a:xfrm>
            <a:off x="3581400" y="4191000"/>
            <a:ext cx="1897063" cy="457200"/>
          </a:xfrm>
          <a:prstGeom prst="rect">
            <a:avLst/>
          </a:prstGeom>
          <a:solidFill>
            <a:srgbClr val="FFFFFF"/>
          </a:solidFill>
          <a:ln w="9525">
            <a:solidFill>
              <a:srgbClr val="000000"/>
            </a:solidFill>
            <a:miter lim="800000"/>
            <a:headEnd/>
            <a:tailEnd/>
          </a:ln>
        </p:spPr>
        <p:txBody>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256006" name="Rectangle 8"/>
          <p:cNvSpPr>
            <a:spLocks noChangeArrowheads="1"/>
          </p:cNvSpPr>
          <p:nvPr/>
        </p:nvSpPr>
        <p:spPr bwMode="auto">
          <a:xfrm>
            <a:off x="3852863" y="4340225"/>
            <a:ext cx="1474787"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solidFill>
                  <a:srgbClr val="000000"/>
                </a:solidFill>
                <a:latin typeface="Arial" panose="020B0604020202020204" pitchFamily="34" charset="0"/>
              </a:rPr>
              <a:t>Calling Center</a:t>
            </a:r>
            <a:endParaRPr lang="en-US" altLang="ko-KR"/>
          </a:p>
        </p:txBody>
      </p:sp>
      <p:sp>
        <p:nvSpPr>
          <p:cNvPr id="256007" name="Rectangle 9"/>
          <p:cNvSpPr>
            <a:spLocks noChangeArrowheads="1"/>
          </p:cNvSpPr>
          <p:nvPr/>
        </p:nvSpPr>
        <p:spPr bwMode="auto">
          <a:xfrm>
            <a:off x="3606800" y="2446338"/>
            <a:ext cx="1871663" cy="457200"/>
          </a:xfrm>
          <a:prstGeom prst="rect">
            <a:avLst/>
          </a:prstGeom>
          <a:solidFill>
            <a:srgbClr val="FFFFFF"/>
          </a:solidFill>
          <a:ln w="9525">
            <a:solidFill>
              <a:srgbClr val="000000"/>
            </a:solidFill>
            <a:miter lim="800000"/>
            <a:headEnd/>
            <a:tailEnd/>
          </a:ln>
        </p:spPr>
        <p:txBody>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256008" name="Rectangle 10"/>
          <p:cNvSpPr>
            <a:spLocks noChangeArrowheads="1"/>
          </p:cNvSpPr>
          <p:nvPr/>
        </p:nvSpPr>
        <p:spPr bwMode="auto">
          <a:xfrm>
            <a:off x="4152900" y="2560638"/>
            <a:ext cx="8715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solidFill>
                  <a:srgbClr val="000000"/>
                </a:solidFill>
                <a:latin typeface="Arial" panose="020B0604020202020204" pitchFamily="34" charset="0"/>
              </a:rPr>
              <a:t>Country</a:t>
            </a:r>
            <a:endParaRPr lang="en-US" altLang="ko-KR"/>
          </a:p>
        </p:txBody>
      </p:sp>
      <p:sp>
        <p:nvSpPr>
          <p:cNvPr id="256009" name="Rectangle 11"/>
          <p:cNvSpPr>
            <a:spLocks noChangeArrowheads="1"/>
          </p:cNvSpPr>
          <p:nvPr/>
        </p:nvSpPr>
        <p:spPr bwMode="auto">
          <a:xfrm>
            <a:off x="1379538" y="4225925"/>
            <a:ext cx="1873250" cy="457200"/>
          </a:xfrm>
          <a:prstGeom prst="rect">
            <a:avLst/>
          </a:prstGeom>
          <a:solidFill>
            <a:srgbClr val="FFFFFF"/>
          </a:solidFill>
          <a:ln w="9525">
            <a:solidFill>
              <a:srgbClr val="000000"/>
            </a:solidFill>
            <a:miter lim="800000"/>
            <a:headEnd/>
            <a:tailEnd/>
          </a:ln>
        </p:spPr>
        <p:txBody>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b="0"/>
              <a:t>Manager</a:t>
            </a:r>
          </a:p>
          <a:p>
            <a:pPr eaLnBrk="1" hangingPunct="1"/>
            <a:endParaRPr lang="ko-KR" altLang="en-US"/>
          </a:p>
        </p:txBody>
      </p:sp>
      <p:sp>
        <p:nvSpPr>
          <p:cNvPr id="256010" name="Rectangle 13"/>
          <p:cNvSpPr>
            <a:spLocks noChangeArrowheads="1"/>
          </p:cNvSpPr>
          <p:nvPr/>
        </p:nvSpPr>
        <p:spPr bwMode="auto">
          <a:xfrm>
            <a:off x="5832475" y="4225925"/>
            <a:ext cx="1873250" cy="457200"/>
          </a:xfrm>
          <a:prstGeom prst="rect">
            <a:avLst/>
          </a:prstGeom>
          <a:solidFill>
            <a:srgbClr val="FFFFFF"/>
          </a:solidFill>
          <a:ln w="9525">
            <a:solidFill>
              <a:srgbClr val="000000"/>
            </a:solidFill>
            <a:miter lim="800000"/>
            <a:headEnd/>
            <a:tailEnd/>
          </a:ln>
        </p:spPr>
        <p:txBody>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256011" name="Rectangle 14"/>
          <p:cNvSpPr>
            <a:spLocks noChangeArrowheads="1"/>
          </p:cNvSpPr>
          <p:nvPr/>
        </p:nvSpPr>
        <p:spPr bwMode="auto">
          <a:xfrm>
            <a:off x="6197600" y="4219575"/>
            <a:ext cx="12382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solidFill>
                  <a:srgbClr val="000000"/>
                </a:solidFill>
                <a:latin typeface="Arial" panose="020B0604020202020204" pitchFamily="34" charset="0"/>
              </a:rPr>
              <a:t>Distribution</a:t>
            </a:r>
            <a:endParaRPr lang="en-US" altLang="ko-KR"/>
          </a:p>
        </p:txBody>
      </p:sp>
      <p:sp>
        <p:nvSpPr>
          <p:cNvPr id="256012" name="Rectangle 15"/>
          <p:cNvSpPr>
            <a:spLocks noChangeArrowheads="1"/>
          </p:cNvSpPr>
          <p:nvPr/>
        </p:nvSpPr>
        <p:spPr bwMode="auto">
          <a:xfrm>
            <a:off x="6446838" y="4464050"/>
            <a:ext cx="7397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solidFill>
                  <a:srgbClr val="000000"/>
                </a:solidFill>
                <a:latin typeface="Arial" panose="020B0604020202020204" pitchFamily="34" charset="0"/>
              </a:rPr>
              <a:t>Center</a:t>
            </a:r>
            <a:endParaRPr lang="en-US" altLang="ko-KR"/>
          </a:p>
        </p:txBody>
      </p:sp>
      <p:sp>
        <p:nvSpPr>
          <p:cNvPr id="256013" name="Rectangle 16"/>
          <p:cNvSpPr>
            <a:spLocks noChangeArrowheads="1"/>
          </p:cNvSpPr>
          <p:nvPr/>
        </p:nvSpPr>
        <p:spPr bwMode="auto">
          <a:xfrm>
            <a:off x="1379538" y="5114925"/>
            <a:ext cx="1873250" cy="457200"/>
          </a:xfrm>
          <a:prstGeom prst="rect">
            <a:avLst/>
          </a:prstGeom>
          <a:solidFill>
            <a:srgbClr val="FFFFFF"/>
          </a:solidFill>
          <a:ln w="9525">
            <a:solidFill>
              <a:srgbClr val="000000"/>
            </a:solidFill>
            <a:miter lim="800000"/>
            <a:headEnd/>
            <a:tailEnd/>
          </a:ln>
        </p:spPr>
        <p:txBody>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256014" name="Rectangle 17"/>
          <p:cNvSpPr>
            <a:spLocks noChangeArrowheads="1"/>
          </p:cNvSpPr>
          <p:nvPr/>
        </p:nvSpPr>
        <p:spPr bwMode="auto">
          <a:xfrm>
            <a:off x="1868488" y="5229225"/>
            <a:ext cx="989012"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solidFill>
                  <a:srgbClr val="000000"/>
                </a:solidFill>
                <a:latin typeface="Arial" panose="020B0604020202020204" pitchFamily="34" charset="0"/>
              </a:rPr>
              <a:t>Hire Date</a:t>
            </a:r>
            <a:endParaRPr lang="en-US" altLang="ko-KR"/>
          </a:p>
        </p:txBody>
      </p:sp>
      <p:sp>
        <p:nvSpPr>
          <p:cNvPr id="256015" name="Rectangle 18"/>
          <p:cNvSpPr>
            <a:spLocks noChangeArrowheads="1"/>
          </p:cNvSpPr>
          <p:nvPr/>
        </p:nvSpPr>
        <p:spPr bwMode="auto">
          <a:xfrm>
            <a:off x="5791200" y="5105400"/>
            <a:ext cx="1873250" cy="457200"/>
          </a:xfrm>
          <a:prstGeom prst="rect">
            <a:avLst/>
          </a:prstGeom>
          <a:solidFill>
            <a:srgbClr val="FFFFFF"/>
          </a:solidFill>
          <a:ln w="9525">
            <a:solidFill>
              <a:srgbClr val="000000"/>
            </a:solidFill>
            <a:miter lim="800000"/>
            <a:headEnd/>
            <a:tailEnd/>
          </a:ln>
        </p:spPr>
        <p:txBody>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256016" name="Rectangle 19"/>
          <p:cNvSpPr>
            <a:spLocks noChangeArrowheads="1"/>
          </p:cNvSpPr>
          <p:nvPr/>
        </p:nvSpPr>
        <p:spPr bwMode="auto">
          <a:xfrm>
            <a:off x="6281738" y="5229225"/>
            <a:ext cx="1068387"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solidFill>
                  <a:srgbClr val="000000"/>
                </a:solidFill>
                <a:latin typeface="Arial" panose="020B0604020202020204" pitchFamily="34" charset="0"/>
              </a:rPr>
              <a:t>Birth Date</a:t>
            </a:r>
            <a:endParaRPr lang="en-US" altLang="ko-KR"/>
          </a:p>
        </p:txBody>
      </p:sp>
      <p:sp>
        <p:nvSpPr>
          <p:cNvPr id="256017" name="Rectangle 20"/>
          <p:cNvSpPr>
            <a:spLocks noChangeArrowheads="1"/>
          </p:cNvSpPr>
          <p:nvPr/>
        </p:nvSpPr>
        <p:spPr bwMode="auto">
          <a:xfrm>
            <a:off x="3606800" y="5114925"/>
            <a:ext cx="1871663" cy="457200"/>
          </a:xfrm>
          <a:prstGeom prst="rect">
            <a:avLst/>
          </a:prstGeom>
          <a:solidFill>
            <a:srgbClr val="FFFFFF"/>
          </a:solidFill>
          <a:ln w="9525">
            <a:solidFill>
              <a:srgbClr val="000000"/>
            </a:solidFill>
            <a:miter lim="800000"/>
            <a:headEnd/>
            <a:tailEnd/>
          </a:ln>
        </p:spPr>
        <p:txBody>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256018" name="Rectangle 21"/>
          <p:cNvSpPr>
            <a:spLocks noChangeArrowheads="1"/>
          </p:cNvSpPr>
          <p:nvPr/>
        </p:nvSpPr>
        <p:spPr bwMode="auto">
          <a:xfrm>
            <a:off x="4062413" y="5229225"/>
            <a:ext cx="1052512"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solidFill>
                  <a:srgbClr val="000000"/>
                </a:solidFill>
                <a:latin typeface="Arial" panose="020B0604020202020204" pitchFamily="34" charset="0"/>
              </a:rPr>
              <a:t>Employee</a:t>
            </a:r>
            <a:endParaRPr lang="en-US" altLang="ko-KR"/>
          </a:p>
        </p:txBody>
      </p:sp>
      <p:grpSp>
        <p:nvGrpSpPr>
          <p:cNvPr id="256019" name="Group 26"/>
          <p:cNvGrpSpPr>
            <a:grpSpLocks/>
          </p:cNvGrpSpPr>
          <p:nvPr/>
        </p:nvGrpSpPr>
        <p:grpSpPr bwMode="auto">
          <a:xfrm>
            <a:off x="5499100" y="2700338"/>
            <a:ext cx="1223963" cy="1525587"/>
            <a:chOff x="3464" y="1701"/>
            <a:chExt cx="771" cy="961"/>
          </a:xfrm>
        </p:grpSpPr>
        <p:sp>
          <p:nvSpPr>
            <p:cNvPr id="256042" name="Line 24"/>
            <p:cNvSpPr>
              <a:spLocks noChangeShapeType="1"/>
            </p:cNvSpPr>
            <p:nvPr/>
          </p:nvSpPr>
          <p:spPr bwMode="auto">
            <a:xfrm>
              <a:off x="3464" y="1701"/>
              <a:ext cx="734" cy="9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6043" name="Freeform 25"/>
            <p:cNvSpPr>
              <a:spLocks/>
            </p:cNvSpPr>
            <p:nvPr/>
          </p:nvSpPr>
          <p:spPr bwMode="auto">
            <a:xfrm>
              <a:off x="4171" y="2594"/>
              <a:ext cx="64" cy="68"/>
            </a:xfrm>
            <a:custGeom>
              <a:avLst/>
              <a:gdLst>
                <a:gd name="T0" fmla="*/ 0 w 64"/>
                <a:gd name="T1" fmla="*/ 40 h 68"/>
                <a:gd name="T2" fmla="*/ 64 w 64"/>
                <a:gd name="T3" fmla="*/ 68 h 68"/>
                <a:gd name="T4" fmla="*/ 49 w 64"/>
                <a:gd name="T5" fmla="*/ 0 h 68"/>
                <a:gd name="T6" fmla="*/ 0 w 64"/>
                <a:gd name="T7" fmla="*/ 40 h 68"/>
                <a:gd name="T8" fmla="*/ 0 60000 65536"/>
                <a:gd name="T9" fmla="*/ 0 60000 65536"/>
                <a:gd name="T10" fmla="*/ 0 60000 65536"/>
                <a:gd name="T11" fmla="*/ 0 60000 65536"/>
                <a:gd name="T12" fmla="*/ 0 w 64"/>
                <a:gd name="T13" fmla="*/ 0 h 68"/>
                <a:gd name="T14" fmla="*/ 64 w 64"/>
                <a:gd name="T15" fmla="*/ 68 h 68"/>
              </a:gdLst>
              <a:ahLst/>
              <a:cxnLst>
                <a:cxn ang="T8">
                  <a:pos x="T0" y="T1"/>
                </a:cxn>
                <a:cxn ang="T9">
                  <a:pos x="T2" y="T3"/>
                </a:cxn>
                <a:cxn ang="T10">
                  <a:pos x="T4" y="T5"/>
                </a:cxn>
                <a:cxn ang="T11">
                  <a:pos x="T6" y="T7"/>
                </a:cxn>
              </a:cxnLst>
              <a:rect l="T12" t="T13" r="T14" b="T15"/>
              <a:pathLst>
                <a:path w="64" h="68">
                  <a:moveTo>
                    <a:pt x="0" y="40"/>
                  </a:moveTo>
                  <a:lnTo>
                    <a:pt x="64" y="68"/>
                  </a:lnTo>
                  <a:lnTo>
                    <a:pt x="49" y="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grpSp>
        <p:nvGrpSpPr>
          <p:cNvPr id="256020" name="Group 29"/>
          <p:cNvGrpSpPr>
            <a:grpSpLocks/>
          </p:cNvGrpSpPr>
          <p:nvPr/>
        </p:nvGrpSpPr>
        <p:grpSpPr bwMode="auto">
          <a:xfrm>
            <a:off x="4446588" y="2827338"/>
            <a:ext cx="100012" cy="508000"/>
            <a:chOff x="2801" y="1781"/>
            <a:chExt cx="63" cy="320"/>
          </a:xfrm>
        </p:grpSpPr>
        <p:sp>
          <p:nvSpPr>
            <p:cNvPr id="256040" name="Line 27"/>
            <p:cNvSpPr>
              <a:spLocks noChangeShapeType="1"/>
            </p:cNvSpPr>
            <p:nvPr/>
          </p:nvSpPr>
          <p:spPr bwMode="auto">
            <a:xfrm>
              <a:off x="2833" y="1781"/>
              <a:ext cx="1" cy="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6041" name="Freeform 28"/>
            <p:cNvSpPr>
              <a:spLocks/>
            </p:cNvSpPr>
            <p:nvPr/>
          </p:nvSpPr>
          <p:spPr bwMode="auto">
            <a:xfrm>
              <a:off x="2801" y="2039"/>
              <a:ext cx="63" cy="62"/>
            </a:xfrm>
            <a:custGeom>
              <a:avLst/>
              <a:gdLst>
                <a:gd name="T0" fmla="*/ 0 w 63"/>
                <a:gd name="T1" fmla="*/ 0 h 62"/>
                <a:gd name="T2" fmla="*/ 32 w 63"/>
                <a:gd name="T3" fmla="*/ 62 h 62"/>
                <a:gd name="T4" fmla="*/ 63 w 63"/>
                <a:gd name="T5" fmla="*/ 0 h 62"/>
                <a:gd name="T6" fmla="*/ 0 w 63"/>
                <a:gd name="T7" fmla="*/ 0 h 62"/>
                <a:gd name="T8" fmla="*/ 0 60000 65536"/>
                <a:gd name="T9" fmla="*/ 0 60000 65536"/>
                <a:gd name="T10" fmla="*/ 0 60000 65536"/>
                <a:gd name="T11" fmla="*/ 0 60000 65536"/>
                <a:gd name="T12" fmla="*/ 0 w 63"/>
                <a:gd name="T13" fmla="*/ 0 h 62"/>
                <a:gd name="T14" fmla="*/ 63 w 63"/>
                <a:gd name="T15" fmla="*/ 62 h 62"/>
              </a:gdLst>
              <a:ahLst/>
              <a:cxnLst>
                <a:cxn ang="T8">
                  <a:pos x="T0" y="T1"/>
                </a:cxn>
                <a:cxn ang="T9">
                  <a:pos x="T2" y="T3"/>
                </a:cxn>
                <a:cxn ang="T10">
                  <a:pos x="T4" y="T5"/>
                </a:cxn>
                <a:cxn ang="T11">
                  <a:pos x="T6" y="T7"/>
                </a:cxn>
              </a:cxnLst>
              <a:rect l="T12" t="T13" r="T14" b="T15"/>
              <a:pathLst>
                <a:path w="63" h="62">
                  <a:moveTo>
                    <a:pt x="0" y="0"/>
                  </a:moveTo>
                  <a:lnTo>
                    <a:pt x="32" y="62"/>
                  </a:lnTo>
                  <a:lnTo>
                    <a:pt x="6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grpSp>
        <p:nvGrpSpPr>
          <p:cNvPr id="256021" name="Group 32"/>
          <p:cNvGrpSpPr>
            <a:grpSpLocks/>
          </p:cNvGrpSpPr>
          <p:nvPr/>
        </p:nvGrpSpPr>
        <p:grpSpPr bwMode="auto">
          <a:xfrm>
            <a:off x="4446588" y="3844925"/>
            <a:ext cx="100012" cy="381000"/>
            <a:chOff x="2801" y="2422"/>
            <a:chExt cx="63" cy="240"/>
          </a:xfrm>
        </p:grpSpPr>
        <p:sp>
          <p:nvSpPr>
            <p:cNvPr id="256038" name="Line 30"/>
            <p:cNvSpPr>
              <a:spLocks noChangeShapeType="1"/>
            </p:cNvSpPr>
            <p:nvPr/>
          </p:nvSpPr>
          <p:spPr bwMode="auto">
            <a:xfrm>
              <a:off x="2833" y="2422"/>
              <a:ext cx="1"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6039" name="Freeform 31"/>
            <p:cNvSpPr>
              <a:spLocks/>
            </p:cNvSpPr>
            <p:nvPr/>
          </p:nvSpPr>
          <p:spPr bwMode="auto">
            <a:xfrm>
              <a:off x="2801" y="2600"/>
              <a:ext cx="63" cy="62"/>
            </a:xfrm>
            <a:custGeom>
              <a:avLst/>
              <a:gdLst>
                <a:gd name="T0" fmla="*/ 0 w 63"/>
                <a:gd name="T1" fmla="*/ 0 h 62"/>
                <a:gd name="T2" fmla="*/ 32 w 63"/>
                <a:gd name="T3" fmla="*/ 62 h 62"/>
                <a:gd name="T4" fmla="*/ 63 w 63"/>
                <a:gd name="T5" fmla="*/ 0 h 62"/>
                <a:gd name="T6" fmla="*/ 0 w 63"/>
                <a:gd name="T7" fmla="*/ 0 h 62"/>
                <a:gd name="T8" fmla="*/ 0 60000 65536"/>
                <a:gd name="T9" fmla="*/ 0 60000 65536"/>
                <a:gd name="T10" fmla="*/ 0 60000 65536"/>
                <a:gd name="T11" fmla="*/ 0 60000 65536"/>
                <a:gd name="T12" fmla="*/ 0 w 63"/>
                <a:gd name="T13" fmla="*/ 0 h 62"/>
                <a:gd name="T14" fmla="*/ 63 w 63"/>
                <a:gd name="T15" fmla="*/ 62 h 62"/>
              </a:gdLst>
              <a:ahLst/>
              <a:cxnLst>
                <a:cxn ang="T8">
                  <a:pos x="T0" y="T1"/>
                </a:cxn>
                <a:cxn ang="T9">
                  <a:pos x="T2" y="T3"/>
                </a:cxn>
                <a:cxn ang="T10">
                  <a:pos x="T4" y="T5"/>
                </a:cxn>
                <a:cxn ang="T11">
                  <a:pos x="T6" y="T7"/>
                </a:cxn>
              </a:cxnLst>
              <a:rect l="T12" t="T13" r="T14" b="T15"/>
              <a:pathLst>
                <a:path w="63" h="62">
                  <a:moveTo>
                    <a:pt x="0" y="0"/>
                  </a:moveTo>
                  <a:lnTo>
                    <a:pt x="32" y="62"/>
                  </a:lnTo>
                  <a:lnTo>
                    <a:pt x="6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grpSp>
        <p:nvGrpSpPr>
          <p:cNvPr id="256022" name="Group 35"/>
          <p:cNvGrpSpPr>
            <a:grpSpLocks/>
          </p:cNvGrpSpPr>
          <p:nvPr/>
        </p:nvGrpSpPr>
        <p:grpSpPr bwMode="auto">
          <a:xfrm>
            <a:off x="4446588" y="4733925"/>
            <a:ext cx="100012" cy="381000"/>
            <a:chOff x="2801" y="2982"/>
            <a:chExt cx="63" cy="240"/>
          </a:xfrm>
        </p:grpSpPr>
        <p:sp>
          <p:nvSpPr>
            <p:cNvPr id="256036" name="Line 33"/>
            <p:cNvSpPr>
              <a:spLocks noChangeShapeType="1"/>
            </p:cNvSpPr>
            <p:nvPr/>
          </p:nvSpPr>
          <p:spPr bwMode="auto">
            <a:xfrm>
              <a:off x="2833" y="2982"/>
              <a:ext cx="1"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6037" name="Freeform 34"/>
            <p:cNvSpPr>
              <a:spLocks/>
            </p:cNvSpPr>
            <p:nvPr/>
          </p:nvSpPr>
          <p:spPr bwMode="auto">
            <a:xfrm>
              <a:off x="2801" y="3160"/>
              <a:ext cx="63" cy="62"/>
            </a:xfrm>
            <a:custGeom>
              <a:avLst/>
              <a:gdLst>
                <a:gd name="T0" fmla="*/ 0 w 63"/>
                <a:gd name="T1" fmla="*/ 0 h 62"/>
                <a:gd name="T2" fmla="*/ 32 w 63"/>
                <a:gd name="T3" fmla="*/ 62 h 62"/>
                <a:gd name="T4" fmla="*/ 63 w 63"/>
                <a:gd name="T5" fmla="*/ 0 h 62"/>
                <a:gd name="T6" fmla="*/ 0 w 63"/>
                <a:gd name="T7" fmla="*/ 0 h 62"/>
                <a:gd name="T8" fmla="*/ 0 60000 65536"/>
                <a:gd name="T9" fmla="*/ 0 60000 65536"/>
                <a:gd name="T10" fmla="*/ 0 60000 65536"/>
                <a:gd name="T11" fmla="*/ 0 60000 65536"/>
                <a:gd name="T12" fmla="*/ 0 w 63"/>
                <a:gd name="T13" fmla="*/ 0 h 62"/>
                <a:gd name="T14" fmla="*/ 63 w 63"/>
                <a:gd name="T15" fmla="*/ 62 h 62"/>
              </a:gdLst>
              <a:ahLst/>
              <a:cxnLst>
                <a:cxn ang="T8">
                  <a:pos x="T0" y="T1"/>
                </a:cxn>
                <a:cxn ang="T9">
                  <a:pos x="T2" y="T3"/>
                </a:cxn>
                <a:cxn ang="T10">
                  <a:pos x="T4" y="T5"/>
                </a:cxn>
                <a:cxn ang="T11">
                  <a:pos x="T6" y="T7"/>
                </a:cxn>
              </a:cxnLst>
              <a:rect l="T12" t="T13" r="T14" b="T15"/>
              <a:pathLst>
                <a:path w="63" h="62">
                  <a:moveTo>
                    <a:pt x="0" y="0"/>
                  </a:moveTo>
                  <a:lnTo>
                    <a:pt x="32" y="62"/>
                  </a:lnTo>
                  <a:lnTo>
                    <a:pt x="6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grpSp>
        <p:nvGrpSpPr>
          <p:cNvPr id="256023" name="Group 38"/>
          <p:cNvGrpSpPr>
            <a:grpSpLocks/>
          </p:cNvGrpSpPr>
          <p:nvPr/>
        </p:nvGrpSpPr>
        <p:grpSpPr bwMode="auto">
          <a:xfrm>
            <a:off x="3271838" y="5319713"/>
            <a:ext cx="334962" cy="100012"/>
            <a:chOff x="2061" y="3351"/>
            <a:chExt cx="211" cy="63"/>
          </a:xfrm>
        </p:grpSpPr>
        <p:sp>
          <p:nvSpPr>
            <p:cNvPr id="256034" name="Line 36"/>
            <p:cNvSpPr>
              <a:spLocks noChangeShapeType="1"/>
            </p:cNvSpPr>
            <p:nvPr/>
          </p:nvSpPr>
          <p:spPr bwMode="auto">
            <a:xfrm>
              <a:off x="2061" y="3382"/>
              <a:ext cx="1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6035" name="Freeform 37"/>
            <p:cNvSpPr>
              <a:spLocks/>
            </p:cNvSpPr>
            <p:nvPr/>
          </p:nvSpPr>
          <p:spPr bwMode="auto">
            <a:xfrm>
              <a:off x="2210" y="3351"/>
              <a:ext cx="62" cy="63"/>
            </a:xfrm>
            <a:custGeom>
              <a:avLst/>
              <a:gdLst>
                <a:gd name="T0" fmla="*/ 0 w 62"/>
                <a:gd name="T1" fmla="*/ 63 h 63"/>
                <a:gd name="T2" fmla="*/ 62 w 62"/>
                <a:gd name="T3" fmla="*/ 31 h 63"/>
                <a:gd name="T4" fmla="*/ 0 w 62"/>
                <a:gd name="T5" fmla="*/ 0 h 63"/>
                <a:gd name="T6" fmla="*/ 0 w 62"/>
                <a:gd name="T7" fmla="*/ 63 h 63"/>
                <a:gd name="T8" fmla="*/ 0 60000 65536"/>
                <a:gd name="T9" fmla="*/ 0 60000 65536"/>
                <a:gd name="T10" fmla="*/ 0 60000 65536"/>
                <a:gd name="T11" fmla="*/ 0 60000 65536"/>
                <a:gd name="T12" fmla="*/ 0 w 62"/>
                <a:gd name="T13" fmla="*/ 0 h 63"/>
                <a:gd name="T14" fmla="*/ 62 w 62"/>
                <a:gd name="T15" fmla="*/ 63 h 63"/>
              </a:gdLst>
              <a:ahLst/>
              <a:cxnLst>
                <a:cxn ang="T8">
                  <a:pos x="T0" y="T1"/>
                </a:cxn>
                <a:cxn ang="T9">
                  <a:pos x="T2" y="T3"/>
                </a:cxn>
                <a:cxn ang="T10">
                  <a:pos x="T4" y="T5"/>
                </a:cxn>
                <a:cxn ang="T11">
                  <a:pos x="T6" y="T7"/>
                </a:cxn>
              </a:cxnLst>
              <a:rect l="T12" t="T13" r="T14" b="T15"/>
              <a:pathLst>
                <a:path w="62" h="63">
                  <a:moveTo>
                    <a:pt x="0" y="63"/>
                  </a:moveTo>
                  <a:lnTo>
                    <a:pt x="62" y="31"/>
                  </a:lnTo>
                  <a:lnTo>
                    <a:pt x="0"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grpSp>
        <p:nvGrpSpPr>
          <p:cNvPr id="256024" name="Group 41"/>
          <p:cNvGrpSpPr>
            <a:grpSpLocks/>
          </p:cNvGrpSpPr>
          <p:nvPr/>
        </p:nvGrpSpPr>
        <p:grpSpPr bwMode="auto">
          <a:xfrm>
            <a:off x="5499100" y="5318125"/>
            <a:ext cx="333375" cy="100013"/>
            <a:chOff x="3464" y="3350"/>
            <a:chExt cx="210" cy="63"/>
          </a:xfrm>
        </p:grpSpPr>
        <p:sp>
          <p:nvSpPr>
            <p:cNvPr id="256032" name="Line 39"/>
            <p:cNvSpPr>
              <a:spLocks noChangeShapeType="1"/>
            </p:cNvSpPr>
            <p:nvPr/>
          </p:nvSpPr>
          <p:spPr bwMode="auto">
            <a:xfrm flipH="1">
              <a:off x="3524" y="3382"/>
              <a:ext cx="15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6033" name="Freeform 40"/>
            <p:cNvSpPr>
              <a:spLocks/>
            </p:cNvSpPr>
            <p:nvPr/>
          </p:nvSpPr>
          <p:spPr bwMode="auto">
            <a:xfrm>
              <a:off x="3464" y="3350"/>
              <a:ext cx="62" cy="63"/>
            </a:xfrm>
            <a:custGeom>
              <a:avLst/>
              <a:gdLst>
                <a:gd name="T0" fmla="*/ 62 w 62"/>
                <a:gd name="T1" fmla="*/ 0 h 63"/>
                <a:gd name="T2" fmla="*/ 0 w 62"/>
                <a:gd name="T3" fmla="*/ 32 h 63"/>
                <a:gd name="T4" fmla="*/ 62 w 62"/>
                <a:gd name="T5" fmla="*/ 63 h 63"/>
                <a:gd name="T6" fmla="*/ 62 w 62"/>
                <a:gd name="T7" fmla="*/ 0 h 63"/>
                <a:gd name="T8" fmla="*/ 0 60000 65536"/>
                <a:gd name="T9" fmla="*/ 0 60000 65536"/>
                <a:gd name="T10" fmla="*/ 0 60000 65536"/>
                <a:gd name="T11" fmla="*/ 0 60000 65536"/>
                <a:gd name="T12" fmla="*/ 0 w 62"/>
                <a:gd name="T13" fmla="*/ 0 h 63"/>
                <a:gd name="T14" fmla="*/ 62 w 62"/>
                <a:gd name="T15" fmla="*/ 63 h 63"/>
              </a:gdLst>
              <a:ahLst/>
              <a:cxnLst>
                <a:cxn ang="T8">
                  <a:pos x="T0" y="T1"/>
                </a:cxn>
                <a:cxn ang="T9">
                  <a:pos x="T2" y="T3"/>
                </a:cxn>
                <a:cxn ang="T10">
                  <a:pos x="T4" y="T5"/>
                </a:cxn>
                <a:cxn ang="T11">
                  <a:pos x="T6" y="T7"/>
                </a:cxn>
              </a:cxnLst>
              <a:rect l="T12" t="T13" r="T14" b="T15"/>
              <a:pathLst>
                <a:path w="62" h="63">
                  <a:moveTo>
                    <a:pt x="62" y="0"/>
                  </a:moveTo>
                  <a:lnTo>
                    <a:pt x="0" y="32"/>
                  </a:lnTo>
                  <a:lnTo>
                    <a:pt x="62" y="63"/>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sp>
        <p:nvSpPr>
          <p:cNvPr id="256025" name="Text Box 4"/>
          <p:cNvSpPr txBox="1">
            <a:spLocks noChangeArrowheads="1"/>
          </p:cNvSpPr>
          <p:nvPr/>
        </p:nvSpPr>
        <p:spPr bwMode="auto">
          <a:xfrm>
            <a:off x="228600" y="1524000"/>
            <a:ext cx="688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a:latin typeface="Times New Roman" panose="02020603050405020304" pitchFamily="18" charset="0"/>
              </a:rPr>
              <a:t>Geography </a:t>
            </a:r>
            <a:r>
              <a:rPr lang="ko-KR" altLang="en-US" sz="2400">
                <a:latin typeface="Times New Roman" panose="02020603050405020304" pitchFamily="18" charset="0"/>
              </a:rPr>
              <a:t>차원에 연결된 </a:t>
            </a:r>
            <a:r>
              <a:rPr lang="en-US" altLang="ko-KR" sz="2400">
                <a:latin typeface="Times New Roman" panose="02020603050405020304" pitchFamily="18" charset="0"/>
              </a:rPr>
              <a:t>Parents &amp; Children</a:t>
            </a:r>
            <a:r>
              <a:rPr lang="ko-KR" altLang="en-US" sz="2400">
                <a:latin typeface="Times New Roman" panose="02020603050405020304" pitchFamily="18" charset="0"/>
              </a:rPr>
              <a:t>관계</a:t>
            </a:r>
          </a:p>
        </p:txBody>
      </p:sp>
      <p:grpSp>
        <p:nvGrpSpPr>
          <p:cNvPr id="256026" name="Group 43"/>
          <p:cNvGrpSpPr>
            <a:grpSpLocks/>
          </p:cNvGrpSpPr>
          <p:nvPr/>
        </p:nvGrpSpPr>
        <p:grpSpPr bwMode="auto">
          <a:xfrm>
            <a:off x="3276600" y="4419600"/>
            <a:ext cx="334963" cy="100013"/>
            <a:chOff x="2061" y="3351"/>
            <a:chExt cx="211" cy="63"/>
          </a:xfrm>
        </p:grpSpPr>
        <p:sp>
          <p:nvSpPr>
            <p:cNvPr id="256030" name="Line 44"/>
            <p:cNvSpPr>
              <a:spLocks noChangeShapeType="1"/>
            </p:cNvSpPr>
            <p:nvPr/>
          </p:nvSpPr>
          <p:spPr bwMode="auto">
            <a:xfrm>
              <a:off x="2061" y="3382"/>
              <a:ext cx="1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6031" name="Freeform 45"/>
            <p:cNvSpPr>
              <a:spLocks/>
            </p:cNvSpPr>
            <p:nvPr/>
          </p:nvSpPr>
          <p:spPr bwMode="auto">
            <a:xfrm>
              <a:off x="2210" y="3351"/>
              <a:ext cx="62" cy="63"/>
            </a:xfrm>
            <a:custGeom>
              <a:avLst/>
              <a:gdLst>
                <a:gd name="T0" fmla="*/ 0 w 62"/>
                <a:gd name="T1" fmla="*/ 63 h 63"/>
                <a:gd name="T2" fmla="*/ 62 w 62"/>
                <a:gd name="T3" fmla="*/ 31 h 63"/>
                <a:gd name="T4" fmla="*/ 0 w 62"/>
                <a:gd name="T5" fmla="*/ 0 h 63"/>
                <a:gd name="T6" fmla="*/ 0 w 62"/>
                <a:gd name="T7" fmla="*/ 63 h 63"/>
                <a:gd name="T8" fmla="*/ 0 60000 65536"/>
                <a:gd name="T9" fmla="*/ 0 60000 65536"/>
                <a:gd name="T10" fmla="*/ 0 60000 65536"/>
                <a:gd name="T11" fmla="*/ 0 60000 65536"/>
                <a:gd name="T12" fmla="*/ 0 w 62"/>
                <a:gd name="T13" fmla="*/ 0 h 63"/>
                <a:gd name="T14" fmla="*/ 62 w 62"/>
                <a:gd name="T15" fmla="*/ 63 h 63"/>
              </a:gdLst>
              <a:ahLst/>
              <a:cxnLst>
                <a:cxn ang="T8">
                  <a:pos x="T0" y="T1"/>
                </a:cxn>
                <a:cxn ang="T9">
                  <a:pos x="T2" y="T3"/>
                </a:cxn>
                <a:cxn ang="T10">
                  <a:pos x="T4" y="T5"/>
                </a:cxn>
                <a:cxn ang="T11">
                  <a:pos x="T6" y="T7"/>
                </a:cxn>
              </a:cxnLst>
              <a:rect l="T12" t="T13" r="T14" b="T15"/>
              <a:pathLst>
                <a:path w="62" h="63">
                  <a:moveTo>
                    <a:pt x="0" y="63"/>
                  </a:moveTo>
                  <a:lnTo>
                    <a:pt x="62" y="31"/>
                  </a:lnTo>
                  <a:lnTo>
                    <a:pt x="0"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grpSp>
        <p:nvGrpSpPr>
          <p:cNvPr id="256027" name="Group 46"/>
          <p:cNvGrpSpPr>
            <a:grpSpLocks/>
          </p:cNvGrpSpPr>
          <p:nvPr/>
        </p:nvGrpSpPr>
        <p:grpSpPr bwMode="auto">
          <a:xfrm>
            <a:off x="5486400" y="4419600"/>
            <a:ext cx="333375" cy="100013"/>
            <a:chOff x="3464" y="3350"/>
            <a:chExt cx="210" cy="63"/>
          </a:xfrm>
        </p:grpSpPr>
        <p:sp>
          <p:nvSpPr>
            <p:cNvPr id="256028" name="Line 47"/>
            <p:cNvSpPr>
              <a:spLocks noChangeShapeType="1"/>
            </p:cNvSpPr>
            <p:nvPr/>
          </p:nvSpPr>
          <p:spPr bwMode="auto">
            <a:xfrm flipH="1">
              <a:off x="3524" y="3382"/>
              <a:ext cx="15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6029" name="Freeform 48"/>
            <p:cNvSpPr>
              <a:spLocks/>
            </p:cNvSpPr>
            <p:nvPr/>
          </p:nvSpPr>
          <p:spPr bwMode="auto">
            <a:xfrm>
              <a:off x="3464" y="3350"/>
              <a:ext cx="62" cy="63"/>
            </a:xfrm>
            <a:custGeom>
              <a:avLst/>
              <a:gdLst>
                <a:gd name="T0" fmla="*/ 62 w 62"/>
                <a:gd name="T1" fmla="*/ 0 h 63"/>
                <a:gd name="T2" fmla="*/ 0 w 62"/>
                <a:gd name="T3" fmla="*/ 32 h 63"/>
                <a:gd name="T4" fmla="*/ 62 w 62"/>
                <a:gd name="T5" fmla="*/ 63 h 63"/>
                <a:gd name="T6" fmla="*/ 62 w 62"/>
                <a:gd name="T7" fmla="*/ 0 h 63"/>
                <a:gd name="T8" fmla="*/ 0 60000 65536"/>
                <a:gd name="T9" fmla="*/ 0 60000 65536"/>
                <a:gd name="T10" fmla="*/ 0 60000 65536"/>
                <a:gd name="T11" fmla="*/ 0 60000 65536"/>
                <a:gd name="T12" fmla="*/ 0 w 62"/>
                <a:gd name="T13" fmla="*/ 0 h 63"/>
                <a:gd name="T14" fmla="*/ 62 w 62"/>
                <a:gd name="T15" fmla="*/ 63 h 63"/>
              </a:gdLst>
              <a:ahLst/>
              <a:cxnLst>
                <a:cxn ang="T8">
                  <a:pos x="T0" y="T1"/>
                </a:cxn>
                <a:cxn ang="T9">
                  <a:pos x="T2" y="T3"/>
                </a:cxn>
                <a:cxn ang="T10">
                  <a:pos x="T4" y="T5"/>
                </a:cxn>
                <a:cxn ang="T11">
                  <a:pos x="T6" y="T7"/>
                </a:cxn>
              </a:cxnLst>
              <a:rect l="T12" t="T13" r="T14" b="T15"/>
              <a:pathLst>
                <a:path w="62" h="63">
                  <a:moveTo>
                    <a:pt x="62" y="0"/>
                  </a:moveTo>
                  <a:lnTo>
                    <a:pt x="0" y="32"/>
                  </a:lnTo>
                  <a:lnTo>
                    <a:pt x="62" y="63"/>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spTree>
    <p:extLst>
      <p:ext uri="{BB962C8B-B14F-4D97-AF65-F5344CB8AC3E}">
        <p14:creationId xmlns:p14="http://schemas.microsoft.com/office/powerpoint/2010/main" val="1691250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828800"/>
            <a:ext cx="4848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55010" name="Rectangle 2"/>
          <p:cNvSpPr>
            <a:spLocks noGrp="1" noChangeArrowheads="1"/>
          </p:cNvSpPr>
          <p:nvPr>
            <p:ph type="title"/>
          </p:nvPr>
        </p:nvSpPr>
        <p:spPr/>
        <p:txBody>
          <a:bodyPr/>
          <a:lstStyle/>
          <a:p>
            <a:pPr>
              <a:defRPr/>
            </a:pPr>
            <a:r>
              <a:rPr lang="ko-KR" altLang="en-US" b="1" smtClean="0">
                <a:ea typeface="굴림" pitchFamily="50" charset="-127"/>
              </a:rPr>
              <a:t>하위 조인 관계성</a:t>
            </a:r>
          </a:p>
        </p:txBody>
      </p:sp>
      <p:sp>
        <p:nvSpPr>
          <p:cNvPr id="257028" name="Rectangle 3"/>
          <p:cNvSpPr>
            <a:spLocks noChangeArrowheads="1"/>
          </p:cNvSpPr>
          <p:nvPr/>
        </p:nvSpPr>
        <p:spPr bwMode="auto">
          <a:xfrm>
            <a:off x="1157288" y="2471738"/>
            <a:ext cx="1600200" cy="457200"/>
          </a:xfrm>
          <a:prstGeom prst="rect">
            <a:avLst/>
          </a:prstGeom>
          <a:solidFill>
            <a:srgbClr val="FFCC99"/>
          </a:solidFill>
          <a:ln w="9525">
            <a:solidFill>
              <a:schemeClr val="tx1"/>
            </a:solidFill>
            <a:miter lim="800000"/>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Promotion</a:t>
            </a:r>
          </a:p>
        </p:txBody>
      </p:sp>
      <p:sp>
        <p:nvSpPr>
          <p:cNvPr id="257029" name="Rectangle 4"/>
          <p:cNvSpPr>
            <a:spLocks noChangeArrowheads="1"/>
          </p:cNvSpPr>
          <p:nvPr/>
        </p:nvSpPr>
        <p:spPr bwMode="auto">
          <a:xfrm>
            <a:off x="284163" y="3538538"/>
            <a:ext cx="1258887" cy="457200"/>
          </a:xfrm>
          <a:prstGeom prst="rect">
            <a:avLst/>
          </a:prstGeom>
          <a:solidFill>
            <a:srgbClr val="FFCC99"/>
          </a:solidFill>
          <a:ln w="9525">
            <a:solidFill>
              <a:schemeClr val="tx1"/>
            </a:solidFill>
            <a:miter lim="800000"/>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Item</a:t>
            </a:r>
          </a:p>
        </p:txBody>
      </p:sp>
      <p:sp>
        <p:nvSpPr>
          <p:cNvPr id="257030" name="Rectangle 5"/>
          <p:cNvSpPr>
            <a:spLocks noChangeArrowheads="1"/>
          </p:cNvSpPr>
          <p:nvPr/>
        </p:nvSpPr>
        <p:spPr bwMode="auto">
          <a:xfrm>
            <a:off x="2355850" y="3538538"/>
            <a:ext cx="1258888" cy="457200"/>
          </a:xfrm>
          <a:prstGeom prst="rect">
            <a:avLst/>
          </a:prstGeom>
          <a:solidFill>
            <a:srgbClr val="FFCC99"/>
          </a:solidFill>
          <a:ln w="9525">
            <a:solidFill>
              <a:schemeClr val="tx1"/>
            </a:solidFill>
            <a:miter lim="800000"/>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2400" b="0">
                <a:latin typeface="Times New Roman" panose="02020603050405020304" pitchFamily="18" charset="0"/>
              </a:rPr>
              <a:t>Day</a:t>
            </a:r>
          </a:p>
        </p:txBody>
      </p:sp>
      <p:sp>
        <p:nvSpPr>
          <p:cNvPr id="257031" name="Line 6"/>
          <p:cNvSpPr>
            <a:spLocks noChangeShapeType="1"/>
          </p:cNvSpPr>
          <p:nvPr/>
        </p:nvSpPr>
        <p:spPr bwMode="auto">
          <a:xfrm>
            <a:off x="1517650" y="3767138"/>
            <a:ext cx="838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57032" name="Line 7"/>
          <p:cNvSpPr>
            <a:spLocks noChangeShapeType="1"/>
          </p:cNvSpPr>
          <p:nvPr/>
        </p:nvSpPr>
        <p:spPr bwMode="auto">
          <a:xfrm>
            <a:off x="1960563" y="2928938"/>
            <a:ext cx="0" cy="83820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ko-KR" altLang="en-US"/>
          </a:p>
        </p:txBody>
      </p:sp>
    </p:spTree>
    <p:extLst>
      <p:ext uri="{BB962C8B-B14F-4D97-AF65-F5344CB8AC3E}">
        <p14:creationId xmlns:p14="http://schemas.microsoft.com/office/powerpoint/2010/main" val="2231097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pPr>
              <a:defRPr/>
            </a:pPr>
            <a:r>
              <a:rPr lang="ko-KR" altLang="en-US" b="1" smtClean="0">
                <a:ea typeface="굴림" pitchFamily="50" charset="-127"/>
              </a:rPr>
              <a:t>애트리뷰트 생성</a:t>
            </a:r>
          </a:p>
        </p:txBody>
      </p:sp>
      <p:graphicFrame>
        <p:nvGraphicFramePr>
          <p:cNvPr id="46082" name="Object 2"/>
          <p:cNvGraphicFramePr>
            <a:graphicFrameLocks noChangeAspect="1"/>
          </p:cNvGraphicFramePr>
          <p:nvPr/>
        </p:nvGraphicFramePr>
        <p:xfrm>
          <a:off x="381000" y="1219200"/>
          <a:ext cx="5792788" cy="3819525"/>
        </p:xfrm>
        <a:graphic>
          <a:graphicData uri="http://schemas.openxmlformats.org/presentationml/2006/ole">
            <mc:AlternateContent xmlns:mc="http://schemas.openxmlformats.org/markup-compatibility/2006">
              <mc:Choice xmlns:v="urn:schemas-microsoft-com:vml" Requires="v">
                <p:oleObj spid="_x0000_s60470" name="비트맵 이미지" r:id="rId4" imgW="5792008" imgH="3820058" progId="Paint.Picture">
                  <p:embed/>
                </p:oleObj>
              </mc:Choice>
              <mc:Fallback>
                <p:oleObj name="비트맵 이미지" r:id="rId4" imgW="5792008" imgH="382005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19200"/>
                        <a:ext cx="5792788" cy="381952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3" name="Object 3"/>
          <p:cNvGraphicFramePr>
            <a:graphicFrameLocks noChangeAspect="1"/>
          </p:cNvGraphicFramePr>
          <p:nvPr>
            <p:extLst/>
          </p:nvPr>
        </p:nvGraphicFramePr>
        <p:xfrm>
          <a:off x="2843808" y="2276872"/>
          <a:ext cx="5792788" cy="3819525"/>
        </p:xfrm>
        <a:graphic>
          <a:graphicData uri="http://schemas.openxmlformats.org/presentationml/2006/ole">
            <mc:AlternateContent xmlns:mc="http://schemas.openxmlformats.org/markup-compatibility/2006">
              <mc:Choice xmlns:v="urn:schemas-microsoft-com:vml" Requires="v">
                <p:oleObj spid="_x0000_s60471" name="비트맵 이미지" r:id="rId6" imgW="5792008" imgH="3820058" progId="Paint.Picture">
                  <p:embed/>
                </p:oleObj>
              </mc:Choice>
              <mc:Fallback>
                <p:oleObj name="비트맵 이미지" r:id="rId6" imgW="5792008" imgH="3820058"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2276872"/>
                        <a:ext cx="5792788" cy="381952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0988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pPr>
              <a:defRPr/>
            </a:pPr>
            <a:r>
              <a:rPr lang="ko-KR" altLang="en-US" b="1" smtClean="0">
                <a:ea typeface="굴림" pitchFamily="50" charset="-127"/>
              </a:rPr>
              <a:t>애트리뷰트 편집기</a:t>
            </a:r>
          </a:p>
        </p:txBody>
      </p:sp>
      <p:graphicFrame>
        <p:nvGraphicFramePr>
          <p:cNvPr id="47106" name="Object 2"/>
          <p:cNvGraphicFramePr>
            <a:graphicFrameLocks noChangeAspect="1"/>
          </p:cNvGraphicFramePr>
          <p:nvPr>
            <p:extLst/>
          </p:nvPr>
        </p:nvGraphicFramePr>
        <p:xfrm>
          <a:off x="539552" y="1124744"/>
          <a:ext cx="7239000" cy="5019675"/>
        </p:xfrm>
        <a:graphic>
          <a:graphicData uri="http://schemas.openxmlformats.org/presentationml/2006/ole">
            <mc:AlternateContent xmlns:mc="http://schemas.openxmlformats.org/markup-compatibility/2006">
              <mc:Choice xmlns:v="urn:schemas-microsoft-com:vml" Requires="v">
                <p:oleObj spid="_x0000_s61468" name="비트맵 이미지" r:id="rId4" imgW="5649114" imgH="4247619" progId="Paint.Picture">
                  <p:embed/>
                </p:oleObj>
              </mc:Choice>
              <mc:Fallback>
                <p:oleObj name="비트맵 이미지" r:id="rId4" imgW="5649114" imgH="424761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124744"/>
                        <a:ext cx="7239000" cy="501967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62140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애트리뷰트와 다른개체의 관계</a:t>
            </a:r>
            <a:endParaRPr lang="ko-KR" altLang="en-US" kern="0">
              <a:ea typeface="굴림"/>
            </a:endParaRPr>
          </a:p>
        </p:txBody>
      </p:sp>
      <p:sp>
        <p:nvSpPr>
          <p:cNvPr id="164" name="Rectangle 2"/>
          <p:cNvSpPr txBox="1">
            <a:spLocks noChangeArrowheads="1"/>
          </p:cNvSpPr>
          <p:nvPr/>
        </p:nvSpPr>
        <p:spPr bwMode="auto">
          <a:xfrm>
            <a:off x="241684" y="1082824"/>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a:ea typeface="굴림"/>
              </a:rPr>
              <a:t>시스템 또는 프로젝트 설계자가 정의하고 데이터웨어하우스 테이블의 하나 이상의 열과 </a:t>
            </a:r>
            <a:r>
              <a:rPr lang="ko-KR" altLang="en-US" sz="1600" kern="0" smtClean="0">
                <a:ea typeface="굴림"/>
              </a:rPr>
              <a:t>연관</a:t>
            </a:r>
            <a:endParaRPr lang="en-US" altLang="ko-KR" sz="1600" kern="0">
              <a:ea typeface="굴림"/>
            </a:endParaRPr>
          </a:p>
          <a:p>
            <a:pPr marL="285750" indent="-285750" eaLnBrk="1" hangingPunct="1">
              <a:buFont typeface="Arial" panose="020B0604020202020204" pitchFamily="34" charset="0"/>
              <a:buChar char="•"/>
              <a:defRPr/>
            </a:pPr>
            <a:r>
              <a:rPr lang="ko-KR" altLang="en-US" sz="1600" kern="0" smtClean="0">
                <a:ea typeface="굴림"/>
              </a:rPr>
              <a:t>리포트에서 </a:t>
            </a:r>
            <a:r>
              <a:rPr lang="ko-KR" altLang="en-US" sz="1600" kern="0">
                <a:ea typeface="굴림"/>
              </a:rPr>
              <a:t>집계 수준을 지정하거나 메트릭의 필터조건 또는 팩트 데이터의 레벨등에 </a:t>
            </a:r>
            <a:r>
              <a:rPr lang="ko-KR" altLang="en-US" sz="1600" kern="0" smtClean="0">
                <a:ea typeface="굴림"/>
              </a:rPr>
              <a:t>사용</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리포트의 </a:t>
            </a:r>
            <a:r>
              <a:rPr lang="ko-KR" altLang="en-US" sz="1600" kern="0">
                <a:ea typeface="굴림"/>
              </a:rPr>
              <a:t>애트리뷰트는 메트릭 그룹의 레이블 </a:t>
            </a:r>
            <a:r>
              <a:rPr lang="ko-KR" altLang="en-US" sz="1600" kern="0" smtClean="0">
                <a:ea typeface="굴림"/>
              </a:rPr>
              <a:t>역할</a:t>
            </a:r>
            <a:endParaRPr lang="ko-KR" altLang="en-US" sz="1600" kern="0">
              <a:ea typeface="굴림"/>
            </a:endParaRPr>
          </a:p>
        </p:txBody>
      </p:sp>
      <p:cxnSp>
        <p:nvCxnSpPr>
          <p:cNvPr id="165"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67"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grpSp>
        <p:nvGrpSpPr>
          <p:cNvPr id="89" name="그룹 88"/>
          <p:cNvGrpSpPr/>
          <p:nvPr/>
        </p:nvGrpSpPr>
        <p:grpSpPr>
          <a:xfrm>
            <a:off x="2727373" y="3968552"/>
            <a:ext cx="972108" cy="650488"/>
            <a:chOff x="2722922" y="1722376"/>
            <a:chExt cx="972108" cy="650488"/>
          </a:xfrm>
        </p:grpSpPr>
        <p:sp>
          <p:nvSpPr>
            <p:cNvPr id="90" name="TextBox 89"/>
            <p:cNvSpPr txBox="1"/>
            <p:nvPr/>
          </p:nvSpPr>
          <p:spPr>
            <a:xfrm>
              <a:off x="2722922" y="2111254"/>
              <a:ext cx="972108" cy="261610"/>
            </a:xfrm>
            <a:prstGeom prst="rect">
              <a:avLst/>
            </a:prstGeom>
          </p:spPr>
          <p:txBody>
            <a:bodyPr wrap="square" rtlCol="0">
              <a:spAutoFit/>
            </a:bodyPr>
            <a:lstStyle/>
            <a:p>
              <a:r>
                <a:rPr lang="ko-KR" altLang="en-US" sz="1100" err="1" smtClean="0"/>
                <a:t>애트리뷰트</a:t>
              </a:r>
              <a:endParaRPr lang="ko-KR" altLang="en-US" sz="1100"/>
            </a:p>
          </p:txBody>
        </p:sp>
        <p:pic>
          <p:nvPicPr>
            <p:cNvPr id="91" name="그림 90"/>
            <p:cNvPicPr>
              <a:picLocks noChangeAspect="1"/>
            </p:cNvPicPr>
            <p:nvPr/>
          </p:nvPicPr>
          <p:blipFill rotWithShape="1">
            <a:blip r:embed="rId3"/>
            <a:srcRect r="32000" b="50000"/>
            <a:stretch/>
          </p:blipFill>
          <p:spPr>
            <a:xfrm>
              <a:off x="2962076" y="1722376"/>
              <a:ext cx="408050" cy="323850"/>
            </a:xfrm>
            <a:prstGeom prst="rect">
              <a:avLst/>
            </a:prstGeom>
          </p:spPr>
        </p:pic>
      </p:grpSp>
      <p:grpSp>
        <p:nvGrpSpPr>
          <p:cNvPr id="92" name="그룹 91"/>
          <p:cNvGrpSpPr/>
          <p:nvPr/>
        </p:nvGrpSpPr>
        <p:grpSpPr>
          <a:xfrm>
            <a:off x="1007604" y="4348262"/>
            <a:ext cx="1692188" cy="790927"/>
            <a:chOff x="1007604" y="3018488"/>
            <a:chExt cx="1692188" cy="790927"/>
          </a:xfrm>
        </p:grpSpPr>
        <p:grpSp>
          <p:nvGrpSpPr>
            <p:cNvPr id="93" name="그룹 92"/>
            <p:cNvGrpSpPr/>
            <p:nvPr/>
          </p:nvGrpSpPr>
          <p:grpSpPr>
            <a:xfrm>
              <a:off x="1007604" y="3018488"/>
              <a:ext cx="972108" cy="790927"/>
              <a:chOff x="1295636" y="2096852"/>
              <a:chExt cx="972108" cy="790927"/>
            </a:xfrm>
          </p:grpSpPr>
          <p:pic>
            <p:nvPicPr>
              <p:cNvPr id="101" name="그림 100"/>
              <p:cNvPicPr>
                <a:picLocks noChangeAspect="1"/>
              </p:cNvPicPr>
              <p:nvPr/>
            </p:nvPicPr>
            <p:blipFill>
              <a:blip r:embed="rId4"/>
              <a:stretch>
                <a:fillRect/>
              </a:stretch>
            </p:blipFill>
            <p:spPr>
              <a:xfrm>
                <a:off x="1583668" y="2096852"/>
                <a:ext cx="428625" cy="381000"/>
              </a:xfrm>
              <a:prstGeom prst="rect">
                <a:avLst/>
              </a:prstGeom>
            </p:spPr>
          </p:pic>
          <p:sp>
            <p:nvSpPr>
              <p:cNvPr id="102" name="TextBox 101"/>
              <p:cNvSpPr txBox="1"/>
              <p:nvPr/>
            </p:nvSpPr>
            <p:spPr>
              <a:xfrm>
                <a:off x="1295636" y="2456892"/>
                <a:ext cx="972108" cy="430887"/>
              </a:xfrm>
              <a:prstGeom prst="rect">
                <a:avLst/>
              </a:prstGeom>
            </p:spPr>
            <p:txBody>
              <a:bodyPr wrap="square" rtlCol="0">
                <a:spAutoFit/>
              </a:bodyPr>
              <a:lstStyle/>
              <a:p>
                <a:r>
                  <a:rPr lang="ko-KR" altLang="en-US" sz="1100" smtClean="0"/>
                  <a:t>논리 </a:t>
                </a:r>
                <a:endParaRPr lang="en-US" altLang="ko-KR" sz="1100" smtClean="0"/>
              </a:p>
              <a:p>
                <a:r>
                  <a:rPr lang="ko-KR" altLang="en-US" sz="1100" smtClean="0"/>
                  <a:t>테이블</a:t>
                </a:r>
                <a:endParaRPr lang="ko-KR" altLang="en-US" sz="1100"/>
              </a:p>
            </p:txBody>
          </p:sp>
        </p:grpSp>
        <p:grpSp>
          <p:nvGrpSpPr>
            <p:cNvPr id="94" name="그룹 93"/>
            <p:cNvGrpSpPr/>
            <p:nvPr/>
          </p:nvGrpSpPr>
          <p:grpSpPr>
            <a:xfrm>
              <a:off x="1751493" y="3018694"/>
              <a:ext cx="948299" cy="756084"/>
              <a:chOff x="1662903" y="2816932"/>
              <a:chExt cx="948299" cy="756084"/>
            </a:xfrm>
          </p:grpSpPr>
          <p:pic>
            <p:nvPicPr>
              <p:cNvPr id="95"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2974997"/>
                <a:ext cx="6286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3133062"/>
                <a:ext cx="6286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3291127"/>
                <a:ext cx="6286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3449191"/>
                <a:ext cx="628650" cy="123825"/>
              </a:xfrm>
              <a:prstGeom prst="rect">
                <a:avLst/>
              </a:prstGeom>
              <a:noFill/>
              <a:extLst>
                <a:ext uri="{909E8E84-426E-40DD-AFC4-6F175D3DCCD1}">
                  <a14:hiddenFill xmlns:a14="http://schemas.microsoft.com/office/drawing/2010/main">
                    <a:solidFill>
                      <a:srgbClr val="FFFFFF"/>
                    </a:solidFill>
                  </a14:hiddenFill>
                </a:ext>
              </a:extLst>
            </p:spPr>
          </p:pic>
          <p:sp>
            <p:nvSpPr>
              <p:cNvPr id="99" name="왼쪽 중괄호 98"/>
              <p:cNvSpPr/>
              <p:nvPr/>
            </p:nvSpPr>
            <p:spPr>
              <a:xfrm>
                <a:off x="1662903" y="2847975"/>
                <a:ext cx="274597" cy="694664"/>
              </a:xfrm>
              <a:prstGeom prst="leftBrace">
                <a:avLst/>
              </a:prstGeom>
              <a:noFill/>
              <a:ln w="38100" cap="flat" cmpd="sng" algn="ctr">
                <a:solidFill>
                  <a:srgbClr val="00B050"/>
                </a:solid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FontTx/>
                  <a:buNone/>
                </a:pPr>
                <a:endParaRPr kumimoji="0" lang="ko-KR" altLang="en-US" sz="1800" b="1" i="0" u="none" strike="noStrike" cap="none" normalizeH="0" baseline="0" smtClean="0">
                  <a:solidFill>
                    <a:schemeClr val="tx1"/>
                  </a:solidFill>
                  <a:effectLst/>
                  <a:latin typeface="Futura Bk BT"/>
                  <a:ea typeface="HY견고딕"/>
                </a:endParaRPr>
              </a:p>
            </p:txBody>
          </p:sp>
          <p:pic>
            <p:nvPicPr>
              <p:cNvPr id="100" name="Picture 2" descr="D:\산출물\13.03.3S\20.프로젝트\01.프로젝트\02.삼성전자\01.삼성전자MSC_OSP2.0_201207\old\삼성전자MCS_201207\10.분석&amp;설계\92.ASIS_단말소스\PTL\webapps\Images\mcs2\colum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52" y="2816932"/>
                <a:ext cx="628650" cy="12382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3" name="그룹 102"/>
          <p:cNvGrpSpPr/>
          <p:nvPr/>
        </p:nvGrpSpPr>
        <p:grpSpPr>
          <a:xfrm>
            <a:off x="5293341" y="2864903"/>
            <a:ext cx="972108" cy="609682"/>
            <a:chOff x="6984908" y="2316805"/>
            <a:chExt cx="972108" cy="609682"/>
          </a:xfrm>
        </p:grpSpPr>
        <p:pic>
          <p:nvPicPr>
            <p:cNvPr id="104" name="그림 103"/>
            <p:cNvPicPr>
              <a:picLocks noChangeAspect="1"/>
            </p:cNvPicPr>
            <p:nvPr/>
          </p:nvPicPr>
          <p:blipFill>
            <a:blip r:embed="rId6"/>
            <a:stretch>
              <a:fillRect/>
            </a:stretch>
          </p:blipFill>
          <p:spPr>
            <a:xfrm>
              <a:off x="7276491" y="2316805"/>
              <a:ext cx="390525" cy="352425"/>
            </a:xfrm>
            <a:prstGeom prst="rect">
              <a:avLst/>
            </a:prstGeom>
          </p:spPr>
        </p:pic>
        <p:sp>
          <p:nvSpPr>
            <p:cNvPr id="105" name="TextBox 104"/>
            <p:cNvSpPr txBox="1"/>
            <p:nvPr/>
          </p:nvSpPr>
          <p:spPr>
            <a:xfrm>
              <a:off x="6984908" y="2664877"/>
              <a:ext cx="972108" cy="261610"/>
            </a:xfrm>
            <a:prstGeom prst="rect">
              <a:avLst/>
            </a:prstGeom>
          </p:spPr>
          <p:txBody>
            <a:bodyPr wrap="square" rtlCol="0">
              <a:spAutoFit/>
            </a:bodyPr>
            <a:lstStyle/>
            <a:p>
              <a:r>
                <a:rPr lang="ko-KR" altLang="en-US" sz="1100" smtClean="0"/>
                <a:t>프롬프트</a:t>
              </a:r>
              <a:endParaRPr lang="ko-KR" altLang="en-US" sz="1100"/>
            </a:p>
          </p:txBody>
        </p:sp>
      </p:grpSp>
      <p:grpSp>
        <p:nvGrpSpPr>
          <p:cNvPr id="106" name="그룹 105"/>
          <p:cNvGrpSpPr/>
          <p:nvPr/>
        </p:nvGrpSpPr>
        <p:grpSpPr>
          <a:xfrm>
            <a:off x="5865172" y="4437137"/>
            <a:ext cx="972108" cy="578745"/>
            <a:chOff x="6953604" y="3313780"/>
            <a:chExt cx="972108" cy="578745"/>
          </a:xfrm>
        </p:grpSpPr>
        <p:pic>
          <p:nvPicPr>
            <p:cNvPr id="107" name="그림 106"/>
            <p:cNvPicPr>
              <a:picLocks noChangeAspect="1"/>
            </p:cNvPicPr>
            <p:nvPr/>
          </p:nvPicPr>
          <p:blipFill>
            <a:blip r:embed="rId7"/>
            <a:stretch>
              <a:fillRect/>
            </a:stretch>
          </p:blipFill>
          <p:spPr>
            <a:xfrm>
              <a:off x="7228867" y="3313780"/>
              <a:ext cx="514350" cy="323850"/>
            </a:xfrm>
            <a:prstGeom prst="rect">
              <a:avLst/>
            </a:prstGeom>
          </p:spPr>
        </p:pic>
        <p:sp>
          <p:nvSpPr>
            <p:cNvPr id="108" name="TextBox 107"/>
            <p:cNvSpPr txBox="1"/>
            <p:nvPr/>
          </p:nvSpPr>
          <p:spPr>
            <a:xfrm>
              <a:off x="6953604" y="3630915"/>
              <a:ext cx="972108" cy="261610"/>
            </a:xfrm>
            <a:prstGeom prst="rect">
              <a:avLst/>
            </a:prstGeom>
          </p:spPr>
          <p:txBody>
            <a:bodyPr wrap="square" rtlCol="0">
              <a:spAutoFit/>
            </a:bodyPr>
            <a:lstStyle/>
            <a:p>
              <a:r>
                <a:rPr lang="ko-KR" altLang="en-US" sz="1100" smtClean="0"/>
                <a:t>템플릿</a:t>
              </a:r>
              <a:endParaRPr lang="ko-KR" altLang="en-US" sz="1100"/>
            </a:p>
          </p:txBody>
        </p:sp>
      </p:grpSp>
      <p:grpSp>
        <p:nvGrpSpPr>
          <p:cNvPr id="109" name="그룹 108"/>
          <p:cNvGrpSpPr/>
          <p:nvPr/>
        </p:nvGrpSpPr>
        <p:grpSpPr>
          <a:xfrm>
            <a:off x="2595824" y="2730502"/>
            <a:ext cx="1027443" cy="554665"/>
            <a:chOff x="7180960" y="3907117"/>
            <a:chExt cx="1027443" cy="554665"/>
          </a:xfrm>
        </p:grpSpPr>
        <p:pic>
          <p:nvPicPr>
            <p:cNvPr id="110" name="그림 109"/>
            <p:cNvPicPr>
              <a:picLocks noChangeAspect="1"/>
            </p:cNvPicPr>
            <p:nvPr/>
          </p:nvPicPr>
          <p:blipFill>
            <a:blip r:embed="rId8"/>
            <a:stretch>
              <a:fillRect/>
            </a:stretch>
          </p:blipFill>
          <p:spPr>
            <a:xfrm>
              <a:off x="7433653" y="3907117"/>
              <a:ext cx="466725" cy="352425"/>
            </a:xfrm>
            <a:prstGeom prst="rect">
              <a:avLst/>
            </a:prstGeom>
          </p:spPr>
        </p:pic>
        <p:sp>
          <p:nvSpPr>
            <p:cNvPr id="111" name="TextBox 110"/>
            <p:cNvSpPr txBox="1"/>
            <p:nvPr/>
          </p:nvSpPr>
          <p:spPr>
            <a:xfrm>
              <a:off x="7180960" y="4200172"/>
              <a:ext cx="1027443" cy="261610"/>
            </a:xfrm>
            <a:prstGeom prst="rect">
              <a:avLst/>
            </a:prstGeom>
          </p:spPr>
          <p:txBody>
            <a:bodyPr wrap="square" rtlCol="0">
              <a:spAutoFit/>
            </a:bodyPr>
            <a:lstStyle/>
            <a:p>
              <a:r>
                <a:rPr lang="ko-KR" altLang="en-US" sz="1100" err="1" smtClean="0"/>
                <a:t>콘솔리데이션</a:t>
              </a:r>
              <a:endParaRPr lang="ko-KR" altLang="en-US" sz="1100"/>
            </a:p>
          </p:txBody>
        </p:sp>
      </p:grpSp>
      <p:grpSp>
        <p:nvGrpSpPr>
          <p:cNvPr id="112" name="그룹 111"/>
          <p:cNvGrpSpPr/>
          <p:nvPr/>
        </p:nvGrpSpPr>
        <p:grpSpPr>
          <a:xfrm>
            <a:off x="4628346" y="5213129"/>
            <a:ext cx="972108" cy="612718"/>
            <a:chOff x="2889888" y="5083790"/>
            <a:chExt cx="972108" cy="612718"/>
          </a:xfrm>
        </p:grpSpPr>
        <p:pic>
          <p:nvPicPr>
            <p:cNvPr id="113" name="그림 112"/>
            <p:cNvPicPr>
              <a:picLocks noChangeAspect="1"/>
            </p:cNvPicPr>
            <p:nvPr/>
          </p:nvPicPr>
          <p:blipFill>
            <a:blip r:embed="rId9"/>
            <a:stretch>
              <a:fillRect/>
            </a:stretch>
          </p:blipFill>
          <p:spPr>
            <a:xfrm>
              <a:off x="3189396" y="5083790"/>
              <a:ext cx="447675" cy="342900"/>
            </a:xfrm>
            <a:prstGeom prst="rect">
              <a:avLst/>
            </a:prstGeom>
          </p:spPr>
        </p:pic>
        <p:sp>
          <p:nvSpPr>
            <p:cNvPr id="114" name="TextBox 113"/>
            <p:cNvSpPr txBox="1"/>
            <p:nvPr/>
          </p:nvSpPr>
          <p:spPr>
            <a:xfrm>
              <a:off x="2889888" y="5434898"/>
              <a:ext cx="972108" cy="261610"/>
            </a:xfrm>
            <a:prstGeom prst="rect">
              <a:avLst/>
            </a:prstGeom>
          </p:spPr>
          <p:txBody>
            <a:bodyPr wrap="square" rtlCol="0">
              <a:spAutoFit/>
            </a:bodyPr>
            <a:lstStyle/>
            <a:p>
              <a:r>
                <a:rPr lang="ko-KR" altLang="en-US" sz="1100" smtClean="0"/>
                <a:t>변형</a:t>
              </a:r>
              <a:endParaRPr lang="en-US" altLang="ko-KR" sz="1100" smtClean="0"/>
            </a:p>
          </p:txBody>
        </p:sp>
      </p:grpSp>
      <p:grpSp>
        <p:nvGrpSpPr>
          <p:cNvPr id="115" name="그룹 114"/>
          <p:cNvGrpSpPr/>
          <p:nvPr/>
        </p:nvGrpSpPr>
        <p:grpSpPr>
          <a:xfrm>
            <a:off x="4544642" y="4317145"/>
            <a:ext cx="972108" cy="567430"/>
            <a:chOff x="1974878" y="5085184"/>
            <a:chExt cx="972108" cy="567430"/>
          </a:xfrm>
        </p:grpSpPr>
        <p:pic>
          <p:nvPicPr>
            <p:cNvPr id="118" name="그림 117"/>
            <p:cNvPicPr>
              <a:picLocks noChangeAspect="1"/>
            </p:cNvPicPr>
            <p:nvPr/>
          </p:nvPicPr>
          <p:blipFill rotWithShape="1">
            <a:blip r:embed="rId10"/>
            <a:srcRect t="9518"/>
            <a:stretch/>
          </p:blipFill>
          <p:spPr>
            <a:xfrm>
              <a:off x="2275271" y="5085184"/>
              <a:ext cx="400050" cy="318883"/>
            </a:xfrm>
            <a:prstGeom prst="rect">
              <a:avLst/>
            </a:prstGeom>
          </p:spPr>
        </p:pic>
        <p:sp>
          <p:nvSpPr>
            <p:cNvPr id="124" name="TextBox 123"/>
            <p:cNvSpPr txBox="1"/>
            <p:nvPr/>
          </p:nvSpPr>
          <p:spPr>
            <a:xfrm>
              <a:off x="1974878" y="5391004"/>
              <a:ext cx="972108" cy="261610"/>
            </a:xfrm>
            <a:prstGeom prst="rect">
              <a:avLst/>
            </a:prstGeom>
          </p:spPr>
          <p:txBody>
            <a:bodyPr wrap="square" rtlCol="0">
              <a:spAutoFit/>
            </a:bodyPr>
            <a:lstStyle/>
            <a:p>
              <a:r>
                <a:rPr lang="ko-KR" altLang="en-US" sz="1100" smtClean="0"/>
                <a:t>계층</a:t>
              </a:r>
              <a:endParaRPr lang="en-US" altLang="ko-KR" sz="1100" smtClean="0"/>
            </a:p>
          </p:txBody>
        </p:sp>
      </p:grpSp>
      <p:grpSp>
        <p:nvGrpSpPr>
          <p:cNvPr id="138" name="그룹 137"/>
          <p:cNvGrpSpPr/>
          <p:nvPr/>
        </p:nvGrpSpPr>
        <p:grpSpPr>
          <a:xfrm>
            <a:off x="1522543" y="2994988"/>
            <a:ext cx="787689" cy="833597"/>
            <a:chOff x="5103764" y="760371"/>
            <a:chExt cx="1329519" cy="1381440"/>
          </a:xfrm>
        </p:grpSpPr>
        <p:pic>
          <p:nvPicPr>
            <p:cNvPr id="141" name="그림 140"/>
            <p:cNvPicPr>
              <a:picLocks noChangeAspect="1"/>
            </p:cNvPicPr>
            <p:nvPr/>
          </p:nvPicPr>
          <p:blipFill>
            <a:blip r:embed="rId11"/>
            <a:stretch>
              <a:fillRect/>
            </a:stretch>
          </p:blipFill>
          <p:spPr>
            <a:xfrm>
              <a:off x="5135556" y="760371"/>
              <a:ext cx="1095375" cy="971550"/>
            </a:xfrm>
            <a:prstGeom prst="rect">
              <a:avLst/>
            </a:prstGeom>
          </p:spPr>
        </p:pic>
        <p:sp>
          <p:nvSpPr>
            <p:cNvPr id="144" name="TextBox 143"/>
            <p:cNvSpPr txBox="1"/>
            <p:nvPr/>
          </p:nvSpPr>
          <p:spPr>
            <a:xfrm>
              <a:off x="5103764" y="1708270"/>
              <a:ext cx="1329519" cy="433541"/>
            </a:xfrm>
            <a:prstGeom prst="rect">
              <a:avLst/>
            </a:prstGeom>
          </p:spPr>
          <p:txBody>
            <a:bodyPr wrap="square" rtlCol="0">
              <a:spAutoFit/>
            </a:bodyPr>
            <a:lstStyle/>
            <a:p>
              <a:r>
                <a:rPr lang="ko-KR" altLang="en-US" sz="1100" smtClean="0"/>
                <a:t>구성요소</a:t>
              </a:r>
              <a:endParaRPr lang="ko-KR" altLang="en-US" sz="1100"/>
            </a:p>
          </p:txBody>
        </p:sp>
      </p:grpSp>
      <p:grpSp>
        <p:nvGrpSpPr>
          <p:cNvPr id="150" name="그룹 149"/>
          <p:cNvGrpSpPr/>
          <p:nvPr/>
        </p:nvGrpSpPr>
        <p:grpSpPr>
          <a:xfrm>
            <a:off x="7266620" y="3401384"/>
            <a:ext cx="972108" cy="555105"/>
            <a:chOff x="2945471" y="1210859"/>
            <a:chExt cx="972108" cy="555105"/>
          </a:xfrm>
        </p:grpSpPr>
        <p:pic>
          <p:nvPicPr>
            <p:cNvPr id="154" name="그림 153"/>
            <p:cNvPicPr>
              <a:picLocks noChangeAspect="1"/>
            </p:cNvPicPr>
            <p:nvPr/>
          </p:nvPicPr>
          <p:blipFill>
            <a:blip r:embed="rId12"/>
            <a:stretch>
              <a:fillRect/>
            </a:stretch>
          </p:blipFill>
          <p:spPr>
            <a:xfrm>
              <a:off x="3173748" y="1210859"/>
              <a:ext cx="628650" cy="352425"/>
            </a:xfrm>
            <a:prstGeom prst="rect">
              <a:avLst/>
            </a:prstGeom>
          </p:spPr>
        </p:pic>
        <p:sp>
          <p:nvSpPr>
            <p:cNvPr id="158" name="TextBox 157"/>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cxnSp>
        <p:nvCxnSpPr>
          <p:cNvPr id="163" name="구부러진 연결선 162"/>
          <p:cNvCxnSpPr>
            <a:stCxn id="91" idx="0"/>
            <a:endCxn id="144" idx="2"/>
          </p:cNvCxnSpPr>
          <p:nvPr/>
        </p:nvCxnSpPr>
        <p:spPr>
          <a:xfrm rot="16200000" flipV="1">
            <a:off x="2473487" y="3271487"/>
            <a:ext cx="139967" cy="1254164"/>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cxnSp>
        <p:nvCxnSpPr>
          <p:cNvPr id="166" name="구부러진 연결선 165"/>
          <p:cNvCxnSpPr>
            <a:stCxn id="141" idx="3"/>
            <a:endCxn id="110" idx="1"/>
          </p:cNvCxnSpPr>
          <p:nvPr/>
        </p:nvCxnSpPr>
        <p:spPr>
          <a:xfrm flipV="1">
            <a:off x="2190347" y="2906715"/>
            <a:ext cx="658170" cy="381403"/>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68" name="구부러진 연결선 167"/>
          <p:cNvCxnSpPr>
            <a:stCxn id="91" idx="3"/>
            <a:endCxn id="118" idx="1"/>
          </p:cNvCxnSpPr>
          <p:nvPr/>
        </p:nvCxnSpPr>
        <p:spPr>
          <a:xfrm>
            <a:off x="3374577" y="4130477"/>
            <a:ext cx="1470458" cy="346110"/>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69" name="구부러진 연결선 168"/>
          <p:cNvCxnSpPr>
            <a:stCxn id="90" idx="2"/>
            <a:endCxn id="113" idx="1"/>
          </p:cNvCxnSpPr>
          <p:nvPr/>
        </p:nvCxnSpPr>
        <p:spPr>
          <a:xfrm rot="16200000" flipH="1">
            <a:off x="3687871" y="4144595"/>
            <a:ext cx="765539" cy="1714427"/>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71" name="구부러진 연결선 170"/>
          <p:cNvCxnSpPr>
            <a:stCxn id="91" idx="0"/>
            <a:endCxn id="104" idx="1"/>
          </p:cNvCxnSpPr>
          <p:nvPr/>
        </p:nvCxnSpPr>
        <p:spPr>
          <a:xfrm rot="5400000" flipH="1" flipV="1">
            <a:off x="3914020" y="2297648"/>
            <a:ext cx="927436" cy="2414372"/>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72" name="구부러진 연결선 171"/>
          <p:cNvCxnSpPr>
            <a:stCxn id="91" idx="0"/>
            <a:endCxn id="107" idx="0"/>
          </p:cNvCxnSpPr>
          <p:nvPr/>
        </p:nvCxnSpPr>
        <p:spPr>
          <a:xfrm rot="16200000" flipH="1">
            <a:off x="4549788" y="2589315"/>
            <a:ext cx="468585" cy="3227058"/>
          </a:xfrm>
          <a:prstGeom prst="curvedConnector3">
            <a:avLst>
              <a:gd name="adj1" fmla="val -48785"/>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73" name="구부러진 연결선 172"/>
          <p:cNvCxnSpPr>
            <a:stCxn id="91" idx="0"/>
            <a:endCxn id="154" idx="1"/>
          </p:cNvCxnSpPr>
          <p:nvPr/>
        </p:nvCxnSpPr>
        <p:spPr>
          <a:xfrm rot="5400000" flipH="1" flipV="1">
            <a:off x="5137247" y="1610903"/>
            <a:ext cx="390955" cy="4324345"/>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grpSp>
        <p:nvGrpSpPr>
          <p:cNvPr id="174" name="그룹 173"/>
          <p:cNvGrpSpPr/>
          <p:nvPr/>
        </p:nvGrpSpPr>
        <p:grpSpPr>
          <a:xfrm>
            <a:off x="4413753" y="2547822"/>
            <a:ext cx="972108" cy="584556"/>
            <a:chOff x="6985699" y="1603621"/>
            <a:chExt cx="972108" cy="584556"/>
          </a:xfrm>
        </p:grpSpPr>
        <p:sp>
          <p:nvSpPr>
            <p:cNvPr id="175" name="TextBox 174"/>
            <p:cNvSpPr txBox="1"/>
            <p:nvPr/>
          </p:nvSpPr>
          <p:spPr>
            <a:xfrm>
              <a:off x="6985699" y="1926567"/>
              <a:ext cx="972108" cy="261610"/>
            </a:xfrm>
            <a:prstGeom prst="rect">
              <a:avLst/>
            </a:prstGeom>
          </p:spPr>
          <p:txBody>
            <a:bodyPr wrap="square" rtlCol="0">
              <a:spAutoFit/>
            </a:bodyPr>
            <a:lstStyle/>
            <a:p>
              <a:r>
                <a:rPr lang="ko-KR" altLang="en-US" sz="1100" smtClean="0"/>
                <a:t>필터</a:t>
              </a:r>
              <a:endParaRPr lang="ko-KR" altLang="en-US" sz="1100"/>
            </a:p>
          </p:txBody>
        </p:sp>
        <p:pic>
          <p:nvPicPr>
            <p:cNvPr id="176" name="그림 175"/>
            <p:cNvPicPr>
              <a:picLocks noChangeAspect="1"/>
            </p:cNvPicPr>
            <p:nvPr/>
          </p:nvPicPr>
          <p:blipFill>
            <a:blip r:embed="rId13"/>
            <a:stretch>
              <a:fillRect/>
            </a:stretch>
          </p:blipFill>
          <p:spPr>
            <a:xfrm>
              <a:off x="7200292" y="1603621"/>
              <a:ext cx="542925" cy="342900"/>
            </a:xfrm>
            <a:prstGeom prst="rect">
              <a:avLst/>
            </a:prstGeom>
          </p:spPr>
        </p:pic>
      </p:grpSp>
      <p:cxnSp>
        <p:nvCxnSpPr>
          <p:cNvPr id="177" name="구부러진 연결선 176"/>
          <p:cNvCxnSpPr>
            <a:stCxn id="91" idx="0"/>
            <a:endCxn id="176" idx="1"/>
          </p:cNvCxnSpPr>
          <p:nvPr/>
        </p:nvCxnSpPr>
        <p:spPr>
          <a:xfrm rot="5400000" flipH="1" flipV="1">
            <a:off x="3274809" y="2615015"/>
            <a:ext cx="1249280" cy="1457794"/>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spTree>
    <p:extLst>
      <p:ext uri="{BB962C8B-B14F-4D97-AF65-F5344CB8AC3E}">
        <p14:creationId xmlns:p14="http://schemas.microsoft.com/office/powerpoint/2010/main" val="849297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09600" y="2209800"/>
            <a:ext cx="7848600" cy="1219200"/>
          </a:xfrm>
        </p:spPr>
        <p:txBody>
          <a:bodyPr/>
          <a:lstStyle/>
          <a:p>
            <a:pPr algn="ctr">
              <a:defRPr/>
            </a:pPr>
            <a:r>
              <a:rPr lang="en-US" altLang="ko-KR" b="1" smtClean="0">
                <a:ea typeface="굴림" pitchFamily="50" charset="-127"/>
              </a:rPr>
              <a:t>4. </a:t>
            </a:r>
            <a:r>
              <a:rPr lang="ko-KR" altLang="en-US" b="1" smtClean="0">
                <a:ea typeface="굴림" pitchFamily="50" charset="-127"/>
              </a:rPr>
              <a:t>계 층</a:t>
            </a:r>
          </a:p>
        </p:txBody>
      </p:sp>
      <p:pic>
        <p:nvPicPr>
          <p:cNvPr id="258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117330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ko-KR" altLang="en-US" b="1" smtClean="0">
                <a:ea typeface="굴림" pitchFamily="50" charset="-127"/>
              </a:rPr>
              <a:t>목차</a:t>
            </a:r>
          </a:p>
        </p:txBody>
      </p:sp>
      <p:sp>
        <p:nvSpPr>
          <p:cNvPr id="259075" name="Rectangle 3"/>
          <p:cNvSpPr>
            <a:spLocks noGrp="1" noChangeArrowheads="1"/>
          </p:cNvSpPr>
          <p:nvPr>
            <p:ph type="body" idx="1"/>
          </p:nvPr>
        </p:nvSpPr>
        <p:spPr>
          <a:xfrm>
            <a:off x="685800" y="1371600"/>
            <a:ext cx="7772400" cy="4114800"/>
          </a:xfrm>
        </p:spPr>
        <p:txBody>
          <a:bodyPr/>
          <a:lstStyle/>
          <a:p>
            <a:r>
              <a:rPr lang="ko-KR" altLang="en-US" smtClean="0">
                <a:ea typeface="굴림" panose="020B0600000101010101" pitchFamily="50" charset="-127"/>
              </a:rPr>
              <a:t>계층이란?</a:t>
            </a:r>
          </a:p>
          <a:p>
            <a:r>
              <a:rPr lang="ko-KR" altLang="en-US" smtClean="0">
                <a:ea typeface="굴림" panose="020B0600000101010101" pitchFamily="50" charset="-127"/>
              </a:rPr>
              <a:t>계층의 형태</a:t>
            </a:r>
          </a:p>
          <a:p>
            <a:r>
              <a:rPr lang="ko-KR" altLang="en-US" smtClean="0">
                <a:ea typeface="굴림" panose="020B0600000101010101" pitchFamily="50" charset="-127"/>
              </a:rPr>
              <a:t>계층 브라우징</a:t>
            </a:r>
          </a:p>
          <a:p>
            <a:pPr lvl="1"/>
            <a:r>
              <a:rPr lang="ko-KR" altLang="en-US" smtClean="0">
                <a:ea typeface="굴림" panose="020B0600000101010101" pitchFamily="50" charset="-127"/>
              </a:rPr>
              <a:t>잠금</a:t>
            </a:r>
          </a:p>
          <a:p>
            <a:pPr lvl="1"/>
            <a:r>
              <a:rPr lang="ko-KR" altLang="en-US" smtClean="0">
                <a:ea typeface="굴림" panose="020B0600000101010101" pitchFamily="50" charset="-127"/>
              </a:rPr>
              <a:t>제한</a:t>
            </a:r>
            <a:endParaRPr lang="en-US" altLang="ko-KR" smtClean="0">
              <a:ea typeface="굴림" panose="020B0600000101010101" pitchFamily="50" charset="-127"/>
            </a:endParaRPr>
          </a:p>
          <a:p>
            <a:pPr lvl="1"/>
            <a:r>
              <a:rPr lang="ko-KR" altLang="en-US" smtClean="0">
                <a:ea typeface="굴림" panose="020B0600000101010101" pitchFamily="50" charset="-127"/>
              </a:rPr>
              <a:t>항목점</a:t>
            </a:r>
          </a:p>
          <a:p>
            <a:pPr lvl="1"/>
            <a:r>
              <a:rPr lang="ko-KR" altLang="en-US" smtClean="0">
                <a:ea typeface="굴림" panose="020B0600000101010101" pitchFamily="50" charset="-127"/>
              </a:rPr>
              <a:t>필터</a:t>
            </a:r>
          </a:p>
          <a:p>
            <a:r>
              <a:rPr lang="ko-KR" altLang="en-US" smtClean="0">
                <a:ea typeface="굴림" panose="020B0600000101010101" pitchFamily="50" charset="-127"/>
              </a:rPr>
              <a:t>계층 생성과 수정</a:t>
            </a:r>
          </a:p>
        </p:txBody>
      </p:sp>
    </p:spTree>
    <p:extLst>
      <p:ext uri="{BB962C8B-B14F-4D97-AF65-F5344CB8AC3E}">
        <p14:creationId xmlns:p14="http://schemas.microsoft.com/office/powerpoint/2010/main" val="1436477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ctrTitle"/>
          </p:nvPr>
        </p:nvSpPr>
        <p:spPr>
          <a:xfrm>
            <a:off x="685800" y="2286000"/>
            <a:ext cx="7772400" cy="1143000"/>
          </a:xfrm>
        </p:spPr>
        <p:txBody>
          <a:bodyPr/>
          <a:lstStyle/>
          <a:p>
            <a:pPr algn="ctr" eaLnBrk="1" hangingPunct="1">
              <a:defRPr/>
            </a:pPr>
            <a:r>
              <a:rPr lang="en-US" altLang="ko-KR" smtClean="0">
                <a:ea typeface="굴림" pitchFamily="50" charset="-127"/>
              </a:rPr>
              <a:t>1.MicroStrategy</a:t>
            </a:r>
            <a:r>
              <a:rPr lang="ko-KR" altLang="en-US" smtClean="0">
                <a:ea typeface="굴림" pitchFamily="50" charset="-127"/>
              </a:rPr>
              <a:t> 소개</a:t>
            </a:r>
          </a:p>
        </p:txBody>
      </p:sp>
      <p:pic>
        <p:nvPicPr>
          <p:cNvPr id="69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ko-KR" altLang="en-US" b="1">
                <a:ea typeface="굴림"/>
              </a:rPr>
              <a:t>계층이란?</a:t>
            </a:r>
          </a:p>
        </p:txBody>
      </p:sp>
      <p:pic>
        <p:nvPicPr>
          <p:cNvPr id="260099" name="Picture 3"/>
          <p:cNvPicPr>
            <a:picLocks noChangeAspect="1" noChangeArrowheads="1"/>
          </p:cNvPicPr>
          <p:nvPr/>
        </p:nvPicPr>
        <p:blipFill rotWithShape="1">
          <a:blip r:embed="rId3"/>
          <a:srcRect/>
          <a:stretch>
            <a:fillRect/>
          </a:stretch>
        </p:blipFill>
        <p:spPr>
          <a:xfrm>
            <a:off x="5715000" y="1600200"/>
            <a:ext cx="2133600" cy="2014538"/>
          </a:xfrm>
          <a:prstGeom prst="rect">
            <a:avLst/>
          </a:prstGeom>
          <a:noFill/>
          <a:ln>
            <a:noFill/>
          </a:ln>
        </p:spPr>
      </p:pic>
      <p:sp>
        <p:nvSpPr>
          <p:cNvPr id="260100" name="Text Box 4"/>
          <p:cNvSpPr txBox="1">
            <a:spLocks noChangeArrowheads="1"/>
          </p:cNvSpPr>
          <p:nvPr/>
        </p:nvSpPr>
        <p:spPr>
          <a:xfrm>
            <a:off x="539552" y="3254842"/>
            <a:ext cx="5257800" cy="1915328"/>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defRPr/>
            </a:pPr>
            <a:r>
              <a:rPr lang="ko-KR" altLang="en-US" sz="2400">
                <a:latin typeface="Times New Roman"/>
              </a:rPr>
              <a:t>계층은 애트리뷰트의 관계성을 순서로 나타내어주기 위하여 애트리뷰트를 그룹핑한 것이다.</a:t>
            </a:r>
            <a:r>
              <a:rPr lang="en-US" altLang="ko-KR" sz="2400">
                <a:latin typeface="Times New Roman"/>
              </a:rPr>
              <a:t> </a:t>
            </a:r>
            <a:r>
              <a:rPr lang="ko-KR" altLang="en-US" sz="2400">
                <a:latin typeface="Times New Roman"/>
              </a:rPr>
              <a:t>그것은 </a:t>
            </a:r>
            <a:r>
              <a:rPr lang="en-US" altLang="ko-KR" sz="2400">
                <a:latin typeface="Times New Roman"/>
              </a:rPr>
              <a:t>Desktop GUI</a:t>
            </a:r>
            <a:r>
              <a:rPr lang="ko-KR" altLang="en-US" sz="2400">
                <a:latin typeface="Times New Roman"/>
              </a:rPr>
              <a:t> 를 위해 브라우징 경로를 미리 결정한다.</a:t>
            </a:r>
          </a:p>
        </p:txBody>
      </p:sp>
    </p:spTree>
    <p:extLst>
      <p:ext uri="{BB962C8B-B14F-4D97-AF65-F5344CB8AC3E}">
        <p14:creationId xmlns:p14="http://schemas.microsoft.com/office/powerpoint/2010/main" val="361359167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pPr>
              <a:defRPr/>
            </a:pPr>
            <a:r>
              <a:rPr lang="ko-KR" altLang="en-US" b="1" smtClean="0">
                <a:ea typeface="굴림" pitchFamily="50" charset="-127"/>
              </a:rPr>
              <a:t>계층의 형태</a:t>
            </a:r>
          </a:p>
        </p:txBody>
      </p:sp>
      <p:sp>
        <p:nvSpPr>
          <p:cNvPr id="261123" name="Rectangle 3"/>
          <p:cNvSpPr>
            <a:spLocks noGrp="1" noChangeArrowheads="1"/>
          </p:cNvSpPr>
          <p:nvPr>
            <p:ph type="body" idx="1"/>
          </p:nvPr>
        </p:nvSpPr>
        <p:spPr/>
        <p:txBody>
          <a:bodyPr/>
          <a:lstStyle/>
          <a:p>
            <a:r>
              <a:rPr lang="ko-KR" altLang="en-US" b="1" smtClean="0">
                <a:ea typeface="굴림" panose="020B0600000101010101" pitchFamily="50" charset="-127"/>
              </a:rPr>
              <a:t>시스템 계층</a:t>
            </a:r>
          </a:p>
          <a:p>
            <a:pPr lvl="3"/>
            <a:r>
              <a:rPr lang="en-US" altLang="ko-KR" smtClean="0">
                <a:ea typeface="굴림" panose="020B0600000101010101" pitchFamily="50" charset="-127"/>
              </a:rPr>
              <a:t>MicroStrategy Desktop</a:t>
            </a:r>
            <a:r>
              <a:rPr lang="ko-KR" altLang="en-US" smtClean="0">
                <a:ea typeface="굴림" panose="020B0600000101010101" pitchFamily="50" charset="-127"/>
              </a:rPr>
              <a:t>이 프로젝트 생성시마다 불러오는 완전한 </a:t>
            </a:r>
            <a:r>
              <a:rPr lang="en-US" altLang="ko-KR" smtClean="0">
                <a:ea typeface="굴림" panose="020B0600000101010101" pitchFamily="50" charset="-127"/>
              </a:rPr>
              <a:t>attribute</a:t>
            </a:r>
            <a:r>
              <a:rPr lang="ko-KR" altLang="en-US" smtClean="0">
                <a:ea typeface="굴림" panose="020B0600000101010101" pitchFamily="50" charset="-127"/>
              </a:rPr>
              <a:t>들의 집합이다.</a:t>
            </a:r>
            <a:r>
              <a:rPr lang="en-US" altLang="ko-KR" smtClean="0">
                <a:ea typeface="굴림" panose="020B0600000101010101" pitchFamily="50" charset="-127"/>
              </a:rPr>
              <a:t> System Hierarchy</a:t>
            </a:r>
            <a:r>
              <a:rPr lang="ko-KR" altLang="en-US" smtClean="0">
                <a:ea typeface="굴림" panose="020B0600000101010101" pitchFamily="50" charset="-127"/>
              </a:rPr>
              <a:t>는  프로젝트내의 모든 </a:t>
            </a:r>
            <a:r>
              <a:rPr lang="en-US" altLang="ko-KR" smtClean="0">
                <a:ea typeface="굴림" panose="020B0600000101010101" pitchFamily="50" charset="-127"/>
              </a:rPr>
              <a:t>attribute</a:t>
            </a:r>
            <a:r>
              <a:rPr lang="ko-KR" altLang="en-US" smtClean="0">
                <a:ea typeface="굴림" panose="020B0600000101010101" pitchFamily="50" charset="-127"/>
              </a:rPr>
              <a:t> 들을 포함하고, 실제로 스키마 정의의 한 부분에 속한다.</a:t>
            </a:r>
            <a:endParaRPr lang="en-US" altLang="ko-KR" smtClean="0">
              <a:ea typeface="굴림" panose="020B0600000101010101" pitchFamily="50" charset="-127"/>
            </a:endParaRPr>
          </a:p>
          <a:p>
            <a:pPr lvl="3"/>
            <a:endParaRPr lang="en-US" altLang="ko-KR" smtClean="0">
              <a:ea typeface="굴림" panose="020B0600000101010101" pitchFamily="50" charset="-127"/>
            </a:endParaRPr>
          </a:p>
          <a:p>
            <a:r>
              <a:rPr lang="ko-KR" altLang="en-US" b="1" smtClean="0">
                <a:ea typeface="굴림" panose="020B0600000101010101" pitchFamily="50" charset="-127"/>
              </a:rPr>
              <a:t>사용자 계층</a:t>
            </a:r>
          </a:p>
          <a:p>
            <a:pPr lvl="3"/>
            <a:r>
              <a:rPr lang="en-US" altLang="ko-KR" smtClean="0">
                <a:ea typeface="굴림" panose="020B0600000101010101" pitchFamily="50" charset="-127"/>
              </a:rPr>
              <a:t>User Hierarchy</a:t>
            </a:r>
            <a:r>
              <a:rPr lang="ko-KR" altLang="en-US" smtClean="0">
                <a:ea typeface="굴림" panose="020B0600000101010101" pitchFamily="50" charset="-127"/>
              </a:rPr>
              <a:t>는 </a:t>
            </a:r>
            <a:r>
              <a:rPr lang="en-US" altLang="ko-KR" smtClean="0">
                <a:ea typeface="굴림" panose="020B0600000101010101" pitchFamily="50" charset="-127"/>
              </a:rPr>
              <a:t>attribute</a:t>
            </a:r>
            <a:r>
              <a:rPr lang="ko-KR" altLang="en-US" smtClean="0">
                <a:ea typeface="굴림" panose="020B0600000101010101" pitchFamily="50" charset="-127"/>
              </a:rPr>
              <a:t>들 사이에 브라우징관계를 정의한다.  </a:t>
            </a:r>
            <a:r>
              <a:rPr lang="en-US" altLang="ko-KR" smtClean="0">
                <a:ea typeface="굴림" panose="020B0600000101010101" pitchFamily="50" charset="-127"/>
              </a:rPr>
              <a:t>user</a:t>
            </a:r>
            <a:r>
              <a:rPr lang="ko-KR" altLang="en-US" smtClean="0">
                <a:ea typeface="굴림" panose="020B0600000101010101" pitchFamily="50" charset="-127"/>
              </a:rPr>
              <a:t>는 </a:t>
            </a:r>
            <a:r>
              <a:rPr lang="en-US" altLang="ko-KR" smtClean="0">
                <a:ea typeface="굴림" panose="020B0600000101010101" pitchFamily="50" charset="-127"/>
              </a:rPr>
              <a:t>Desktop GUI</a:t>
            </a:r>
            <a:r>
              <a:rPr lang="ko-KR" altLang="en-US" smtClean="0">
                <a:ea typeface="굴림" panose="020B0600000101010101" pitchFamily="50" charset="-127"/>
              </a:rPr>
              <a:t> 를 통해 계층 관계를 볼 수 있다.</a:t>
            </a:r>
            <a:endParaRPr lang="en-US" altLang="ko-KR" smtClean="0">
              <a:ea typeface="굴림" panose="020B0600000101010101" pitchFamily="50" charset="-127"/>
            </a:endParaRPr>
          </a:p>
        </p:txBody>
      </p:sp>
    </p:spTree>
    <p:extLst>
      <p:ext uri="{BB962C8B-B14F-4D97-AF65-F5344CB8AC3E}">
        <p14:creationId xmlns:p14="http://schemas.microsoft.com/office/powerpoint/2010/main" val="2634238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pPr>
              <a:defRPr/>
            </a:pPr>
            <a:r>
              <a:rPr lang="ko-KR" altLang="en-US" b="1" smtClean="0">
                <a:ea typeface="굴림" pitchFamily="50" charset="-127"/>
              </a:rPr>
              <a:t>계층의 형태</a:t>
            </a:r>
            <a:endParaRPr lang="en-US" altLang="ko-KR" b="1" smtClean="0">
              <a:ea typeface="굴림" pitchFamily="50" charset="-127"/>
            </a:endParaRPr>
          </a:p>
        </p:txBody>
      </p:sp>
      <p:sp>
        <p:nvSpPr>
          <p:cNvPr id="262147" name="Text Box 3"/>
          <p:cNvSpPr txBox="1">
            <a:spLocks noChangeArrowheads="1"/>
          </p:cNvSpPr>
          <p:nvPr/>
        </p:nvSpPr>
        <p:spPr bwMode="auto">
          <a:xfrm>
            <a:off x="3522663" y="2877840"/>
            <a:ext cx="1870075" cy="455613"/>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Region</a:t>
            </a:r>
          </a:p>
        </p:txBody>
      </p:sp>
      <p:sp>
        <p:nvSpPr>
          <p:cNvPr id="262148" name="Text Box 4"/>
          <p:cNvSpPr txBox="1">
            <a:spLocks noChangeArrowheads="1"/>
          </p:cNvSpPr>
          <p:nvPr/>
        </p:nvSpPr>
        <p:spPr bwMode="auto">
          <a:xfrm>
            <a:off x="3522663" y="3768428"/>
            <a:ext cx="1870075" cy="455612"/>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Calling Center</a:t>
            </a:r>
          </a:p>
        </p:txBody>
      </p:sp>
      <p:sp>
        <p:nvSpPr>
          <p:cNvPr id="262149" name="Text Box 5"/>
          <p:cNvSpPr txBox="1">
            <a:spLocks noChangeArrowheads="1"/>
          </p:cNvSpPr>
          <p:nvPr/>
        </p:nvSpPr>
        <p:spPr bwMode="auto">
          <a:xfrm>
            <a:off x="3522663" y="1988840"/>
            <a:ext cx="1870075" cy="455613"/>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Country</a:t>
            </a:r>
          </a:p>
        </p:txBody>
      </p:sp>
      <p:sp>
        <p:nvSpPr>
          <p:cNvPr id="262150" name="Text Box 6"/>
          <p:cNvSpPr txBox="1">
            <a:spLocks noChangeArrowheads="1"/>
          </p:cNvSpPr>
          <p:nvPr/>
        </p:nvSpPr>
        <p:spPr bwMode="auto">
          <a:xfrm>
            <a:off x="1295400" y="3768428"/>
            <a:ext cx="1871663" cy="455612"/>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Manager</a:t>
            </a:r>
          </a:p>
        </p:txBody>
      </p:sp>
      <p:sp>
        <p:nvSpPr>
          <p:cNvPr id="262151" name="Text Box 7"/>
          <p:cNvSpPr txBox="1">
            <a:spLocks noChangeArrowheads="1"/>
          </p:cNvSpPr>
          <p:nvPr/>
        </p:nvSpPr>
        <p:spPr bwMode="auto">
          <a:xfrm>
            <a:off x="5748338" y="3768428"/>
            <a:ext cx="1871662" cy="455612"/>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Distribution Center</a:t>
            </a:r>
          </a:p>
        </p:txBody>
      </p:sp>
      <p:sp>
        <p:nvSpPr>
          <p:cNvPr id="262152" name="Text Box 8"/>
          <p:cNvSpPr txBox="1">
            <a:spLocks noChangeArrowheads="1"/>
          </p:cNvSpPr>
          <p:nvPr/>
        </p:nvSpPr>
        <p:spPr bwMode="auto">
          <a:xfrm>
            <a:off x="1295400" y="4657428"/>
            <a:ext cx="1871663" cy="455612"/>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Hire Date</a:t>
            </a:r>
          </a:p>
        </p:txBody>
      </p:sp>
      <p:sp>
        <p:nvSpPr>
          <p:cNvPr id="262153" name="Text Box 9"/>
          <p:cNvSpPr txBox="1">
            <a:spLocks noChangeArrowheads="1"/>
          </p:cNvSpPr>
          <p:nvPr/>
        </p:nvSpPr>
        <p:spPr bwMode="auto">
          <a:xfrm>
            <a:off x="5748338" y="4657428"/>
            <a:ext cx="1871662" cy="455612"/>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Birth Date</a:t>
            </a:r>
          </a:p>
        </p:txBody>
      </p:sp>
      <p:sp>
        <p:nvSpPr>
          <p:cNvPr id="262154" name="Text Box 10"/>
          <p:cNvSpPr txBox="1">
            <a:spLocks noChangeArrowheads="1"/>
          </p:cNvSpPr>
          <p:nvPr/>
        </p:nvSpPr>
        <p:spPr bwMode="auto">
          <a:xfrm>
            <a:off x="3522663" y="4657428"/>
            <a:ext cx="1870075" cy="455612"/>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Employee</a:t>
            </a:r>
          </a:p>
        </p:txBody>
      </p:sp>
      <p:sp>
        <p:nvSpPr>
          <p:cNvPr id="262155" name="Line 11"/>
          <p:cNvSpPr>
            <a:spLocks noChangeShapeType="1"/>
          </p:cNvSpPr>
          <p:nvPr/>
        </p:nvSpPr>
        <p:spPr bwMode="auto">
          <a:xfrm>
            <a:off x="3187700" y="4022428"/>
            <a:ext cx="334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2156" name="Line 12"/>
          <p:cNvSpPr>
            <a:spLocks noChangeShapeType="1"/>
          </p:cNvSpPr>
          <p:nvPr/>
        </p:nvSpPr>
        <p:spPr bwMode="auto">
          <a:xfrm>
            <a:off x="5414963" y="4022428"/>
            <a:ext cx="3333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2157" name="Line 13"/>
          <p:cNvSpPr>
            <a:spLocks noChangeShapeType="1"/>
          </p:cNvSpPr>
          <p:nvPr/>
        </p:nvSpPr>
        <p:spPr bwMode="auto">
          <a:xfrm>
            <a:off x="5414963" y="2242840"/>
            <a:ext cx="1223962" cy="1525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2158" name="Line 14"/>
          <p:cNvSpPr>
            <a:spLocks noChangeShapeType="1"/>
          </p:cNvSpPr>
          <p:nvPr/>
        </p:nvSpPr>
        <p:spPr bwMode="auto">
          <a:xfrm flipH="1">
            <a:off x="4413250" y="2446040"/>
            <a:ext cx="635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2159" name="Line 15"/>
          <p:cNvSpPr>
            <a:spLocks noChangeShapeType="1"/>
          </p:cNvSpPr>
          <p:nvPr/>
        </p:nvSpPr>
        <p:spPr bwMode="auto">
          <a:xfrm>
            <a:off x="4413250" y="338742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2160" name="Line 16"/>
          <p:cNvSpPr>
            <a:spLocks noChangeShapeType="1"/>
          </p:cNvSpPr>
          <p:nvPr/>
        </p:nvSpPr>
        <p:spPr bwMode="auto">
          <a:xfrm>
            <a:off x="4413250" y="4276428"/>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2161" name="Line 17"/>
          <p:cNvSpPr>
            <a:spLocks noChangeShapeType="1"/>
          </p:cNvSpPr>
          <p:nvPr/>
        </p:nvSpPr>
        <p:spPr bwMode="auto">
          <a:xfrm>
            <a:off x="3187700" y="4911428"/>
            <a:ext cx="334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2162" name="Line 18"/>
          <p:cNvSpPr>
            <a:spLocks noChangeShapeType="1"/>
          </p:cNvSpPr>
          <p:nvPr/>
        </p:nvSpPr>
        <p:spPr bwMode="auto">
          <a:xfrm flipH="1">
            <a:off x="5414963" y="4911428"/>
            <a:ext cx="333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2163" name="Freeform 19"/>
          <p:cNvSpPr>
            <a:spLocks/>
          </p:cNvSpPr>
          <p:nvPr/>
        </p:nvSpPr>
        <p:spPr bwMode="auto">
          <a:xfrm>
            <a:off x="4648200" y="2217440"/>
            <a:ext cx="1943100" cy="2819400"/>
          </a:xfrm>
          <a:custGeom>
            <a:avLst/>
            <a:gdLst>
              <a:gd name="T0" fmla="*/ 2147483647 w 1224"/>
              <a:gd name="T1" fmla="*/ 0 h 1776"/>
              <a:gd name="T2" fmla="*/ 2147483647 w 1224"/>
              <a:gd name="T3" fmla="*/ 2147483647 h 1776"/>
              <a:gd name="T4" fmla="*/ 2147483647 w 1224"/>
              <a:gd name="T5" fmla="*/ 2147483647 h 1776"/>
              <a:gd name="T6" fmla="*/ 2147483647 w 1224"/>
              <a:gd name="T7" fmla="*/ 2147483647 h 1776"/>
              <a:gd name="T8" fmla="*/ 0 60000 65536"/>
              <a:gd name="T9" fmla="*/ 0 60000 65536"/>
              <a:gd name="T10" fmla="*/ 0 60000 65536"/>
              <a:gd name="T11" fmla="*/ 0 60000 65536"/>
              <a:gd name="T12" fmla="*/ 0 w 1224"/>
              <a:gd name="T13" fmla="*/ 0 h 1776"/>
              <a:gd name="T14" fmla="*/ 1224 w 1224"/>
              <a:gd name="T15" fmla="*/ 1776 h 1776"/>
            </a:gdLst>
            <a:ahLst/>
            <a:cxnLst>
              <a:cxn ang="T8">
                <a:pos x="T0" y="T1"/>
              </a:cxn>
              <a:cxn ang="T9">
                <a:pos x="T2" y="T3"/>
              </a:cxn>
              <a:cxn ang="T10">
                <a:pos x="T4" y="T5"/>
              </a:cxn>
              <a:cxn ang="T11">
                <a:pos x="T6" y="T7"/>
              </a:cxn>
            </a:cxnLst>
            <a:rect l="T12" t="T13" r="T14" b="T15"/>
            <a:pathLst>
              <a:path w="1224" h="1776">
                <a:moveTo>
                  <a:pt x="416" y="0"/>
                </a:moveTo>
                <a:cubicBezTo>
                  <a:pt x="820" y="476"/>
                  <a:pt x="1224" y="952"/>
                  <a:pt x="1184" y="1152"/>
                </a:cubicBezTo>
                <a:cubicBezTo>
                  <a:pt x="1144" y="1352"/>
                  <a:pt x="352" y="1096"/>
                  <a:pt x="176" y="1200"/>
                </a:cubicBezTo>
                <a:cubicBezTo>
                  <a:pt x="0" y="1304"/>
                  <a:pt x="168" y="1704"/>
                  <a:pt x="128" y="1776"/>
                </a:cubicBezTo>
              </a:path>
            </a:pathLst>
          </a:custGeom>
          <a:noFill/>
          <a:ln w="57150" cmpd="sng">
            <a:solidFill>
              <a:schemeClr val="accent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62164" name="Freeform 20"/>
          <p:cNvSpPr>
            <a:spLocks/>
          </p:cNvSpPr>
          <p:nvPr/>
        </p:nvSpPr>
        <p:spPr bwMode="auto">
          <a:xfrm>
            <a:off x="2362200" y="3881140"/>
            <a:ext cx="1511300" cy="1079500"/>
          </a:xfrm>
          <a:custGeom>
            <a:avLst/>
            <a:gdLst>
              <a:gd name="T0" fmla="*/ 0 w 952"/>
              <a:gd name="T1" fmla="*/ 2147483647 h 680"/>
              <a:gd name="T2" fmla="*/ 2147483647 w 952"/>
              <a:gd name="T3" fmla="*/ 2147483647 h 680"/>
              <a:gd name="T4" fmla="*/ 2147483647 w 952"/>
              <a:gd name="T5" fmla="*/ 2147483647 h 680"/>
              <a:gd name="T6" fmla="*/ 0 60000 65536"/>
              <a:gd name="T7" fmla="*/ 0 60000 65536"/>
              <a:gd name="T8" fmla="*/ 0 60000 65536"/>
              <a:gd name="T9" fmla="*/ 0 w 952"/>
              <a:gd name="T10" fmla="*/ 0 h 680"/>
              <a:gd name="T11" fmla="*/ 952 w 952"/>
              <a:gd name="T12" fmla="*/ 680 h 680"/>
            </a:gdLst>
            <a:ahLst/>
            <a:cxnLst>
              <a:cxn ang="T6">
                <a:pos x="T0" y="T1"/>
              </a:cxn>
              <a:cxn ang="T7">
                <a:pos x="T2" y="T3"/>
              </a:cxn>
              <a:cxn ang="T8">
                <a:pos x="T4" y="T5"/>
              </a:cxn>
            </a:cxnLst>
            <a:rect l="T9" t="T10" r="T11" b="T12"/>
            <a:pathLst>
              <a:path w="952" h="680">
                <a:moveTo>
                  <a:pt x="0" y="56"/>
                </a:moveTo>
                <a:cubicBezTo>
                  <a:pt x="340" y="28"/>
                  <a:pt x="680" y="0"/>
                  <a:pt x="816" y="104"/>
                </a:cubicBezTo>
                <a:cubicBezTo>
                  <a:pt x="952" y="208"/>
                  <a:pt x="816" y="544"/>
                  <a:pt x="816" y="680"/>
                </a:cubicBezTo>
              </a:path>
            </a:pathLst>
          </a:custGeom>
          <a:noFill/>
          <a:ln w="5715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62165" name="Freeform 21"/>
          <p:cNvSpPr>
            <a:spLocks/>
          </p:cNvSpPr>
          <p:nvPr/>
        </p:nvSpPr>
        <p:spPr bwMode="auto">
          <a:xfrm>
            <a:off x="3911600" y="2217440"/>
            <a:ext cx="50800" cy="2590800"/>
          </a:xfrm>
          <a:custGeom>
            <a:avLst/>
            <a:gdLst>
              <a:gd name="T0" fmla="*/ 2147483647 w 32"/>
              <a:gd name="T1" fmla="*/ 0 h 1632"/>
              <a:gd name="T2" fmla="*/ 2147483647 w 32"/>
              <a:gd name="T3" fmla="*/ 2147483647 h 1632"/>
              <a:gd name="T4" fmla="*/ 0 60000 65536"/>
              <a:gd name="T5" fmla="*/ 0 60000 65536"/>
              <a:gd name="T6" fmla="*/ 0 w 32"/>
              <a:gd name="T7" fmla="*/ 0 h 1632"/>
              <a:gd name="T8" fmla="*/ 32 w 32"/>
              <a:gd name="T9" fmla="*/ 1632 h 1632"/>
            </a:gdLst>
            <a:ahLst/>
            <a:cxnLst>
              <a:cxn ang="T4">
                <a:pos x="T0" y="T1"/>
              </a:cxn>
              <a:cxn ang="T5">
                <a:pos x="T2" y="T3"/>
              </a:cxn>
            </a:cxnLst>
            <a:rect l="T6" t="T7" r="T8" b="T9"/>
            <a:pathLst>
              <a:path w="32" h="1632">
                <a:moveTo>
                  <a:pt x="32" y="0"/>
                </a:moveTo>
                <a:cubicBezTo>
                  <a:pt x="16" y="660"/>
                  <a:pt x="0" y="1320"/>
                  <a:pt x="32" y="1632"/>
                </a:cubicBezTo>
              </a:path>
            </a:pathLst>
          </a:custGeom>
          <a:noFill/>
          <a:ln w="57150" cmpd="sng">
            <a:solidFill>
              <a:schemeClr val="accent2"/>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62166" name="Freeform 22"/>
          <p:cNvSpPr>
            <a:spLocks/>
          </p:cNvSpPr>
          <p:nvPr/>
        </p:nvSpPr>
        <p:spPr bwMode="auto">
          <a:xfrm>
            <a:off x="4267200" y="3131840"/>
            <a:ext cx="76200" cy="1752600"/>
          </a:xfrm>
          <a:custGeom>
            <a:avLst/>
            <a:gdLst>
              <a:gd name="T0" fmla="*/ 2147483647 w 48"/>
              <a:gd name="T1" fmla="*/ 0 h 1104"/>
              <a:gd name="T2" fmla="*/ 0 w 48"/>
              <a:gd name="T3" fmla="*/ 2147483647 h 1104"/>
              <a:gd name="T4" fmla="*/ 0 60000 65536"/>
              <a:gd name="T5" fmla="*/ 0 60000 65536"/>
              <a:gd name="T6" fmla="*/ 0 w 48"/>
              <a:gd name="T7" fmla="*/ 0 h 1104"/>
              <a:gd name="T8" fmla="*/ 48 w 48"/>
              <a:gd name="T9" fmla="*/ 1104 h 1104"/>
            </a:gdLst>
            <a:ahLst/>
            <a:cxnLst>
              <a:cxn ang="T4">
                <a:pos x="T0" y="T1"/>
              </a:cxn>
              <a:cxn ang="T5">
                <a:pos x="T2" y="T3"/>
              </a:cxn>
            </a:cxnLst>
            <a:rect l="T6" t="T7" r="T8" b="T9"/>
            <a:pathLst>
              <a:path w="48" h="1104">
                <a:moveTo>
                  <a:pt x="48" y="0"/>
                </a:moveTo>
                <a:cubicBezTo>
                  <a:pt x="32" y="448"/>
                  <a:pt x="16" y="896"/>
                  <a:pt x="0" y="1104"/>
                </a:cubicBezTo>
              </a:path>
            </a:pathLst>
          </a:custGeom>
          <a:noFill/>
          <a:ln w="57150" cmpd="sng">
            <a:solidFill>
              <a:srgbClr val="CC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62167" name="Text Box 23"/>
          <p:cNvSpPr txBox="1">
            <a:spLocks noChangeArrowheads="1"/>
          </p:cNvSpPr>
          <p:nvPr/>
        </p:nvSpPr>
        <p:spPr bwMode="auto">
          <a:xfrm>
            <a:off x="914400" y="1371600"/>
            <a:ext cx="3544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a:latin typeface="Times New Roman" panose="02020603050405020304" pitchFamily="18" charset="0"/>
              </a:rPr>
              <a:t> Sale </a:t>
            </a:r>
            <a:r>
              <a:rPr lang="ko-KR" altLang="en-US" sz="2400">
                <a:latin typeface="Times New Roman" panose="02020603050405020304" pitchFamily="18" charset="0"/>
              </a:rPr>
              <a:t>에 대한 사용자 계층</a:t>
            </a:r>
          </a:p>
        </p:txBody>
      </p:sp>
      <p:sp>
        <p:nvSpPr>
          <p:cNvPr id="262168" name="Text Box 24"/>
          <p:cNvSpPr txBox="1">
            <a:spLocks noChangeArrowheads="1"/>
          </p:cNvSpPr>
          <p:nvPr/>
        </p:nvSpPr>
        <p:spPr bwMode="auto">
          <a:xfrm>
            <a:off x="1295400" y="5608340"/>
            <a:ext cx="1871663" cy="455613"/>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Employee</a:t>
            </a:r>
          </a:p>
          <a:p>
            <a:pPr eaLnBrk="1" hangingPunct="1"/>
            <a:r>
              <a:rPr lang="en-US" altLang="ko-KR" sz="1600">
                <a:latin typeface="Arial" panose="020B0604020202020204" pitchFamily="34" charset="0"/>
              </a:rPr>
              <a:t>Experience</a:t>
            </a:r>
          </a:p>
        </p:txBody>
      </p:sp>
      <p:sp>
        <p:nvSpPr>
          <p:cNvPr id="262169" name="Line 25"/>
          <p:cNvSpPr>
            <a:spLocks noChangeShapeType="1"/>
          </p:cNvSpPr>
          <p:nvPr/>
        </p:nvSpPr>
        <p:spPr bwMode="auto">
          <a:xfrm flipV="1">
            <a:off x="2230438" y="517019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2170" name="Text Box 26"/>
          <p:cNvSpPr txBox="1">
            <a:spLocks noChangeArrowheads="1"/>
          </p:cNvSpPr>
          <p:nvPr/>
        </p:nvSpPr>
        <p:spPr bwMode="auto">
          <a:xfrm>
            <a:off x="5748338" y="5570240"/>
            <a:ext cx="1871662" cy="455613"/>
          </a:xfrm>
          <a:prstGeom prst="rect">
            <a:avLst/>
          </a:prstGeom>
          <a:solidFill>
            <a:srgbClr val="FFFFFF"/>
          </a:solidFill>
          <a:ln w="9525">
            <a:solidFill>
              <a:srgbClr val="000000"/>
            </a:solidFill>
            <a:miter lim="800000"/>
            <a:headEnd/>
            <a:tailEnd/>
          </a:ln>
        </p:spPr>
        <p:txBody>
          <a:bodyPr lIns="18288" rIns="18288"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1600">
                <a:latin typeface="Arial" panose="020B0604020202020204" pitchFamily="34" charset="0"/>
              </a:rPr>
              <a:t>Employee</a:t>
            </a:r>
          </a:p>
          <a:p>
            <a:pPr eaLnBrk="1" hangingPunct="1"/>
            <a:r>
              <a:rPr lang="en-US" altLang="ko-KR" sz="1600">
                <a:latin typeface="Arial" panose="020B0604020202020204" pitchFamily="34" charset="0"/>
              </a:rPr>
              <a:t>Age</a:t>
            </a:r>
          </a:p>
        </p:txBody>
      </p:sp>
      <p:sp>
        <p:nvSpPr>
          <p:cNvPr id="262171" name="Line 28"/>
          <p:cNvSpPr>
            <a:spLocks noChangeShapeType="1"/>
          </p:cNvSpPr>
          <p:nvPr/>
        </p:nvSpPr>
        <p:spPr bwMode="auto">
          <a:xfrm flipV="1">
            <a:off x="6683375" y="511304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Tree>
    <p:extLst>
      <p:ext uri="{BB962C8B-B14F-4D97-AF65-F5344CB8AC3E}">
        <p14:creationId xmlns:p14="http://schemas.microsoft.com/office/powerpoint/2010/main" val="3461611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extLst/>
          </p:nvPr>
        </p:nvGraphicFramePr>
        <p:xfrm>
          <a:off x="714375" y="1132490"/>
          <a:ext cx="2409825" cy="5067300"/>
        </p:xfrm>
        <a:graphic>
          <a:graphicData uri="http://schemas.openxmlformats.org/presentationml/2006/ole">
            <mc:AlternateContent xmlns:mc="http://schemas.openxmlformats.org/markup-compatibility/2006">
              <mc:Choice xmlns:v="urn:schemas-microsoft-com:vml" Requires="v">
                <p:oleObj spid="_x0000_s62492" name="비트맵 이미지" r:id="rId4" imgW="2409524" imgH="5068007" progId="Paint.Picture">
                  <p:embed/>
                </p:oleObj>
              </mc:Choice>
              <mc:Fallback>
                <p:oleObj name="비트맵 이미지" r:id="rId4" imgW="2409524" imgH="506800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75" y="1132490"/>
                        <a:ext cx="2409825" cy="5067300"/>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1155" name="Rectangle 3"/>
          <p:cNvSpPr>
            <a:spLocks noGrp="1" noChangeArrowheads="1"/>
          </p:cNvSpPr>
          <p:nvPr>
            <p:ph type="title"/>
          </p:nvPr>
        </p:nvSpPr>
        <p:spPr/>
        <p:txBody>
          <a:bodyPr/>
          <a:lstStyle/>
          <a:p>
            <a:pPr>
              <a:defRPr/>
            </a:pPr>
            <a:r>
              <a:rPr lang="ko-KR" altLang="en-US" b="1" smtClean="0">
                <a:ea typeface="굴림" pitchFamily="50" charset="-127"/>
              </a:rPr>
              <a:t>계층 보기</a:t>
            </a:r>
            <a:r>
              <a:rPr lang="ko-KR" altLang="en-US" smtClean="0">
                <a:ea typeface="굴림" pitchFamily="50" charset="-127"/>
              </a:rPr>
              <a:t> </a:t>
            </a:r>
          </a:p>
        </p:txBody>
      </p:sp>
      <p:sp>
        <p:nvSpPr>
          <p:cNvPr id="48132" name="Rectangle 4"/>
          <p:cNvSpPr>
            <a:spLocks noGrp="1" noChangeArrowheads="1"/>
          </p:cNvSpPr>
          <p:nvPr>
            <p:ph type="body" idx="1"/>
          </p:nvPr>
        </p:nvSpPr>
        <p:spPr>
          <a:xfrm>
            <a:off x="3124200" y="1143000"/>
            <a:ext cx="5181600" cy="4114800"/>
          </a:xfrm>
        </p:spPr>
        <p:txBody>
          <a:bodyPr/>
          <a:lstStyle/>
          <a:p>
            <a:pPr lvl="1"/>
            <a:r>
              <a:rPr lang="ko-KR" altLang="en-US" sz="2000" smtClean="0">
                <a:ea typeface="굴림" panose="020B0600000101010101" pitchFamily="50" charset="-127"/>
              </a:rPr>
              <a:t>데이터 탐색기</a:t>
            </a:r>
          </a:p>
          <a:p>
            <a:pPr lvl="2"/>
            <a:r>
              <a:rPr lang="ko-KR" altLang="en-US" sz="2000" smtClean="0">
                <a:ea typeface="굴림" panose="020B0600000101010101" pitchFamily="50" charset="-127"/>
              </a:rPr>
              <a:t>데이터 탐색기는 시스템계층과</a:t>
            </a:r>
          </a:p>
          <a:p>
            <a:pPr lvl="2"/>
            <a:r>
              <a:rPr lang="ko-KR" altLang="en-US" sz="2000" smtClean="0">
                <a:ea typeface="굴림" panose="020B0600000101010101" pitchFamily="50" charset="-127"/>
              </a:rPr>
              <a:t>사용자계층을 소유한 폴더 </a:t>
            </a:r>
            <a:r>
              <a:rPr lang="en-US" altLang="ko-KR" sz="2000" smtClean="0">
                <a:ea typeface="굴림" panose="020B0600000101010101" pitchFamily="50" charset="-127"/>
              </a:rPr>
              <a:t>list</a:t>
            </a:r>
            <a:r>
              <a:rPr lang="ko-KR" altLang="en-US" sz="2000" smtClean="0">
                <a:ea typeface="굴림" panose="020B0600000101010101" pitchFamily="50" charset="-127"/>
              </a:rPr>
              <a:t>내에 있는 하나의 도구이다.</a:t>
            </a:r>
            <a:endParaRPr lang="en-US" altLang="ko-KR" sz="2000" smtClean="0">
              <a:ea typeface="굴림" panose="020B0600000101010101" pitchFamily="50" charset="-127"/>
            </a:endParaRPr>
          </a:p>
          <a:p>
            <a:pPr lvl="1"/>
            <a:endParaRPr lang="en-US" altLang="ko-KR" sz="2000" smtClean="0">
              <a:ea typeface="굴림" panose="020B0600000101010101" pitchFamily="50" charset="-127"/>
            </a:endParaRPr>
          </a:p>
          <a:p>
            <a:pPr lvl="1"/>
            <a:r>
              <a:rPr lang="ko-KR" altLang="en-US" sz="2000" smtClean="0">
                <a:ea typeface="굴림" panose="020B0600000101010101" pitchFamily="50" charset="-127"/>
              </a:rPr>
              <a:t>항목점</a:t>
            </a:r>
          </a:p>
          <a:p>
            <a:pPr lvl="2"/>
            <a:r>
              <a:rPr lang="ko-KR" altLang="en-US" sz="2000" smtClean="0">
                <a:ea typeface="굴림" panose="020B0600000101010101" pitchFamily="50" charset="-127"/>
              </a:rPr>
              <a:t>항목점은 데이터 탐색기에서 애트리뷰트 구성요소를 찾을 수 있는 일종의 지름길과 같은 역할을 한다.</a:t>
            </a:r>
            <a:endParaRPr lang="en-US" altLang="ko-KR" sz="2000" smtClean="0">
              <a:ea typeface="굴림" panose="020B0600000101010101" pitchFamily="50" charset="-127"/>
            </a:endParaRPr>
          </a:p>
        </p:txBody>
      </p:sp>
      <p:sp>
        <p:nvSpPr>
          <p:cNvPr id="48133" name="Oval 12"/>
          <p:cNvSpPr>
            <a:spLocks noChangeArrowheads="1"/>
          </p:cNvSpPr>
          <p:nvPr/>
        </p:nvSpPr>
        <p:spPr bwMode="auto">
          <a:xfrm>
            <a:off x="1113231" y="3356992"/>
            <a:ext cx="1981200" cy="1828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Tree>
    <p:extLst>
      <p:ext uri="{BB962C8B-B14F-4D97-AF65-F5344CB8AC3E}">
        <p14:creationId xmlns:p14="http://schemas.microsoft.com/office/powerpoint/2010/main" val="3448930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pPr>
              <a:defRPr/>
            </a:pPr>
            <a:r>
              <a:rPr lang="ko-KR" altLang="en-US" b="1" smtClean="0">
                <a:ea typeface="굴림" pitchFamily="50" charset="-127"/>
              </a:rPr>
              <a:t>계층 생성과 수정</a:t>
            </a:r>
            <a:endParaRPr lang="en-US" altLang="ko-KR" b="1" smtClean="0">
              <a:ea typeface="굴림" pitchFamily="50" charset="-127"/>
            </a:endParaRPr>
          </a:p>
        </p:txBody>
      </p:sp>
      <p:sp>
        <p:nvSpPr>
          <p:cNvPr id="263171" name="Rectangle 3"/>
          <p:cNvSpPr>
            <a:spLocks noGrp="1" noChangeArrowheads="1"/>
          </p:cNvSpPr>
          <p:nvPr>
            <p:ph type="body" idx="1"/>
          </p:nvPr>
        </p:nvSpPr>
        <p:spPr/>
        <p:txBody>
          <a:bodyPr/>
          <a:lstStyle/>
          <a:p>
            <a:r>
              <a:rPr lang="ko-KR" altLang="en-US" smtClean="0">
                <a:ea typeface="굴림" panose="020B0600000101010101" pitchFamily="50" charset="-127"/>
              </a:rPr>
              <a:t>계층 편집기</a:t>
            </a:r>
          </a:p>
        </p:txBody>
      </p:sp>
      <p:pic>
        <p:nvPicPr>
          <p:cNvPr id="26317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700808"/>
            <a:ext cx="5904656" cy="441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563271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pPr>
              <a:defRPr/>
            </a:pPr>
            <a:r>
              <a:rPr lang="ko-KR" altLang="en-US" b="1">
                <a:ea typeface="굴림"/>
              </a:rPr>
              <a:t>계층브라우징 관리</a:t>
            </a:r>
          </a:p>
        </p:txBody>
      </p:sp>
      <p:sp>
        <p:nvSpPr>
          <p:cNvPr id="264195" name="Rectangle 3"/>
          <p:cNvSpPr>
            <a:spLocks noGrp="1" noChangeArrowheads="1"/>
          </p:cNvSpPr>
          <p:nvPr>
            <p:ph type="body" idx="1"/>
          </p:nvPr>
        </p:nvSpPr>
        <p:spPr>
          <a:xfrm>
            <a:off x="228600" y="1146175"/>
            <a:ext cx="8686800" cy="5026025"/>
          </a:xfrm>
        </p:spPr>
        <p:txBody>
          <a:bodyPr/>
          <a:lstStyle/>
          <a:p>
            <a:pPr lvl="0">
              <a:defRPr/>
            </a:pPr>
            <a:r>
              <a:rPr lang="ko-KR" altLang="en-US">
                <a:ea typeface="굴림"/>
              </a:rPr>
              <a:t>사용자계층에서의 브라우징 경로</a:t>
            </a:r>
            <a:r>
              <a:rPr lang="en-US" altLang="ko-KR">
                <a:ea typeface="굴림"/>
              </a:rPr>
              <a:t> </a:t>
            </a:r>
          </a:p>
          <a:p>
            <a:pPr lvl="1">
              <a:defRPr/>
            </a:pPr>
            <a:r>
              <a:rPr lang="ko-KR" altLang="en-US">
                <a:ea typeface="굴림"/>
              </a:rPr>
              <a:t>사용자는 계층 내에서 곧바로 브라우즈할 수 있는 애트리뷰트를 지정할 수 있다.</a:t>
            </a:r>
          </a:p>
        </p:txBody>
      </p:sp>
      <p:pic>
        <p:nvPicPr>
          <p:cNvPr id="264196" name="Picture 7"/>
          <p:cNvPicPr>
            <a:picLocks noChangeAspect="1" noChangeArrowheads="1"/>
          </p:cNvPicPr>
          <p:nvPr/>
        </p:nvPicPr>
        <p:blipFill rotWithShape="1">
          <a:blip r:embed="rId3"/>
          <a:srcRect/>
          <a:stretch>
            <a:fillRect/>
          </a:stretch>
        </p:blipFill>
        <p:spPr>
          <a:xfrm>
            <a:off x="1817689" y="2438400"/>
            <a:ext cx="4842544" cy="3700659"/>
          </a:xfrm>
          <a:prstGeom prst="rect">
            <a:avLst/>
          </a:prstGeom>
          <a:noFill/>
          <a:ln>
            <a:noFill/>
          </a:ln>
        </p:spPr>
      </p:pic>
    </p:spTree>
    <p:extLst>
      <p:ext uri="{BB962C8B-B14F-4D97-AF65-F5344CB8AC3E}">
        <p14:creationId xmlns:p14="http://schemas.microsoft.com/office/powerpoint/2010/main" val="318382811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pPr>
              <a:defRPr/>
            </a:pPr>
            <a:r>
              <a:rPr lang="ko-KR" altLang="en-US" b="1" smtClean="0">
                <a:ea typeface="굴림" pitchFamily="50" charset="-127"/>
              </a:rPr>
              <a:t>계층브라우징 관리(구성요소 잠금)</a:t>
            </a:r>
            <a:endParaRPr lang="en-US" altLang="ko-KR" b="1" smtClean="0">
              <a:ea typeface="굴림" pitchFamily="50" charset="-127"/>
            </a:endParaRPr>
          </a:p>
        </p:txBody>
      </p:sp>
      <p:sp>
        <p:nvSpPr>
          <p:cNvPr id="265219" name="Rectangle 3"/>
          <p:cNvSpPr>
            <a:spLocks noGrp="1" noChangeArrowheads="1"/>
          </p:cNvSpPr>
          <p:nvPr>
            <p:ph type="body" idx="1"/>
          </p:nvPr>
        </p:nvSpPr>
        <p:spPr/>
        <p:txBody>
          <a:bodyPr/>
          <a:lstStyle/>
          <a:p>
            <a:endParaRPr lang="ko-KR" altLang="en-US" smtClean="0">
              <a:ea typeface="굴림" panose="020B0600000101010101" pitchFamily="50" charset="-127"/>
            </a:endParaRPr>
          </a:p>
          <a:p>
            <a:pPr lvl="1"/>
            <a:endParaRPr lang="ko-KR" altLang="en-US" smtClean="0">
              <a:ea typeface="굴림" panose="020B0600000101010101" pitchFamily="50" charset="-127"/>
            </a:endParaRPr>
          </a:p>
        </p:txBody>
      </p:sp>
      <p:pic>
        <p:nvPicPr>
          <p:cNvPr id="26522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1243014"/>
            <a:ext cx="7361634" cy="492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40753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pPr>
              <a:defRPr/>
            </a:pPr>
            <a:r>
              <a:rPr lang="ko-KR" altLang="en-US" b="1" smtClean="0">
                <a:ea typeface="굴림" pitchFamily="50" charset="-127"/>
              </a:rPr>
              <a:t>계층브라우징 관리(구성요소 제한)</a:t>
            </a:r>
          </a:p>
        </p:txBody>
      </p:sp>
      <p:pic>
        <p:nvPicPr>
          <p:cNvPr id="26624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219200"/>
            <a:ext cx="7500317" cy="4941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6624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888" y="2957513"/>
            <a:ext cx="25622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4265662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계층과 다른 개체의 관계</a:t>
            </a:r>
            <a:endParaRPr lang="ko-KR" altLang="en-US" kern="0">
              <a:ea typeface="굴림"/>
            </a:endParaRPr>
          </a:p>
        </p:txBody>
      </p:sp>
      <p:sp>
        <p:nvSpPr>
          <p:cNvPr id="164" name="Rectangle 2"/>
          <p:cNvSpPr txBox="1">
            <a:spLocks noChangeArrowheads="1"/>
          </p:cNvSpPr>
          <p:nvPr/>
        </p:nvSpPr>
        <p:spPr bwMode="auto">
          <a:xfrm>
            <a:off x="241684" y="1082824"/>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a:ea typeface="굴림"/>
              </a:rPr>
              <a:t>애트리뷰트의 요소 탐색 또는 드릴링을 위한 의미 있는 경로를 정의하는 애트리뷰트 </a:t>
            </a:r>
            <a:r>
              <a:rPr lang="ko-KR" altLang="en-US" sz="1600" kern="0" smtClean="0">
                <a:ea typeface="굴림"/>
              </a:rPr>
              <a:t>집합</a:t>
            </a:r>
            <a:endParaRPr lang="ko-KR" altLang="en-US" sz="1600" kern="0">
              <a:ea typeface="굴림"/>
            </a:endParaRPr>
          </a:p>
        </p:txBody>
      </p:sp>
      <p:cxnSp>
        <p:nvCxnSpPr>
          <p:cNvPr id="165"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67"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grpSp>
        <p:nvGrpSpPr>
          <p:cNvPr id="121" name="그룹 120"/>
          <p:cNvGrpSpPr/>
          <p:nvPr/>
        </p:nvGrpSpPr>
        <p:grpSpPr>
          <a:xfrm>
            <a:off x="1187624" y="3129807"/>
            <a:ext cx="972108" cy="650488"/>
            <a:chOff x="2722922" y="1722376"/>
            <a:chExt cx="972108" cy="650488"/>
          </a:xfrm>
        </p:grpSpPr>
        <p:sp>
          <p:nvSpPr>
            <p:cNvPr id="122" name="TextBox 121"/>
            <p:cNvSpPr txBox="1"/>
            <p:nvPr/>
          </p:nvSpPr>
          <p:spPr>
            <a:xfrm>
              <a:off x="2722922" y="2111254"/>
              <a:ext cx="972108" cy="261610"/>
            </a:xfrm>
            <a:prstGeom prst="rect">
              <a:avLst/>
            </a:prstGeom>
          </p:spPr>
          <p:txBody>
            <a:bodyPr wrap="square" rtlCol="0">
              <a:spAutoFit/>
            </a:bodyPr>
            <a:lstStyle/>
            <a:p>
              <a:r>
                <a:rPr lang="ko-KR" altLang="en-US" sz="1100" err="1" smtClean="0"/>
                <a:t>애트리뷰트</a:t>
              </a:r>
              <a:endParaRPr lang="ko-KR" altLang="en-US" sz="1100"/>
            </a:p>
          </p:txBody>
        </p:sp>
        <p:pic>
          <p:nvPicPr>
            <p:cNvPr id="123" name="그림 122"/>
            <p:cNvPicPr>
              <a:picLocks noChangeAspect="1"/>
            </p:cNvPicPr>
            <p:nvPr/>
          </p:nvPicPr>
          <p:blipFill rotWithShape="1">
            <a:blip r:embed="rId3"/>
            <a:srcRect r="32000" b="50000"/>
            <a:stretch/>
          </p:blipFill>
          <p:spPr>
            <a:xfrm>
              <a:off x="2962076" y="1722376"/>
              <a:ext cx="408050" cy="323850"/>
            </a:xfrm>
            <a:prstGeom prst="rect">
              <a:avLst/>
            </a:prstGeom>
          </p:spPr>
        </p:pic>
      </p:grpSp>
      <p:grpSp>
        <p:nvGrpSpPr>
          <p:cNvPr id="128" name="그룹 127"/>
          <p:cNvGrpSpPr/>
          <p:nvPr/>
        </p:nvGrpSpPr>
        <p:grpSpPr>
          <a:xfrm>
            <a:off x="5867709" y="2960300"/>
            <a:ext cx="972108" cy="609682"/>
            <a:chOff x="6984908" y="2316805"/>
            <a:chExt cx="972108" cy="609682"/>
          </a:xfrm>
        </p:grpSpPr>
        <p:pic>
          <p:nvPicPr>
            <p:cNvPr id="129" name="그림 128"/>
            <p:cNvPicPr>
              <a:picLocks noChangeAspect="1"/>
            </p:cNvPicPr>
            <p:nvPr/>
          </p:nvPicPr>
          <p:blipFill>
            <a:blip r:embed="rId4"/>
            <a:stretch>
              <a:fillRect/>
            </a:stretch>
          </p:blipFill>
          <p:spPr>
            <a:xfrm>
              <a:off x="7276491" y="2316805"/>
              <a:ext cx="390525" cy="352425"/>
            </a:xfrm>
            <a:prstGeom prst="rect">
              <a:avLst/>
            </a:prstGeom>
          </p:spPr>
        </p:pic>
        <p:sp>
          <p:nvSpPr>
            <p:cNvPr id="130" name="TextBox 129"/>
            <p:cNvSpPr txBox="1"/>
            <p:nvPr/>
          </p:nvSpPr>
          <p:spPr>
            <a:xfrm>
              <a:off x="6984908" y="2664877"/>
              <a:ext cx="972108" cy="261610"/>
            </a:xfrm>
            <a:prstGeom prst="rect">
              <a:avLst/>
            </a:prstGeom>
          </p:spPr>
          <p:txBody>
            <a:bodyPr wrap="square" rtlCol="0">
              <a:spAutoFit/>
            </a:bodyPr>
            <a:lstStyle/>
            <a:p>
              <a:r>
                <a:rPr lang="ko-KR" altLang="en-US" sz="1100" smtClean="0"/>
                <a:t>프롬프트</a:t>
              </a:r>
              <a:endParaRPr lang="ko-KR" altLang="en-US" sz="1100"/>
            </a:p>
          </p:txBody>
        </p:sp>
      </p:grpSp>
      <p:grpSp>
        <p:nvGrpSpPr>
          <p:cNvPr id="131" name="그룹 130"/>
          <p:cNvGrpSpPr/>
          <p:nvPr/>
        </p:nvGrpSpPr>
        <p:grpSpPr>
          <a:xfrm>
            <a:off x="3316709" y="3473452"/>
            <a:ext cx="972108" cy="567430"/>
            <a:chOff x="1974878" y="5085184"/>
            <a:chExt cx="972108" cy="567430"/>
          </a:xfrm>
        </p:grpSpPr>
        <p:pic>
          <p:nvPicPr>
            <p:cNvPr id="132" name="그림 131"/>
            <p:cNvPicPr>
              <a:picLocks noChangeAspect="1"/>
            </p:cNvPicPr>
            <p:nvPr/>
          </p:nvPicPr>
          <p:blipFill rotWithShape="1">
            <a:blip r:embed="rId5"/>
            <a:srcRect t="9518"/>
            <a:stretch/>
          </p:blipFill>
          <p:spPr>
            <a:xfrm>
              <a:off x="2275271" y="5085184"/>
              <a:ext cx="400050" cy="318883"/>
            </a:xfrm>
            <a:prstGeom prst="rect">
              <a:avLst/>
            </a:prstGeom>
          </p:spPr>
        </p:pic>
        <p:sp>
          <p:nvSpPr>
            <p:cNvPr id="133" name="TextBox 132"/>
            <p:cNvSpPr txBox="1"/>
            <p:nvPr/>
          </p:nvSpPr>
          <p:spPr>
            <a:xfrm>
              <a:off x="1974878" y="5391004"/>
              <a:ext cx="972108" cy="261610"/>
            </a:xfrm>
            <a:prstGeom prst="rect">
              <a:avLst/>
            </a:prstGeom>
          </p:spPr>
          <p:txBody>
            <a:bodyPr wrap="square" rtlCol="0">
              <a:spAutoFit/>
            </a:bodyPr>
            <a:lstStyle/>
            <a:p>
              <a:r>
                <a:rPr lang="ko-KR" altLang="en-US" sz="1100" smtClean="0"/>
                <a:t>계층</a:t>
              </a:r>
              <a:endParaRPr lang="en-US" altLang="ko-KR" sz="1100" smtClean="0"/>
            </a:p>
          </p:txBody>
        </p:sp>
      </p:grpSp>
      <p:grpSp>
        <p:nvGrpSpPr>
          <p:cNvPr id="134" name="그룹 133"/>
          <p:cNvGrpSpPr/>
          <p:nvPr/>
        </p:nvGrpSpPr>
        <p:grpSpPr>
          <a:xfrm>
            <a:off x="5867709" y="2096852"/>
            <a:ext cx="972108" cy="569953"/>
            <a:chOff x="4222310" y="5193196"/>
            <a:chExt cx="972108" cy="569953"/>
          </a:xfrm>
        </p:grpSpPr>
        <p:pic>
          <p:nvPicPr>
            <p:cNvPr id="135" name="그림 134"/>
            <p:cNvPicPr>
              <a:picLocks noChangeAspect="1"/>
            </p:cNvPicPr>
            <p:nvPr/>
          </p:nvPicPr>
          <p:blipFill rotWithShape="1">
            <a:blip r:embed="rId6"/>
            <a:srcRect t="12180"/>
            <a:stretch/>
          </p:blipFill>
          <p:spPr>
            <a:xfrm>
              <a:off x="4547747" y="5193196"/>
              <a:ext cx="495300" cy="317864"/>
            </a:xfrm>
            <a:prstGeom prst="rect">
              <a:avLst/>
            </a:prstGeom>
          </p:spPr>
        </p:pic>
        <p:sp>
          <p:nvSpPr>
            <p:cNvPr id="136" name="TextBox 135"/>
            <p:cNvSpPr txBox="1"/>
            <p:nvPr/>
          </p:nvSpPr>
          <p:spPr>
            <a:xfrm>
              <a:off x="4222310" y="5501539"/>
              <a:ext cx="972108" cy="261610"/>
            </a:xfrm>
            <a:prstGeom prst="rect">
              <a:avLst/>
            </a:prstGeom>
          </p:spPr>
          <p:txBody>
            <a:bodyPr wrap="square" rtlCol="0">
              <a:spAutoFit/>
            </a:bodyPr>
            <a:lstStyle/>
            <a:p>
              <a:r>
                <a:rPr lang="ko-KR" altLang="en-US" sz="1100" smtClean="0"/>
                <a:t>드릴</a:t>
              </a:r>
              <a:endParaRPr lang="en-US" altLang="ko-KR" sz="1100" smtClean="0"/>
            </a:p>
          </p:txBody>
        </p:sp>
      </p:grpSp>
      <p:grpSp>
        <p:nvGrpSpPr>
          <p:cNvPr id="137" name="그룹 136"/>
          <p:cNvGrpSpPr/>
          <p:nvPr/>
        </p:nvGrpSpPr>
        <p:grpSpPr>
          <a:xfrm>
            <a:off x="5808510" y="4903879"/>
            <a:ext cx="1031307" cy="652589"/>
            <a:chOff x="3554497" y="3964677"/>
            <a:chExt cx="1031307" cy="652589"/>
          </a:xfrm>
        </p:grpSpPr>
        <p:pic>
          <p:nvPicPr>
            <p:cNvPr id="139" name="그림 138"/>
            <p:cNvPicPr>
              <a:picLocks noChangeAspect="1"/>
            </p:cNvPicPr>
            <p:nvPr/>
          </p:nvPicPr>
          <p:blipFill>
            <a:blip r:embed="rId7"/>
            <a:stretch>
              <a:fillRect/>
            </a:stretch>
          </p:blipFill>
          <p:spPr>
            <a:xfrm>
              <a:off x="3875050" y="3964677"/>
              <a:ext cx="495300" cy="457200"/>
            </a:xfrm>
            <a:prstGeom prst="rect">
              <a:avLst/>
            </a:prstGeom>
          </p:spPr>
        </p:pic>
        <p:sp>
          <p:nvSpPr>
            <p:cNvPr id="140" name="TextBox 139"/>
            <p:cNvSpPr txBox="1"/>
            <p:nvPr/>
          </p:nvSpPr>
          <p:spPr>
            <a:xfrm>
              <a:off x="3554497" y="4355656"/>
              <a:ext cx="1031307" cy="261610"/>
            </a:xfrm>
            <a:prstGeom prst="rect">
              <a:avLst/>
            </a:prstGeom>
          </p:spPr>
          <p:txBody>
            <a:bodyPr wrap="square" rtlCol="0">
              <a:spAutoFit/>
            </a:bodyPr>
            <a:lstStyle/>
            <a:p>
              <a:r>
                <a:rPr lang="ko-KR" altLang="en-US" sz="1100" err="1" smtClean="0"/>
                <a:t>메트릭</a:t>
              </a:r>
              <a:endParaRPr lang="ko-KR" altLang="en-US" sz="1100"/>
            </a:p>
          </p:txBody>
        </p:sp>
      </p:grpSp>
      <p:cxnSp>
        <p:nvCxnSpPr>
          <p:cNvPr id="145" name="구부러진 연결선 164"/>
          <p:cNvCxnSpPr>
            <a:stCxn id="123" idx="3"/>
            <a:endCxn id="132" idx="1"/>
          </p:cNvCxnSpPr>
          <p:nvPr/>
        </p:nvCxnSpPr>
        <p:spPr>
          <a:xfrm>
            <a:off x="1834828" y="3291732"/>
            <a:ext cx="1782274" cy="341162"/>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grpSp>
        <p:nvGrpSpPr>
          <p:cNvPr id="146" name="그룹 145"/>
          <p:cNvGrpSpPr/>
          <p:nvPr/>
        </p:nvGrpSpPr>
        <p:grpSpPr>
          <a:xfrm>
            <a:off x="5867709" y="4055279"/>
            <a:ext cx="972108" cy="555105"/>
            <a:chOff x="2945471" y="1210859"/>
            <a:chExt cx="972108" cy="555105"/>
          </a:xfrm>
        </p:grpSpPr>
        <p:pic>
          <p:nvPicPr>
            <p:cNvPr id="147" name="그림 146"/>
            <p:cNvPicPr>
              <a:picLocks noChangeAspect="1"/>
            </p:cNvPicPr>
            <p:nvPr/>
          </p:nvPicPr>
          <p:blipFill>
            <a:blip r:embed="rId8"/>
            <a:stretch>
              <a:fillRect/>
            </a:stretch>
          </p:blipFill>
          <p:spPr>
            <a:xfrm>
              <a:off x="3173748" y="1210859"/>
              <a:ext cx="628650" cy="352425"/>
            </a:xfrm>
            <a:prstGeom prst="rect">
              <a:avLst/>
            </a:prstGeom>
          </p:spPr>
        </p:pic>
        <p:sp>
          <p:nvSpPr>
            <p:cNvPr id="148" name="TextBox 147"/>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cxnSp>
        <p:nvCxnSpPr>
          <p:cNvPr id="149" name="구부러진 연결선 164"/>
          <p:cNvCxnSpPr>
            <a:stCxn id="132" idx="3"/>
            <a:endCxn id="139" idx="1"/>
          </p:cNvCxnSpPr>
          <p:nvPr/>
        </p:nvCxnSpPr>
        <p:spPr>
          <a:xfrm>
            <a:off x="4017152" y="3632894"/>
            <a:ext cx="2111911" cy="1499585"/>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51" name="구부러진 연결선 164"/>
          <p:cNvCxnSpPr>
            <a:stCxn id="132" idx="3"/>
            <a:endCxn id="147" idx="1"/>
          </p:cNvCxnSpPr>
          <p:nvPr/>
        </p:nvCxnSpPr>
        <p:spPr>
          <a:xfrm>
            <a:off x="4017152" y="3632894"/>
            <a:ext cx="2078834" cy="598598"/>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52" name="구부러진 연결선 164"/>
          <p:cNvCxnSpPr/>
          <p:nvPr/>
        </p:nvCxnSpPr>
        <p:spPr>
          <a:xfrm>
            <a:off x="4017152" y="3632894"/>
            <a:ext cx="2078834" cy="598598"/>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53" name="구부러진 연결선 164"/>
          <p:cNvCxnSpPr/>
          <p:nvPr/>
        </p:nvCxnSpPr>
        <p:spPr>
          <a:xfrm>
            <a:off x="4017152" y="3632894"/>
            <a:ext cx="2078834" cy="598598"/>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55" name="구부러진 연결선 164"/>
          <p:cNvCxnSpPr>
            <a:endCxn id="129" idx="1"/>
          </p:cNvCxnSpPr>
          <p:nvPr/>
        </p:nvCxnSpPr>
        <p:spPr>
          <a:xfrm flipV="1">
            <a:off x="4005060" y="3136513"/>
            <a:ext cx="2154232" cy="500640"/>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56" name="구부러진 연결선 164"/>
          <p:cNvCxnSpPr>
            <a:stCxn id="132" idx="0"/>
            <a:endCxn id="135" idx="1"/>
          </p:cNvCxnSpPr>
          <p:nvPr/>
        </p:nvCxnSpPr>
        <p:spPr>
          <a:xfrm rot="5400000" flipH="1" flipV="1">
            <a:off x="4396302" y="1676609"/>
            <a:ext cx="1217668" cy="2376019"/>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sp>
        <p:nvSpPr>
          <p:cNvPr id="157" name="TextBox 156"/>
          <p:cNvSpPr txBox="1"/>
          <p:nvPr/>
        </p:nvSpPr>
        <p:spPr>
          <a:xfrm>
            <a:off x="4753858" y="4737177"/>
            <a:ext cx="1069524" cy="215444"/>
          </a:xfrm>
          <a:prstGeom prst="rect">
            <a:avLst/>
          </a:prstGeom>
        </p:spPr>
        <p:txBody>
          <a:bodyPr wrap="none" rtlCol="0">
            <a:spAutoFit/>
          </a:bodyPr>
          <a:lstStyle/>
          <a:p>
            <a:r>
              <a:rPr lang="ko-KR" altLang="en-US" sz="800" smtClean="0">
                <a:solidFill>
                  <a:srgbClr val="0070C0"/>
                </a:solidFill>
              </a:rPr>
              <a:t>레벨</a:t>
            </a:r>
            <a:r>
              <a:rPr lang="en-US" altLang="ko-KR" sz="800" smtClean="0">
                <a:solidFill>
                  <a:srgbClr val="0070C0"/>
                </a:solidFill>
              </a:rPr>
              <a:t>(</a:t>
            </a:r>
            <a:r>
              <a:rPr lang="ko-KR" altLang="en-US" sz="800" smtClean="0">
                <a:solidFill>
                  <a:srgbClr val="0070C0"/>
                </a:solidFill>
              </a:rPr>
              <a:t>디멘져널러티</a:t>
            </a:r>
            <a:r>
              <a:rPr lang="en-US" altLang="ko-KR" sz="800" smtClean="0">
                <a:solidFill>
                  <a:srgbClr val="0070C0"/>
                </a:solidFill>
              </a:rPr>
              <a:t>)</a:t>
            </a:r>
            <a:endParaRPr lang="ko-KR" altLang="en-US" sz="800">
              <a:solidFill>
                <a:srgbClr val="0070C0"/>
              </a:solidFill>
            </a:endParaRPr>
          </a:p>
        </p:txBody>
      </p:sp>
    </p:spTree>
    <p:extLst>
      <p:ext uri="{BB962C8B-B14F-4D97-AF65-F5344CB8AC3E}">
        <p14:creationId xmlns:p14="http://schemas.microsoft.com/office/powerpoint/2010/main" val="10215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11188" y="2286000"/>
            <a:ext cx="7772400" cy="1143000"/>
          </a:xfrm>
        </p:spPr>
        <p:txBody>
          <a:bodyPr/>
          <a:lstStyle/>
          <a:p>
            <a:pPr algn="ctr" eaLnBrk="1" hangingPunct="1">
              <a:defRPr/>
            </a:pPr>
            <a:r>
              <a:rPr lang="en-US" altLang="ko-KR" b="1" smtClean="0">
                <a:ea typeface="굴림" pitchFamily="50" charset="-127"/>
              </a:rPr>
              <a:t>5. </a:t>
            </a:r>
            <a:r>
              <a:rPr lang="ko-KR" altLang="en-US" b="1" smtClean="0">
                <a:ea typeface="굴림" pitchFamily="50" charset="-127"/>
              </a:rPr>
              <a:t>메트릭</a:t>
            </a:r>
          </a:p>
        </p:txBody>
      </p:sp>
      <p:pic>
        <p:nvPicPr>
          <p:cNvPr id="136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950043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pPr eaLnBrk="1" hangingPunct="1">
              <a:defRPr/>
            </a:pPr>
            <a:r>
              <a:rPr lang="en-US" altLang="ko-KR">
                <a:effectLst>
                  <a:outerShdw blurRad="38100" dist="38100" dir="2700000" algn="tl">
                    <a:srgbClr val="C0C0C0"/>
                  </a:outerShdw>
                </a:effectLst>
                <a:ea typeface="천리안체"/>
              </a:rPr>
              <a:t>DW System  Architecture</a:t>
            </a:r>
            <a:endParaRPr lang="en-US" altLang="ko-KR">
              <a:ea typeface="천리안체"/>
            </a:endParaRPr>
          </a:p>
        </p:txBody>
      </p:sp>
      <p:sp>
        <p:nvSpPr>
          <p:cNvPr id="1029" name="Rectangle 5"/>
          <p:cNvSpPr>
            <a:spLocks noChangeArrowheads="1"/>
          </p:cNvSpPr>
          <p:nvPr/>
        </p:nvSpPr>
        <p:spPr>
          <a:xfrm>
            <a:off x="1979613" y="3311525"/>
            <a:ext cx="782637" cy="942975"/>
          </a:xfrm>
          <a:prstGeom prst="rect">
            <a:avLst/>
          </a:prstGeom>
          <a:noFill/>
          <a:ln w="12700">
            <a:noFill/>
            <a:prstDash val="sysDot"/>
            <a:miter/>
          </a:ln>
        </p:spPr>
        <p:txBody>
          <a:bodyPr wrap="none" anchor="ctr"/>
          <a:lstStyle/>
          <a:p>
            <a:pPr>
              <a:defRPr/>
            </a:pPr>
            <a:endParaRPr lang="ko-KR" altLang="en-US">
              <a:latin typeface="+mj-ea"/>
              <a:ea typeface="+mj-ea"/>
            </a:endParaRPr>
          </a:p>
        </p:txBody>
      </p:sp>
      <p:grpSp>
        <p:nvGrpSpPr>
          <p:cNvPr id="1030" name="Group 6"/>
          <p:cNvGrpSpPr/>
          <p:nvPr/>
        </p:nvGrpSpPr>
        <p:grpSpPr>
          <a:xfrm>
            <a:off x="2700338" y="2619375"/>
            <a:ext cx="1447800" cy="1138238"/>
            <a:chOff x="1450" y="1838"/>
            <a:chExt cx="644" cy="800"/>
          </a:xfrm>
        </p:grpSpPr>
        <p:pic>
          <p:nvPicPr>
            <p:cNvPr id="1081" name="Picture 7"/>
            <p:cNvPicPr>
              <a:picLocks noChangeArrowheads="1"/>
            </p:cNvPicPr>
            <p:nvPr/>
          </p:nvPicPr>
          <p:blipFill rotWithShape="1">
            <a:blip r:embed="rId4"/>
            <a:srcRect/>
            <a:stretch>
              <a:fillRect/>
            </a:stretch>
          </p:blipFill>
          <p:spPr>
            <a:xfrm>
              <a:off x="1450" y="1838"/>
              <a:ext cx="644" cy="800"/>
            </a:xfrm>
            <a:prstGeom prst="rect">
              <a:avLst/>
            </a:prstGeom>
            <a:noFill/>
            <a:ln>
              <a:noFill/>
            </a:ln>
          </p:spPr>
        </p:pic>
        <p:sp>
          <p:nvSpPr>
            <p:cNvPr id="582664" name="Rectangle 8"/>
            <p:cNvSpPr>
              <a:spLocks noChangeArrowheads="1"/>
            </p:cNvSpPr>
            <p:nvPr/>
          </p:nvSpPr>
          <p:spPr>
            <a:xfrm>
              <a:off x="1478" y="2051"/>
              <a:ext cx="580" cy="435"/>
            </a:xfrm>
            <a:prstGeom prst="rect">
              <a:avLst/>
            </a:prstGeom>
            <a:noFill/>
            <a:ln w="9525">
              <a:noFill/>
              <a:miter/>
            </a:ln>
            <a:effectLst/>
          </p:spPr>
          <p:txBody>
            <a:bodyPr wrap="none" lIns="92075" tIns="46038" rIns="92075" bIns="46038" anchor="ctr"/>
            <a:lstStyle/>
            <a:p>
              <a:pPr latinLnBrk="1">
                <a:defRPr/>
              </a:pPr>
              <a:r>
                <a:rPr kumimoji="1" lang="de-DE" altLang="ko-KR" sz="1200">
                  <a:solidFill>
                    <a:schemeClr val="bg1"/>
                  </a:solidFill>
                  <a:latin typeface="+mj-ea"/>
                  <a:ea typeface="+mj-ea"/>
                </a:rPr>
                <a:t>Data Warehouse</a:t>
              </a:r>
            </a:p>
            <a:p>
              <a:pPr latinLnBrk="1">
                <a:defRPr/>
              </a:pPr>
              <a:r>
                <a:rPr kumimoji="1" lang="de-DE" altLang="ko-KR" sz="1200">
                  <a:solidFill>
                    <a:schemeClr val="bg1"/>
                  </a:solidFill>
                  <a:latin typeface="+mj-ea"/>
                  <a:ea typeface="+mj-ea"/>
                </a:rPr>
                <a:t>(DataMart)</a:t>
              </a:r>
              <a:endParaRPr kumimoji="1" lang="de-DE" altLang="ko-KR" sz="1200">
                <a:solidFill>
                  <a:schemeClr val="bg1"/>
                </a:solidFill>
                <a:effectLst>
                  <a:outerShdw blurRad="38100" dist="38100" dir="2700000" algn="tl">
                    <a:srgbClr val="C0C0C0"/>
                  </a:outerShdw>
                </a:effectLst>
                <a:latin typeface="+mj-ea"/>
                <a:ea typeface="+mj-ea"/>
              </a:endParaRPr>
            </a:p>
          </p:txBody>
        </p:sp>
      </p:grpSp>
      <p:sp>
        <p:nvSpPr>
          <p:cNvPr id="1031" name="Rectangle 17"/>
          <p:cNvSpPr>
            <a:spLocks noChangeArrowheads="1"/>
          </p:cNvSpPr>
          <p:nvPr/>
        </p:nvSpPr>
        <p:spPr>
          <a:xfrm>
            <a:off x="2627313" y="1395413"/>
            <a:ext cx="1411287" cy="357187"/>
          </a:xfrm>
          <a:prstGeom prst="rect">
            <a:avLst/>
          </a:prstGeom>
          <a:solidFill>
            <a:srgbClr val="FFFFEA"/>
          </a:solidFill>
          <a:ln w="9525">
            <a:solidFill>
              <a:schemeClr val="tx1"/>
            </a:solidFill>
            <a:miter/>
          </a:ln>
        </p:spPr>
        <p:txBody>
          <a:bodyPr wrap="none" anchor="ctr"/>
          <a:lstStyle/>
          <a:p>
            <a:pPr defTabSz="762000" latinLnBrk="1">
              <a:defRPr/>
            </a:pPr>
            <a:r>
              <a:rPr kumimoji="1" lang="en-US" altLang="ko-KR" sz="1400">
                <a:latin typeface="+mj-ea"/>
                <a:ea typeface="+mj-ea"/>
              </a:rPr>
              <a:t>DW</a:t>
            </a:r>
          </a:p>
        </p:txBody>
      </p:sp>
      <p:sp>
        <p:nvSpPr>
          <p:cNvPr id="1032" name="Rectangle 21"/>
          <p:cNvSpPr>
            <a:spLocks noChangeArrowheads="1"/>
          </p:cNvSpPr>
          <p:nvPr/>
        </p:nvSpPr>
        <p:spPr>
          <a:xfrm>
            <a:off x="6723063" y="1397000"/>
            <a:ext cx="2025650" cy="358775"/>
          </a:xfrm>
          <a:prstGeom prst="rect">
            <a:avLst/>
          </a:prstGeom>
          <a:solidFill>
            <a:srgbClr val="FFFFEA"/>
          </a:solidFill>
          <a:ln w="9525">
            <a:solidFill>
              <a:schemeClr val="tx1"/>
            </a:solidFill>
            <a:miter/>
          </a:ln>
        </p:spPr>
        <p:txBody>
          <a:bodyPr wrap="none" anchor="ctr"/>
          <a:lstStyle/>
          <a:p>
            <a:pPr defTabSz="762000" latinLnBrk="1">
              <a:defRPr/>
            </a:pPr>
            <a:r>
              <a:rPr kumimoji="1" lang="en-US" altLang="ko-KR" sz="1400">
                <a:latin typeface="+mj-ea"/>
                <a:ea typeface="+mj-ea"/>
              </a:rPr>
              <a:t>OLAP</a:t>
            </a:r>
            <a:r>
              <a:rPr kumimoji="1" lang="en-US" altLang="ko-KR" sz="1200">
                <a:latin typeface="+mj-ea"/>
                <a:ea typeface="+mj-ea"/>
              </a:rPr>
              <a:t>(</a:t>
            </a:r>
            <a:r>
              <a:rPr kumimoji="1" lang="ko-KR" altLang="en-US" sz="1200">
                <a:latin typeface="+mj-ea"/>
                <a:ea typeface="+mj-ea"/>
              </a:rPr>
              <a:t>사용자 인터페이스)</a:t>
            </a:r>
            <a:endParaRPr kumimoji="1" lang="ko-KR" altLang="en-US" sz="1400">
              <a:latin typeface="+mj-ea"/>
              <a:ea typeface="+mj-ea"/>
            </a:endParaRPr>
          </a:p>
        </p:txBody>
      </p:sp>
      <p:sp>
        <p:nvSpPr>
          <p:cNvPr id="1033" name="Rectangle 31"/>
          <p:cNvSpPr>
            <a:spLocks noChangeArrowheads="1"/>
          </p:cNvSpPr>
          <p:nvPr/>
        </p:nvSpPr>
        <p:spPr>
          <a:xfrm>
            <a:off x="4645025" y="1395413"/>
            <a:ext cx="1295400" cy="371475"/>
          </a:xfrm>
          <a:prstGeom prst="rect">
            <a:avLst/>
          </a:prstGeom>
          <a:solidFill>
            <a:srgbClr val="FFFFEA"/>
          </a:solidFill>
          <a:ln w="9525">
            <a:solidFill>
              <a:schemeClr val="tx1"/>
            </a:solidFill>
            <a:miter/>
          </a:ln>
        </p:spPr>
        <p:txBody>
          <a:bodyPr wrap="none" anchor="ctr"/>
          <a:lstStyle/>
          <a:p>
            <a:pPr defTabSz="762000" latinLnBrk="1">
              <a:defRPr/>
            </a:pPr>
            <a:r>
              <a:rPr kumimoji="1" lang="en-US" altLang="ko-KR" sz="1400">
                <a:latin typeface="+mj-ea"/>
                <a:ea typeface="+mj-ea"/>
              </a:rPr>
              <a:t>OLAP</a:t>
            </a:r>
            <a:r>
              <a:rPr kumimoji="1" lang="ko-KR" altLang="en-US" sz="1400">
                <a:latin typeface="+mj-ea"/>
                <a:ea typeface="+mj-ea"/>
              </a:rPr>
              <a:t>서버</a:t>
            </a:r>
          </a:p>
        </p:txBody>
      </p:sp>
      <p:sp>
        <p:nvSpPr>
          <p:cNvPr id="1034" name="AutoShape 33"/>
          <p:cNvSpPr>
            <a:spLocks noChangeArrowheads="1"/>
          </p:cNvSpPr>
          <p:nvPr/>
        </p:nvSpPr>
        <p:spPr>
          <a:xfrm rot="5400000">
            <a:off x="4321175" y="2492375"/>
            <a:ext cx="2419350" cy="1371600"/>
          </a:xfrm>
          <a:custGeom>
            <a:avLst/>
            <a:gdLst>
              <a:gd name="T0" fmla="*/ 208331553 w 21600"/>
              <a:gd name="T1" fmla="*/ 43548300 h 21600"/>
              <a:gd name="T2" fmla="*/ 135492008 w 21600"/>
              <a:gd name="T3" fmla="*/ 87096600 h 21600"/>
              <a:gd name="T4" fmla="*/ 62652546 w 21600"/>
              <a:gd name="T5" fmla="*/ 43548300 h 21600"/>
              <a:gd name="T6" fmla="*/ 135492008 w 21600"/>
              <a:gd name="T7" fmla="*/ 0 h 21600"/>
              <a:gd name="T8" fmla="*/ 0 60000 65536"/>
              <a:gd name="T9" fmla="*/ 0 60000 65536"/>
              <a:gd name="T10" fmla="*/ 0 60000 65536"/>
              <a:gd name="T11" fmla="*/ 0 60000 65536"/>
              <a:gd name="T12" fmla="*/ 6794 w 21600"/>
              <a:gd name="T13" fmla="*/ 6794 h 21600"/>
              <a:gd name="T14" fmla="*/ 14806 w 21600"/>
              <a:gd name="T15" fmla="*/ 14806 h 21600"/>
            </a:gdLst>
            <a:ahLst/>
            <a:cxnLst>
              <a:cxn ang="T8">
                <a:pos x="T0" y="T1"/>
              </a:cxn>
              <a:cxn ang="T9">
                <a:pos x="T2" y="T3"/>
              </a:cxn>
              <a:cxn ang="T10">
                <a:pos x="T4" y="T5"/>
              </a:cxn>
              <a:cxn ang="T11">
                <a:pos x="T6" y="T7"/>
              </a:cxn>
            </a:cxnLst>
            <a:rect l="T12" t="T13" r="T14" b="T15"/>
            <a:pathLst>
              <a:path w="21600" h="21600">
                <a:moveTo>
                  <a:pt x="0" y="0"/>
                </a:moveTo>
                <a:lnTo>
                  <a:pt x="9988" y="21600"/>
                </a:lnTo>
                <a:lnTo>
                  <a:pt x="11612" y="21600"/>
                </a:lnTo>
                <a:lnTo>
                  <a:pt x="21600" y="0"/>
                </a:lnTo>
                <a:close/>
              </a:path>
            </a:pathLst>
          </a:custGeom>
          <a:gradFill rotWithShape="0">
            <a:gsLst>
              <a:gs pos="0">
                <a:srgbClr val="969696"/>
              </a:gs>
              <a:gs pos="100000">
                <a:srgbClr val="FFFFFF"/>
              </a:gs>
            </a:gsLst>
            <a:lin ang="0" scaled="1"/>
          </a:gradFill>
          <a:ln w="9525">
            <a:noFill/>
            <a:miter/>
          </a:ln>
        </p:spPr>
        <p:txBody>
          <a:bodyPr rot="10800000" vert="eaVert" wrap="none" anchor="ctr"/>
          <a:lstStyle/>
          <a:p>
            <a:pPr>
              <a:defRPr/>
            </a:pPr>
            <a:endParaRPr lang="ko-KR" altLang="en-US">
              <a:latin typeface="+mj-ea"/>
              <a:ea typeface="+mj-ea"/>
            </a:endParaRPr>
          </a:p>
        </p:txBody>
      </p:sp>
      <p:graphicFrame>
        <p:nvGraphicFramePr>
          <p:cNvPr id="1026" name="Object 34"/>
          <p:cNvGraphicFramePr>
            <a:graphicFrameLocks noChangeAspect="1"/>
          </p:cNvGraphicFramePr>
          <p:nvPr/>
        </p:nvGraphicFramePr>
        <p:xfrm>
          <a:off x="4768850" y="2120900"/>
          <a:ext cx="896938" cy="1447800"/>
        </p:xfrm>
        <a:graphic>
          <a:graphicData uri="http://schemas.openxmlformats.org/presentationml/2006/ole">
            <mc:AlternateContent xmlns:mc="http://schemas.openxmlformats.org/markup-compatibility/2006">
              <mc:Choice xmlns:v="urn:schemas-microsoft-com:vml" Requires="v">
                <p:oleObj spid="_x0000_s1166" name="Clip" r:id="rId5" imgW="1927080" imgH="3382560" progId="MS_ClipArt_Gallery.2">
                  <p:embed/>
                </p:oleObj>
              </mc:Choice>
              <mc:Fallback>
                <p:oleObj name="Clip" r:id="rId5" imgW="1927080" imgH="3382560" progId="MS_ClipArt_Gallery.2">
                  <p:embed/>
                  <p:pic>
                    <p:nvPicPr>
                      <p:cNvPr id="0" name="Picture 2" descr="rId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8850" y="2120900"/>
                        <a:ext cx="8969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35" name="Picture 36" descr="explorer"/>
          <p:cNvPicPr>
            <a:picLocks noChangeAspect="1" noChangeArrowheads="1"/>
          </p:cNvPicPr>
          <p:nvPr/>
        </p:nvPicPr>
        <p:blipFill rotWithShape="1">
          <a:blip r:embed="rId7"/>
          <a:srcRect/>
          <a:stretch>
            <a:fillRect/>
          </a:stretch>
        </p:blipFill>
        <p:spPr>
          <a:xfrm>
            <a:off x="7969250" y="3357563"/>
            <a:ext cx="506413" cy="515937"/>
          </a:xfrm>
          <a:prstGeom prst="rect">
            <a:avLst/>
          </a:prstGeom>
          <a:noFill/>
          <a:ln>
            <a:noFill/>
          </a:ln>
        </p:spPr>
      </p:pic>
      <p:sp>
        <p:nvSpPr>
          <p:cNvPr id="582693" name="Text Box 37"/>
          <p:cNvSpPr txBox="1">
            <a:spLocks noChangeArrowheads="1"/>
          </p:cNvSpPr>
          <p:nvPr/>
        </p:nvSpPr>
        <p:spPr>
          <a:xfrm>
            <a:off x="7710488" y="3862388"/>
            <a:ext cx="1077912" cy="333375"/>
          </a:xfrm>
          <a:prstGeom prst="rect">
            <a:avLst/>
          </a:prstGeom>
          <a:noFill/>
          <a:ln w="9525">
            <a:noFill/>
            <a:miter/>
          </a:ln>
          <a:effectLst/>
        </p:spPr>
        <p:txBody>
          <a:bodyPr wrap="none" lIns="92075" tIns="46038" rIns="92075" bIns="46038">
            <a:spAutoFit/>
          </a:bodyPr>
          <a:lstStyle/>
          <a:p>
            <a:pPr algn="just" latinLnBrk="1">
              <a:lnSpc>
                <a:spcPct val="130000"/>
              </a:lnSpc>
              <a:spcBef>
                <a:spcPct val="20000"/>
              </a:spcBef>
              <a:defRPr/>
            </a:pPr>
            <a:r>
              <a:rPr kumimoji="1" lang="en-US" altLang="ko-KR" sz="1200">
                <a:solidFill>
                  <a:schemeClr val="accent2"/>
                </a:solidFill>
                <a:effectLst>
                  <a:outerShdw blurRad="38100" dist="38100" dir="2700000" algn="tl">
                    <a:srgbClr val="C0C0C0"/>
                  </a:outerShdw>
                </a:effectLst>
                <a:latin typeface="+mj-ea"/>
                <a:ea typeface="+mj-ea"/>
              </a:rPr>
              <a:t>WebBrowser</a:t>
            </a:r>
            <a:endParaRPr kumimoji="1" lang="en-US" altLang="ko-KR" sz="1200">
              <a:solidFill>
                <a:schemeClr val="accent2"/>
              </a:solidFill>
              <a:latin typeface="+mj-ea"/>
              <a:ea typeface="+mj-ea"/>
            </a:endParaRPr>
          </a:p>
        </p:txBody>
      </p:sp>
      <p:sp>
        <p:nvSpPr>
          <p:cNvPr id="582695" name="Text Box 39"/>
          <p:cNvSpPr txBox="1">
            <a:spLocks noChangeArrowheads="1"/>
          </p:cNvSpPr>
          <p:nvPr/>
        </p:nvSpPr>
        <p:spPr>
          <a:xfrm>
            <a:off x="7182622" y="2243769"/>
            <a:ext cx="1811336" cy="573107"/>
          </a:xfrm>
          <a:prstGeom prst="rect">
            <a:avLst/>
          </a:prstGeom>
          <a:noFill/>
          <a:ln w="9525">
            <a:noFill/>
            <a:miter/>
          </a:ln>
          <a:effectLst/>
        </p:spPr>
        <p:txBody>
          <a:bodyPr lIns="92075" tIns="46038" rIns="92075" bIns="46038">
            <a:spAutoFit/>
          </a:bodyPr>
          <a:lstStyle/>
          <a:p>
            <a:pPr algn="just" latinLnBrk="1">
              <a:lnSpc>
                <a:spcPct val="130000"/>
              </a:lnSpc>
              <a:spcBef>
                <a:spcPct val="20000"/>
              </a:spcBef>
              <a:defRPr/>
            </a:pPr>
            <a:r>
              <a:rPr kumimoji="1" lang="en-US" altLang="ko-KR" sz="1200">
                <a:solidFill>
                  <a:schemeClr val="accent2"/>
                </a:solidFill>
                <a:latin typeface="+mj-ea"/>
                <a:ea typeface="+mj-ea"/>
              </a:rPr>
              <a:t>MicroStrategy</a:t>
            </a:r>
            <a:r>
              <a:rPr kumimoji="1" lang="en-US" altLang="ko-KR" sz="1200">
                <a:solidFill>
                  <a:schemeClr val="accent2"/>
                </a:solidFill>
                <a:effectLst>
                  <a:outerShdw blurRad="38100" dist="38100" dir="2700000" algn="tl">
                    <a:srgbClr val="C0C0C0"/>
                  </a:outerShdw>
                </a:effectLst>
                <a:latin typeface="+mj-ea"/>
                <a:ea typeface="+mj-ea"/>
              </a:rPr>
              <a:t> </a:t>
            </a:r>
            <a:r>
              <a:rPr kumimoji="1" lang="en-US" altLang="ko-KR" sz="1200" smtClean="0">
                <a:solidFill>
                  <a:schemeClr val="accent2"/>
                </a:solidFill>
                <a:effectLst>
                  <a:outerShdw blurRad="38100" dist="38100" dir="2700000" algn="tl">
                    <a:srgbClr val="C0C0C0"/>
                  </a:outerShdw>
                </a:effectLst>
                <a:latin typeface="+mj-ea"/>
                <a:ea typeface="+mj-ea"/>
              </a:rPr>
              <a:t>Developer </a:t>
            </a:r>
            <a:r>
              <a:rPr kumimoji="1" lang="en-US" altLang="ko-KR" sz="1200">
                <a:solidFill>
                  <a:schemeClr val="accent2"/>
                </a:solidFill>
                <a:effectLst>
                  <a:outerShdw blurRad="38100" dist="38100" dir="2700000" algn="tl">
                    <a:srgbClr val="C0C0C0"/>
                  </a:outerShdw>
                </a:effectLst>
                <a:latin typeface="+mj-ea"/>
                <a:ea typeface="+mj-ea"/>
              </a:rPr>
              <a:t>(C/S</a:t>
            </a:r>
            <a:r>
              <a:rPr kumimoji="1" lang="ko-KR" altLang="en-US" sz="1200">
                <a:solidFill>
                  <a:schemeClr val="accent2"/>
                </a:solidFill>
                <a:effectLst>
                  <a:outerShdw blurRad="38100" dist="38100" dir="2700000" algn="tl">
                    <a:srgbClr val="C0C0C0"/>
                  </a:outerShdw>
                </a:effectLst>
                <a:latin typeface="+mj-ea"/>
                <a:ea typeface="+mj-ea"/>
              </a:rPr>
              <a:t>환경)</a:t>
            </a:r>
            <a:endParaRPr kumimoji="1" lang="ko-KR" altLang="en-US" sz="1200">
              <a:solidFill>
                <a:schemeClr val="accent2"/>
              </a:solidFill>
              <a:latin typeface="+mj-ea"/>
              <a:ea typeface="+mj-ea"/>
            </a:endParaRPr>
          </a:p>
        </p:txBody>
      </p:sp>
      <p:sp>
        <p:nvSpPr>
          <p:cNvPr id="1039" name="Text Box 41"/>
          <p:cNvSpPr txBox="1">
            <a:spLocks noChangeArrowheads="1"/>
          </p:cNvSpPr>
          <p:nvPr/>
        </p:nvSpPr>
        <p:spPr>
          <a:xfrm>
            <a:off x="5364163" y="2044700"/>
            <a:ext cx="1849437" cy="387350"/>
          </a:xfrm>
          <a:prstGeom prst="rect">
            <a:avLst/>
          </a:prstGeom>
          <a:noFill/>
          <a:ln w="9525">
            <a:noFill/>
            <a:miter/>
          </a:ln>
        </p:spPr>
        <p:txBody>
          <a:bodyPr lIns="92075" tIns="46038" rIns="92075" bIns="46038">
            <a:spAutoFit/>
          </a:bodyPr>
          <a:lstStyle/>
          <a:p>
            <a:pPr latinLnBrk="1">
              <a:lnSpc>
                <a:spcPct val="70000"/>
              </a:lnSpc>
              <a:spcBef>
                <a:spcPct val="20000"/>
              </a:spcBef>
              <a:defRPr/>
            </a:pPr>
            <a:r>
              <a:rPr kumimoji="1" lang="ko-KR" altLang="en-US" sz="1200">
                <a:solidFill>
                  <a:schemeClr val="accent2"/>
                </a:solidFill>
                <a:latin typeface="+mj-ea"/>
                <a:ea typeface="+mj-ea"/>
              </a:rPr>
              <a:t>  </a:t>
            </a:r>
            <a:r>
              <a:rPr kumimoji="1" lang="en-US" altLang="ko-KR" sz="1200">
                <a:solidFill>
                  <a:schemeClr val="accent2"/>
                </a:solidFill>
                <a:latin typeface="+mj-ea"/>
                <a:ea typeface="+mj-ea"/>
              </a:rPr>
              <a:t>MicroStrategy</a:t>
            </a:r>
          </a:p>
          <a:p>
            <a:pPr latinLnBrk="1">
              <a:lnSpc>
                <a:spcPct val="70000"/>
              </a:lnSpc>
              <a:spcBef>
                <a:spcPct val="20000"/>
              </a:spcBef>
              <a:defRPr/>
            </a:pPr>
            <a:r>
              <a:rPr kumimoji="1" lang="en-US" altLang="ko-KR" sz="1200">
                <a:solidFill>
                  <a:schemeClr val="accent2"/>
                </a:solidFill>
                <a:latin typeface="+mj-ea"/>
                <a:ea typeface="+mj-ea"/>
              </a:rPr>
              <a:t>Intelligence</a:t>
            </a:r>
            <a:r>
              <a:rPr kumimoji="1" lang="ko-KR" altLang="en-US" sz="1200">
                <a:solidFill>
                  <a:schemeClr val="accent2"/>
                </a:solidFill>
                <a:latin typeface="+mj-ea"/>
                <a:ea typeface="+mj-ea"/>
              </a:rPr>
              <a:t> </a:t>
            </a:r>
            <a:r>
              <a:rPr kumimoji="1" lang="en-US" altLang="ko-KR" sz="1200">
                <a:solidFill>
                  <a:schemeClr val="accent2"/>
                </a:solidFill>
                <a:latin typeface="+mj-ea"/>
                <a:ea typeface="+mj-ea"/>
              </a:rPr>
              <a:t>Server  </a:t>
            </a:r>
            <a:endParaRPr kumimoji="1" lang="ko-KR" altLang="en-US" sz="1200">
              <a:solidFill>
                <a:schemeClr val="accent2"/>
              </a:solidFill>
              <a:latin typeface="+mj-ea"/>
              <a:ea typeface="+mj-ea"/>
            </a:endParaRPr>
          </a:p>
        </p:txBody>
      </p:sp>
      <p:graphicFrame>
        <p:nvGraphicFramePr>
          <p:cNvPr id="1027" name="Object 42"/>
          <p:cNvGraphicFramePr>
            <a:graphicFrameLocks noChangeAspect="1"/>
          </p:cNvGraphicFramePr>
          <p:nvPr/>
        </p:nvGraphicFramePr>
        <p:xfrm>
          <a:off x="6227763" y="3411538"/>
          <a:ext cx="684212" cy="619125"/>
        </p:xfrm>
        <a:graphic>
          <a:graphicData uri="http://schemas.openxmlformats.org/presentationml/2006/ole">
            <mc:AlternateContent xmlns:mc="http://schemas.openxmlformats.org/markup-compatibility/2006">
              <mc:Choice xmlns:v="urn:schemas-microsoft-com:vml" Requires="v">
                <p:oleObj spid="_x0000_s1167" name="문서" r:id="rId8" imgW="1029240" imgH="641880" progId="Word.Document.8">
                  <p:embed/>
                </p:oleObj>
              </mc:Choice>
              <mc:Fallback>
                <p:oleObj name="문서" r:id="rId8" imgW="1029240" imgH="641880" progId="Word.Document.8">
                  <p:embed/>
                  <p:pic>
                    <p:nvPicPr>
                      <p:cNvPr id="0" name="Picture 3" descr="rId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7763" y="3411538"/>
                        <a:ext cx="68421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2699" name="Text Box 43"/>
          <p:cNvSpPr txBox="1">
            <a:spLocks noChangeArrowheads="1"/>
          </p:cNvSpPr>
          <p:nvPr/>
        </p:nvSpPr>
        <p:spPr>
          <a:xfrm>
            <a:off x="6129338" y="4178300"/>
            <a:ext cx="1755775" cy="189925"/>
          </a:xfrm>
          <a:prstGeom prst="rect">
            <a:avLst/>
          </a:prstGeom>
          <a:noFill/>
          <a:ln w="9525">
            <a:noFill/>
            <a:miter/>
          </a:ln>
          <a:effectLst/>
        </p:spPr>
        <p:txBody>
          <a:bodyPr lIns="92075" tIns="46038" rIns="92075" bIns="46038">
            <a:spAutoFit/>
          </a:bodyPr>
          <a:lstStyle/>
          <a:p>
            <a:pPr algn="just" latinLnBrk="1">
              <a:lnSpc>
                <a:spcPct val="70000"/>
              </a:lnSpc>
              <a:spcBef>
                <a:spcPct val="20000"/>
              </a:spcBef>
              <a:defRPr/>
            </a:pPr>
            <a:r>
              <a:rPr kumimoji="1" lang="ko-KR" altLang="en-US" sz="900">
                <a:solidFill>
                  <a:schemeClr val="accent2"/>
                </a:solidFill>
                <a:effectLst>
                  <a:outerShdw blurRad="38100" dist="38100" dir="2700000" algn="tl">
                    <a:srgbClr val="C0C0C0"/>
                  </a:outerShdw>
                </a:effectLst>
                <a:latin typeface="+mj-ea"/>
                <a:ea typeface="+mj-ea"/>
              </a:rPr>
              <a:t> </a:t>
            </a:r>
            <a:r>
              <a:rPr kumimoji="1" lang="en-US" altLang="ko-KR" sz="900">
                <a:solidFill>
                  <a:schemeClr val="accent2"/>
                </a:solidFill>
                <a:latin typeface="+mj-ea"/>
                <a:ea typeface="+mj-ea"/>
              </a:rPr>
              <a:t>MicroStrategy Web</a:t>
            </a:r>
            <a:r>
              <a:rPr kumimoji="1" lang="en-US" altLang="ko-KR" sz="900">
                <a:solidFill>
                  <a:schemeClr val="accent2"/>
                </a:solidFill>
                <a:effectLst>
                  <a:outerShdw blurRad="38100" dist="38100" dir="2700000" algn="tl">
                    <a:srgbClr val="C0C0C0"/>
                  </a:outerShdw>
                </a:effectLst>
                <a:latin typeface="+mj-ea"/>
                <a:ea typeface="+mj-ea"/>
              </a:rPr>
              <a:t> </a:t>
            </a:r>
            <a:r>
              <a:rPr kumimoji="1" lang="en-US" altLang="ko-KR" sz="900" smtClean="0">
                <a:solidFill>
                  <a:schemeClr val="accent2"/>
                </a:solidFill>
                <a:effectLst>
                  <a:outerShdw blurRad="38100" dist="38100" dir="2700000" algn="tl">
                    <a:srgbClr val="C0C0C0"/>
                  </a:outerShdw>
                </a:effectLst>
                <a:latin typeface="+mj-ea"/>
                <a:ea typeface="+mj-ea"/>
              </a:rPr>
              <a:t>Server</a:t>
            </a:r>
            <a:endParaRPr kumimoji="1" lang="en-US" altLang="ko-KR" sz="900">
              <a:solidFill>
                <a:schemeClr val="accent2"/>
              </a:solidFill>
              <a:effectLst>
                <a:outerShdw blurRad="38100" dist="38100" dir="2700000" algn="tl">
                  <a:srgbClr val="C0C0C0"/>
                </a:outerShdw>
              </a:effectLst>
              <a:latin typeface="+mj-ea"/>
              <a:ea typeface="+mj-ea"/>
            </a:endParaRPr>
          </a:p>
        </p:txBody>
      </p:sp>
      <p:sp>
        <p:nvSpPr>
          <p:cNvPr id="1041" name="Line 44"/>
          <p:cNvSpPr>
            <a:spLocks noChangeShapeType="1"/>
          </p:cNvSpPr>
          <p:nvPr/>
        </p:nvSpPr>
        <p:spPr>
          <a:xfrm flipV="1">
            <a:off x="5530850" y="2012950"/>
            <a:ext cx="1882585" cy="641350"/>
          </a:xfrm>
          <a:prstGeom prst="line">
            <a:avLst/>
          </a:prstGeom>
          <a:noFill/>
          <a:ln w="22225">
            <a:solidFill>
              <a:schemeClr val="tx1"/>
            </a:solidFill>
            <a:round/>
            <a:tailEnd type="stealth" w="lg" len="lg"/>
          </a:ln>
        </p:spPr>
        <p:txBody>
          <a:bodyPr wrap="none" anchor="ctr"/>
          <a:lstStyle/>
          <a:p>
            <a:pPr>
              <a:defRPr/>
            </a:pPr>
            <a:endParaRPr lang="ko-KR" altLang="en-US">
              <a:latin typeface="+mj-ea"/>
              <a:ea typeface="+mj-ea"/>
            </a:endParaRPr>
          </a:p>
        </p:txBody>
      </p:sp>
      <p:sp>
        <p:nvSpPr>
          <p:cNvPr id="1042" name="Line 45"/>
          <p:cNvSpPr>
            <a:spLocks noChangeShapeType="1"/>
          </p:cNvSpPr>
          <p:nvPr/>
        </p:nvSpPr>
        <p:spPr>
          <a:xfrm>
            <a:off x="6902450" y="3719513"/>
            <a:ext cx="914400" cy="1587"/>
          </a:xfrm>
          <a:prstGeom prst="line">
            <a:avLst/>
          </a:prstGeom>
          <a:noFill/>
          <a:ln w="22225">
            <a:solidFill>
              <a:schemeClr val="tx1"/>
            </a:solidFill>
            <a:round/>
            <a:tailEnd type="stealth" w="lg" len="lg"/>
          </a:ln>
        </p:spPr>
        <p:txBody>
          <a:bodyPr wrap="none" anchor="ctr"/>
          <a:lstStyle/>
          <a:p>
            <a:pPr>
              <a:defRPr/>
            </a:pPr>
            <a:endParaRPr lang="ko-KR" altLang="en-US">
              <a:latin typeface="+mj-ea"/>
              <a:ea typeface="+mj-ea"/>
            </a:endParaRPr>
          </a:p>
        </p:txBody>
      </p:sp>
      <p:sp>
        <p:nvSpPr>
          <p:cNvPr id="1043" name="Line 47"/>
          <p:cNvSpPr>
            <a:spLocks noChangeShapeType="1"/>
          </p:cNvSpPr>
          <p:nvPr/>
        </p:nvSpPr>
        <p:spPr>
          <a:xfrm>
            <a:off x="5454650" y="3263900"/>
            <a:ext cx="660400" cy="344488"/>
          </a:xfrm>
          <a:prstGeom prst="line">
            <a:avLst/>
          </a:prstGeom>
          <a:noFill/>
          <a:ln w="22225">
            <a:solidFill>
              <a:schemeClr val="tx1"/>
            </a:solidFill>
            <a:round/>
            <a:tailEnd type="stealth" w="lg" len="lg"/>
          </a:ln>
        </p:spPr>
        <p:txBody>
          <a:bodyPr wrap="none" anchor="ctr"/>
          <a:lstStyle/>
          <a:p>
            <a:pPr>
              <a:defRPr/>
            </a:pPr>
            <a:endParaRPr lang="ko-KR" altLang="en-US">
              <a:latin typeface="+mj-ea"/>
              <a:ea typeface="+mj-ea"/>
            </a:endParaRPr>
          </a:p>
        </p:txBody>
      </p:sp>
      <p:grpSp>
        <p:nvGrpSpPr>
          <p:cNvPr id="1044" name="Group 51"/>
          <p:cNvGrpSpPr/>
          <p:nvPr/>
        </p:nvGrpSpPr>
        <p:grpSpPr>
          <a:xfrm>
            <a:off x="4754562" y="4068536"/>
            <a:ext cx="787400" cy="469900"/>
            <a:chOff x="1450" y="1838"/>
            <a:chExt cx="644" cy="800"/>
          </a:xfrm>
        </p:grpSpPr>
        <p:pic>
          <p:nvPicPr>
            <p:cNvPr id="1079" name="Picture 52"/>
            <p:cNvPicPr>
              <a:picLocks noChangeArrowheads="1"/>
            </p:cNvPicPr>
            <p:nvPr/>
          </p:nvPicPr>
          <p:blipFill rotWithShape="1">
            <a:blip r:embed="rId4"/>
            <a:srcRect/>
            <a:stretch>
              <a:fillRect/>
            </a:stretch>
          </p:blipFill>
          <p:spPr>
            <a:xfrm>
              <a:off x="1450" y="1838"/>
              <a:ext cx="644" cy="800"/>
            </a:xfrm>
            <a:prstGeom prst="rect">
              <a:avLst/>
            </a:prstGeom>
            <a:noFill/>
            <a:ln>
              <a:noFill/>
            </a:ln>
          </p:spPr>
        </p:pic>
        <p:sp>
          <p:nvSpPr>
            <p:cNvPr id="582709" name="Rectangle 53"/>
            <p:cNvSpPr>
              <a:spLocks noChangeArrowheads="1"/>
            </p:cNvSpPr>
            <p:nvPr/>
          </p:nvSpPr>
          <p:spPr>
            <a:xfrm>
              <a:off x="1479" y="2052"/>
              <a:ext cx="580" cy="435"/>
            </a:xfrm>
            <a:prstGeom prst="rect">
              <a:avLst/>
            </a:prstGeom>
            <a:noFill/>
            <a:ln w="9525">
              <a:noFill/>
              <a:miter/>
            </a:ln>
            <a:effectLst/>
          </p:spPr>
          <p:txBody>
            <a:bodyPr wrap="none" lIns="92075" tIns="46038" rIns="92075" bIns="46038" anchor="ctr"/>
            <a:lstStyle/>
            <a:p>
              <a:pPr latinLnBrk="1">
                <a:defRPr/>
              </a:pPr>
              <a:r>
                <a:rPr kumimoji="1" lang="de-DE" altLang="ko-KR" sz="1200">
                  <a:solidFill>
                    <a:schemeClr val="bg1"/>
                  </a:solidFill>
                  <a:latin typeface="+mj-ea"/>
                  <a:ea typeface="+mj-ea"/>
                </a:rPr>
                <a:t>Metadata</a:t>
              </a:r>
              <a:endParaRPr kumimoji="1" lang="de-DE" altLang="ko-KR" sz="1200">
                <a:solidFill>
                  <a:schemeClr val="bg1"/>
                </a:solidFill>
                <a:effectLst>
                  <a:outerShdw blurRad="38100" dist="38100" dir="2700000" algn="tl">
                    <a:srgbClr val="C0C0C0"/>
                  </a:outerShdw>
                </a:effectLst>
                <a:latin typeface="+mj-ea"/>
                <a:ea typeface="+mj-ea"/>
              </a:endParaRPr>
            </a:p>
          </p:txBody>
        </p:sp>
      </p:grpSp>
      <p:sp>
        <p:nvSpPr>
          <p:cNvPr id="1045" name="Text Box 55"/>
          <p:cNvSpPr txBox="1">
            <a:spLocks noChangeArrowheads="1"/>
          </p:cNvSpPr>
          <p:nvPr/>
        </p:nvSpPr>
        <p:spPr>
          <a:xfrm>
            <a:off x="437080" y="5140325"/>
            <a:ext cx="8478320" cy="978729"/>
          </a:xfrm>
          <a:prstGeom prst="rect">
            <a:avLst/>
          </a:prstGeom>
          <a:noFill/>
          <a:ln w="9525">
            <a:noFill/>
            <a:miter/>
          </a:ln>
        </p:spPr>
        <p:txBody>
          <a:bodyPr wrap="square">
            <a:spAutoFit/>
          </a:bodyPr>
          <a:lstStyle/>
          <a:p>
            <a:pPr algn="l" latinLnBrk="1">
              <a:lnSpc>
                <a:spcPct val="120000"/>
              </a:lnSpc>
              <a:defRPr/>
            </a:pPr>
            <a:r>
              <a:rPr kumimoji="1" lang="ko-KR" altLang="en-US" sz="1200" b="0">
                <a:latin typeface="+mj-ea"/>
                <a:ea typeface="+mj-ea"/>
              </a:rPr>
              <a:t>설명:</a:t>
            </a:r>
          </a:p>
          <a:p>
            <a:pPr algn="l" latinLnBrk="1">
              <a:lnSpc>
                <a:spcPct val="120000"/>
              </a:lnSpc>
              <a:defRPr/>
            </a:pPr>
            <a:r>
              <a:rPr kumimoji="1" lang="ko-KR" altLang="en-US" sz="1200" b="0">
                <a:latin typeface="+mj-ea"/>
                <a:ea typeface="+mj-ea"/>
              </a:rPr>
              <a:t>  1) </a:t>
            </a:r>
            <a:r>
              <a:rPr kumimoji="1" lang="en-US" altLang="ko-KR" sz="1200" b="0">
                <a:latin typeface="+mj-ea"/>
                <a:ea typeface="+mj-ea"/>
              </a:rPr>
              <a:t>C/S </a:t>
            </a:r>
            <a:r>
              <a:rPr kumimoji="1" lang="ko-KR" altLang="en-US" sz="1200" b="0">
                <a:latin typeface="+mj-ea"/>
                <a:ea typeface="+mj-ea"/>
              </a:rPr>
              <a:t>환경 : </a:t>
            </a:r>
            <a:r>
              <a:rPr kumimoji="1" lang="ko-KR" altLang="en-US" sz="1200">
                <a:latin typeface="+mj-ea"/>
                <a:ea typeface="+mj-ea"/>
              </a:rPr>
              <a:t>3 </a:t>
            </a:r>
            <a:r>
              <a:rPr kumimoji="1" lang="en-US" altLang="ko-KR" sz="1200">
                <a:latin typeface="+mj-ea"/>
                <a:ea typeface="+mj-ea"/>
              </a:rPr>
              <a:t>Tier</a:t>
            </a:r>
            <a:r>
              <a:rPr kumimoji="1" lang="ko-KR" altLang="en-US" sz="1200">
                <a:latin typeface="+mj-ea"/>
                <a:ea typeface="+mj-ea"/>
              </a:rPr>
              <a:t>구조</a:t>
            </a:r>
            <a:r>
              <a:rPr kumimoji="1" lang="ko-KR" altLang="en-US" sz="1200" b="0">
                <a:latin typeface="+mj-ea"/>
                <a:ea typeface="+mj-ea"/>
              </a:rPr>
              <a:t>로 </a:t>
            </a:r>
            <a:r>
              <a:rPr kumimoji="1" lang="en-US" altLang="ko-KR" sz="1200" b="0">
                <a:latin typeface="+mj-ea"/>
                <a:ea typeface="+mj-ea"/>
              </a:rPr>
              <a:t>D/W DBMS, MicroStrategy Intelligence Server, MicroStrategy Desktop</a:t>
            </a:r>
            <a:r>
              <a:rPr kumimoji="1" lang="ko-KR" altLang="en-US" sz="1200" b="0">
                <a:latin typeface="+mj-ea"/>
                <a:ea typeface="+mj-ea"/>
              </a:rPr>
              <a:t>로 구성</a:t>
            </a:r>
          </a:p>
          <a:p>
            <a:pPr algn="l" latinLnBrk="1">
              <a:lnSpc>
                <a:spcPct val="120000"/>
              </a:lnSpc>
              <a:defRPr/>
            </a:pPr>
            <a:r>
              <a:rPr kumimoji="1" lang="ko-KR" altLang="en-US" sz="1200" b="0">
                <a:latin typeface="+mj-ea"/>
                <a:ea typeface="+mj-ea"/>
              </a:rPr>
              <a:t>  2) </a:t>
            </a:r>
            <a:r>
              <a:rPr kumimoji="1" lang="en-US" altLang="ko-KR" sz="1200" b="0">
                <a:latin typeface="+mj-ea"/>
                <a:ea typeface="+mj-ea"/>
              </a:rPr>
              <a:t>Web </a:t>
            </a:r>
            <a:r>
              <a:rPr kumimoji="1" lang="ko-KR" altLang="en-US" sz="1200" b="0">
                <a:latin typeface="+mj-ea"/>
                <a:ea typeface="+mj-ea"/>
              </a:rPr>
              <a:t>환경: </a:t>
            </a:r>
            <a:r>
              <a:rPr kumimoji="1" lang="ko-KR" altLang="en-US" sz="1200">
                <a:latin typeface="+mj-ea"/>
                <a:ea typeface="+mj-ea"/>
              </a:rPr>
              <a:t>4</a:t>
            </a:r>
            <a:r>
              <a:rPr kumimoji="1" lang="en-US" altLang="ko-KR" sz="1200">
                <a:latin typeface="+mj-ea"/>
                <a:ea typeface="+mj-ea"/>
              </a:rPr>
              <a:t>Tier</a:t>
            </a:r>
            <a:r>
              <a:rPr kumimoji="1" lang="ko-KR" altLang="en-US" sz="1200">
                <a:latin typeface="+mj-ea"/>
                <a:ea typeface="+mj-ea"/>
              </a:rPr>
              <a:t>구조</a:t>
            </a:r>
            <a:r>
              <a:rPr kumimoji="1" lang="ko-KR" altLang="en-US" sz="1200" b="0">
                <a:latin typeface="+mj-ea"/>
                <a:ea typeface="+mj-ea"/>
              </a:rPr>
              <a:t>로 </a:t>
            </a:r>
            <a:r>
              <a:rPr kumimoji="1" lang="en-US" altLang="ko-KR" sz="1200" b="0">
                <a:latin typeface="+mj-ea"/>
                <a:ea typeface="+mj-ea"/>
              </a:rPr>
              <a:t>D/W DBMS, MicroStrategy Intelligence Server, MicroStrategy Web, </a:t>
            </a:r>
          </a:p>
          <a:p>
            <a:pPr algn="l" latinLnBrk="1">
              <a:lnSpc>
                <a:spcPct val="120000"/>
              </a:lnSpc>
              <a:defRPr/>
            </a:pPr>
            <a:r>
              <a:rPr kumimoji="1" lang="en-US" altLang="ko-KR" sz="1200" b="0">
                <a:latin typeface="+mj-ea"/>
                <a:ea typeface="+mj-ea"/>
              </a:rPr>
              <a:t>                        Client Web Browser</a:t>
            </a:r>
            <a:r>
              <a:rPr kumimoji="1" lang="ko-KR" altLang="en-US" sz="1200" b="0">
                <a:latin typeface="+mj-ea"/>
                <a:ea typeface="+mj-ea"/>
              </a:rPr>
              <a:t>으로 </a:t>
            </a:r>
            <a:r>
              <a:rPr kumimoji="1" lang="ko-KR" altLang="en-US" sz="1200" b="0" smtClean="0">
                <a:latin typeface="+mj-ea"/>
                <a:ea typeface="+mj-ea"/>
              </a:rPr>
              <a:t>구성</a:t>
            </a:r>
            <a:endParaRPr kumimoji="1" lang="ko-KR" altLang="en-US" sz="1200" b="0">
              <a:latin typeface="+mj-ea"/>
              <a:ea typeface="+mj-ea"/>
            </a:endParaRPr>
          </a:p>
        </p:txBody>
      </p:sp>
      <p:sp>
        <p:nvSpPr>
          <p:cNvPr id="1046" name="Rectangle 57"/>
          <p:cNvSpPr>
            <a:spLocks noChangeArrowheads="1"/>
          </p:cNvSpPr>
          <p:nvPr/>
        </p:nvSpPr>
        <p:spPr>
          <a:xfrm>
            <a:off x="179388" y="1416050"/>
            <a:ext cx="1843087" cy="357188"/>
          </a:xfrm>
          <a:prstGeom prst="rect">
            <a:avLst/>
          </a:prstGeom>
          <a:solidFill>
            <a:srgbClr val="FFFFEA"/>
          </a:solidFill>
          <a:ln w="9525">
            <a:solidFill>
              <a:schemeClr val="tx1"/>
            </a:solidFill>
            <a:miter/>
          </a:ln>
        </p:spPr>
        <p:txBody>
          <a:bodyPr wrap="none" anchor="ctr"/>
          <a:lstStyle/>
          <a:p>
            <a:pPr defTabSz="762000" latinLnBrk="1">
              <a:defRPr/>
            </a:pPr>
            <a:r>
              <a:rPr kumimoji="1" lang="ko-KR" altLang="en-US" sz="1400">
                <a:latin typeface="+mj-ea"/>
                <a:ea typeface="+mj-ea"/>
              </a:rPr>
              <a:t>운영계 시스템</a:t>
            </a:r>
          </a:p>
        </p:txBody>
      </p:sp>
      <p:sp>
        <p:nvSpPr>
          <p:cNvPr id="1047" name="AutoShape 59"/>
          <p:cNvSpPr>
            <a:spLocks noChangeArrowheads="1"/>
          </p:cNvSpPr>
          <p:nvPr/>
        </p:nvSpPr>
        <p:spPr>
          <a:xfrm>
            <a:off x="179388" y="3119438"/>
            <a:ext cx="1944687" cy="369887"/>
          </a:xfrm>
          <a:prstGeom prst="roundRect">
            <a:avLst>
              <a:gd name="adj" fmla="val 245"/>
            </a:avLst>
          </a:prstGeom>
          <a:solidFill>
            <a:srgbClr val="E7F6FF"/>
          </a:solidFill>
          <a:ln w="6350" algn="ctr">
            <a:noFill/>
            <a:round/>
          </a:ln>
          <a:effectLst/>
        </p:spPr>
        <p:txBody>
          <a:bodyPr anchor="ctr">
            <a:spAutoFit/>
          </a:bodyPr>
          <a:lstStyle/>
          <a:p>
            <a:pPr>
              <a:defRPr/>
            </a:pPr>
            <a:endParaRPr lang="ko-KR" altLang="en-US">
              <a:latin typeface="+mj-ea"/>
              <a:ea typeface="+mj-ea"/>
            </a:endParaRPr>
          </a:p>
        </p:txBody>
      </p:sp>
      <p:sp>
        <p:nvSpPr>
          <p:cNvPr id="1048" name="Text Box 62"/>
          <p:cNvSpPr txBox="1">
            <a:spLocks noChangeArrowheads="1"/>
          </p:cNvSpPr>
          <p:nvPr/>
        </p:nvSpPr>
        <p:spPr>
          <a:xfrm>
            <a:off x="296863" y="3981450"/>
            <a:ext cx="265112" cy="136525"/>
          </a:xfrm>
          <a:prstGeom prst="rect">
            <a:avLst/>
          </a:prstGeom>
          <a:noFill/>
          <a:ln w="9525">
            <a:noFill/>
            <a:miter/>
          </a:ln>
        </p:spPr>
        <p:txBody>
          <a:bodyPr wrap="none" lIns="0" tIns="0" rIns="0" bIns="0" anchor="ctr">
            <a:spAutoFit/>
          </a:bodyPr>
          <a:lstStyle/>
          <a:p>
            <a:pPr algn="l" defTabSz="992188" eaLnBrk="0" hangingPunct="0">
              <a:defRPr/>
            </a:pPr>
            <a:r>
              <a:rPr lang="en-US" altLang="ko-KR" sz="900" b="0">
                <a:solidFill>
                  <a:srgbClr val="000000"/>
                </a:solidFill>
                <a:latin typeface="+mj-ea"/>
                <a:ea typeface="+mj-ea"/>
              </a:rPr>
              <a:t>SCM</a:t>
            </a:r>
          </a:p>
        </p:txBody>
      </p:sp>
      <p:sp>
        <p:nvSpPr>
          <p:cNvPr id="1049" name="Text Box 63"/>
          <p:cNvSpPr txBox="1">
            <a:spLocks noChangeArrowheads="1"/>
          </p:cNvSpPr>
          <p:nvPr/>
        </p:nvSpPr>
        <p:spPr>
          <a:xfrm>
            <a:off x="301625" y="2979738"/>
            <a:ext cx="346075" cy="276225"/>
          </a:xfrm>
          <a:prstGeom prst="rect">
            <a:avLst/>
          </a:prstGeom>
          <a:noFill/>
          <a:ln w="9525">
            <a:noFill/>
            <a:miter/>
          </a:ln>
        </p:spPr>
        <p:txBody>
          <a:bodyPr wrap="none" lIns="0" tIns="0" rIns="0" bIns="0" anchor="ctr">
            <a:spAutoFit/>
          </a:bodyPr>
          <a:lstStyle/>
          <a:p>
            <a:pPr algn="l" defTabSz="992188" eaLnBrk="0" hangingPunct="0">
              <a:defRPr/>
            </a:pPr>
            <a:r>
              <a:rPr lang="en-US" altLang="ko-KR" sz="900" b="0">
                <a:solidFill>
                  <a:srgbClr val="000000"/>
                </a:solidFill>
                <a:latin typeface="+mj-ea"/>
                <a:ea typeface="+mj-ea"/>
              </a:rPr>
              <a:t>ERP</a:t>
            </a:r>
          </a:p>
          <a:p>
            <a:pPr algn="l" defTabSz="992188" eaLnBrk="0" hangingPunct="0">
              <a:defRPr/>
            </a:pPr>
            <a:r>
              <a:rPr lang="ko-KR" altLang="en-US" sz="900" b="0">
                <a:solidFill>
                  <a:srgbClr val="000000"/>
                </a:solidFill>
                <a:latin typeface="+mj-ea"/>
                <a:ea typeface="+mj-ea"/>
              </a:rPr>
              <a:t>데이터</a:t>
            </a:r>
          </a:p>
        </p:txBody>
      </p:sp>
      <p:sp>
        <p:nvSpPr>
          <p:cNvPr id="1050" name="Text Box 64"/>
          <p:cNvSpPr txBox="1">
            <a:spLocks noChangeArrowheads="1"/>
          </p:cNvSpPr>
          <p:nvPr/>
        </p:nvSpPr>
        <p:spPr>
          <a:xfrm>
            <a:off x="301625" y="2476500"/>
            <a:ext cx="519113" cy="411163"/>
          </a:xfrm>
          <a:prstGeom prst="rect">
            <a:avLst/>
          </a:prstGeom>
          <a:noFill/>
          <a:ln w="9525">
            <a:noFill/>
            <a:miter/>
          </a:ln>
        </p:spPr>
        <p:txBody>
          <a:bodyPr lIns="0" tIns="0" rIns="0" bIns="0" anchor="ctr">
            <a:spAutoFit/>
          </a:bodyPr>
          <a:lstStyle/>
          <a:p>
            <a:pPr algn="l" defTabSz="992188" eaLnBrk="0" hangingPunct="0">
              <a:defRPr/>
            </a:pPr>
            <a:r>
              <a:rPr lang="en-US" altLang="ko-KR" sz="900" b="0">
                <a:solidFill>
                  <a:srgbClr val="000000"/>
                </a:solidFill>
                <a:latin typeface="+mj-ea"/>
                <a:ea typeface="+mj-ea"/>
              </a:rPr>
              <a:t>Third Party</a:t>
            </a:r>
          </a:p>
          <a:p>
            <a:pPr algn="l" defTabSz="992188" eaLnBrk="0" hangingPunct="0">
              <a:defRPr/>
            </a:pPr>
            <a:r>
              <a:rPr lang="ko-KR" altLang="en-US" sz="900" b="0">
                <a:solidFill>
                  <a:srgbClr val="000000"/>
                </a:solidFill>
                <a:latin typeface="+mj-ea"/>
                <a:ea typeface="+mj-ea"/>
              </a:rPr>
              <a:t>데이터</a:t>
            </a:r>
          </a:p>
        </p:txBody>
      </p:sp>
      <p:sp>
        <p:nvSpPr>
          <p:cNvPr id="1051" name="Text Box 65"/>
          <p:cNvSpPr txBox="1">
            <a:spLocks noChangeArrowheads="1"/>
          </p:cNvSpPr>
          <p:nvPr/>
        </p:nvSpPr>
        <p:spPr>
          <a:xfrm>
            <a:off x="301625" y="3409950"/>
            <a:ext cx="384175" cy="409575"/>
          </a:xfrm>
          <a:prstGeom prst="rect">
            <a:avLst/>
          </a:prstGeom>
          <a:noFill/>
          <a:ln w="9525">
            <a:noFill/>
            <a:miter/>
          </a:ln>
        </p:spPr>
        <p:txBody>
          <a:bodyPr wrap="none" lIns="0" tIns="0" rIns="0" bIns="0" anchor="ctr">
            <a:spAutoFit/>
          </a:bodyPr>
          <a:lstStyle/>
          <a:p>
            <a:pPr algn="l" defTabSz="992188" eaLnBrk="0" hangingPunct="0">
              <a:defRPr/>
            </a:pPr>
            <a:r>
              <a:rPr lang="en-US" altLang="ko-KR" sz="900" b="0">
                <a:solidFill>
                  <a:srgbClr val="000000"/>
                </a:solidFill>
                <a:latin typeface="+mj-ea"/>
                <a:ea typeface="+mj-ea"/>
              </a:rPr>
              <a:t>Legacy</a:t>
            </a:r>
          </a:p>
          <a:p>
            <a:pPr algn="l" defTabSz="992188" eaLnBrk="0" hangingPunct="0">
              <a:defRPr/>
            </a:pPr>
            <a:r>
              <a:rPr lang="ko-KR" altLang="en-US" sz="900" b="0">
                <a:solidFill>
                  <a:srgbClr val="000000"/>
                </a:solidFill>
                <a:latin typeface="+mj-ea"/>
                <a:ea typeface="+mj-ea"/>
              </a:rPr>
              <a:t>시스템</a:t>
            </a:r>
          </a:p>
          <a:p>
            <a:pPr algn="l" defTabSz="992188" eaLnBrk="0" hangingPunct="0">
              <a:defRPr/>
            </a:pPr>
            <a:r>
              <a:rPr lang="ko-KR" altLang="en-US" sz="900" b="0">
                <a:solidFill>
                  <a:srgbClr val="000000"/>
                </a:solidFill>
                <a:latin typeface="+mj-ea"/>
                <a:ea typeface="+mj-ea"/>
              </a:rPr>
              <a:t>데이터</a:t>
            </a:r>
          </a:p>
        </p:txBody>
      </p:sp>
      <p:grpSp>
        <p:nvGrpSpPr>
          <p:cNvPr id="1052" name="Group 66"/>
          <p:cNvGrpSpPr/>
          <p:nvPr/>
        </p:nvGrpSpPr>
        <p:grpSpPr>
          <a:xfrm>
            <a:off x="630238" y="2386013"/>
            <a:ext cx="1023937" cy="2028825"/>
            <a:chOff x="739" y="2628"/>
            <a:chExt cx="759" cy="1120"/>
          </a:xfrm>
        </p:grpSpPr>
        <p:sp>
          <p:nvSpPr>
            <p:cNvPr id="2" name="AutoShape 67"/>
            <p:cNvSpPr>
              <a:spLocks noChangeArrowheads="1"/>
            </p:cNvSpPr>
            <p:nvPr/>
          </p:nvSpPr>
          <p:spPr>
            <a:xfrm>
              <a:off x="739" y="3418"/>
              <a:ext cx="381" cy="330"/>
            </a:xfrm>
            <a:prstGeom prst="cube">
              <a:avLst>
                <a:gd name="adj" fmla="val 25000"/>
              </a:avLst>
            </a:prstGeom>
            <a:noFill/>
            <a:ln w="9525">
              <a:solidFill>
                <a:srgbClr val="CC00CC"/>
              </a:solidFill>
              <a:miter/>
            </a:ln>
          </p:spPr>
          <p:txBody>
            <a:bodyPr wrap="none" lIns="191532" tIns="95770" rIns="191532" bIns="95770">
              <a:spAutoFit/>
            </a:bodyPr>
            <a:lstStyle/>
            <a:p>
              <a:pPr>
                <a:defRPr/>
              </a:pPr>
              <a:endParaRPr lang="ko-KR" altLang="en-US">
                <a:latin typeface="+mj-ea"/>
                <a:ea typeface="+mj-ea"/>
              </a:endParaRPr>
            </a:p>
          </p:txBody>
        </p:sp>
        <p:sp>
          <p:nvSpPr>
            <p:cNvPr id="1062" name="AutoShape 68"/>
            <p:cNvSpPr>
              <a:spLocks noChangeArrowheads="1"/>
            </p:cNvSpPr>
            <p:nvPr/>
          </p:nvSpPr>
          <p:spPr>
            <a:xfrm>
              <a:off x="787" y="2945"/>
              <a:ext cx="287" cy="420"/>
            </a:xfrm>
            <a:prstGeom prst="can">
              <a:avLst>
                <a:gd name="adj" fmla="val 35882"/>
              </a:avLst>
            </a:prstGeom>
            <a:noFill/>
            <a:ln w="9525">
              <a:solidFill>
                <a:srgbClr val="009900"/>
              </a:solidFill>
              <a:round/>
            </a:ln>
          </p:spPr>
          <p:txBody>
            <a:bodyPr wrap="none" lIns="191532" tIns="95770" rIns="191532" bIns="95770">
              <a:spAutoFit/>
            </a:bodyPr>
            <a:lstStyle/>
            <a:p>
              <a:pPr>
                <a:defRPr/>
              </a:pPr>
              <a:endParaRPr lang="ko-KR" altLang="en-US">
                <a:latin typeface="+mj-ea"/>
                <a:ea typeface="+mj-ea"/>
              </a:endParaRPr>
            </a:p>
          </p:txBody>
        </p:sp>
        <p:grpSp>
          <p:nvGrpSpPr>
            <p:cNvPr id="1064" name="Group 69"/>
            <p:cNvGrpSpPr/>
            <p:nvPr/>
          </p:nvGrpSpPr>
          <p:grpSpPr>
            <a:xfrm>
              <a:off x="799" y="2628"/>
              <a:ext cx="307" cy="521"/>
              <a:chOff x="1620" y="2060"/>
              <a:chExt cx="470" cy="893"/>
            </a:xfrm>
          </p:grpSpPr>
          <p:sp>
            <p:nvSpPr>
              <p:cNvPr id="1075" name="AutoShape 70"/>
              <p:cNvSpPr>
                <a:spLocks noChangeArrowheads="1"/>
              </p:cNvSpPr>
              <p:nvPr/>
            </p:nvSpPr>
            <p:spPr>
              <a:xfrm rot="10800000">
                <a:off x="1620" y="2060"/>
                <a:ext cx="440" cy="488"/>
              </a:xfrm>
              <a:prstGeom prst="foldedCorner">
                <a:avLst>
                  <a:gd name="adj" fmla="val 12500"/>
                </a:avLst>
              </a:prstGeom>
              <a:solidFill>
                <a:srgbClr val="B1F000"/>
              </a:solidFill>
              <a:ln w="9525">
                <a:solidFill>
                  <a:srgbClr val="009900"/>
                </a:solidFill>
                <a:round/>
              </a:ln>
            </p:spPr>
            <p:txBody>
              <a:bodyPr wrap="none" lIns="191532" tIns="95770" rIns="191532" bIns="95770">
                <a:spAutoFit/>
              </a:bodyPr>
              <a:lstStyle/>
              <a:p>
                <a:pPr>
                  <a:defRPr/>
                </a:pPr>
                <a:endParaRPr lang="ko-KR" altLang="en-US">
                  <a:latin typeface="+mj-ea"/>
                  <a:ea typeface="+mj-ea"/>
                </a:endParaRPr>
              </a:p>
            </p:txBody>
          </p:sp>
          <p:sp>
            <p:nvSpPr>
              <p:cNvPr id="1076" name="AutoShape 71"/>
              <p:cNvSpPr>
                <a:spLocks noChangeArrowheads="1"/>
              </p:cNvSpPr>
              <p:nvPr/>
            </p:nvSpPr>
            <p:spPr>
              <a:xfrm>
                <a:off x="1651" y="2266"/>
                <a:ext cx="441" cy="488"/>
              </a:xfrm>
              <a:prstGeom prst="foldedCorner">
                <a:avLst>
                  <a:gd name="adj" fmla="val 12500"/>
                </a:avLst>
              </a:prstGeom>
              <a:noFill/>
              <a:ln w="9525">
                <a:solidFill>
                  <a:srgbClr val="990033"/>
                </a:solidFill>
                <a:round/>
              </a:ln>
            </p:spPr>
            <p:txBody>
              <a:bodyPr wrap="none" lIns="191532" tIns="95770" rIns="191532" bIns="95770">
                <a:spAutoFit/>
              </a:bodyPr>
              <a:lstStyle/>
              <a:p>
                <a:pPr>
                  <a:defRPr/>
                </a:pPr>
                <a:endParaRPr lang="ko-KR" altLang="en-US">
                  <a:latin typeface="+mj-ea"/>
                  <a:ea typeface="+mj-ea"/>
                </a:endParaRPr>
              </a:p>
            </p:txBody>
          </p:sp>
          <p:sp>
            <p:nvSpPr>
              <p:cNvPr id="1077" name="AutoShape 72"/>
              <p:cNvSpPr>
                <a:spLocks noChangeArrowheads="1"/>
              </p:cNvSpPr>
              <p:nvPr/>
            </p:nvSpPr>
            <p:spPr>
              <a:xfrm>
                <a:off x="1640" y="2231"/>
                <a:ext cx="438" cy="720"/>
              </a:xfrm>
              <a:prstGeom prst="can">
                <a:avLst>
                  <a:gd name="adj" fmla="val 44063"/>
                </a:avLst>
              </a:prstGeom>
              <a:noFill/>
              <a:ln w="9525">
                <a:solidFill>
                  <a:srgbClr val="FFFF35"/>
                </a:solidFill>
                <a:round/>
              </a:ln>
            </p:spPr>
            <p:txBody>
              <a:bodyPr wrap="none" lIns="191532" tIns="95770" rIns="191532" bIns="95770">
                <a:spAutoFit/>
              </a:bodyPr>
              <a:lstStyle/>
              <a:p>
                <a:pPr>
                  <a:defRPr/>
                </a:pPr>
                <a:endParaRPr lang="ko-KR" altLang="en-US">
                  <a:latin typeface="+mj-ea"/>
                  <a:ea typeface="+mj-ea"/>
                </a:endParaRPr>
              </a:p>
            </p:txBody>
          </p:sp>
        </p:grpSp>
        <p:sp>
          <p:nvSpPr>
            <p:cNvPr id="3" name="AutoShape 73"/>
            <p:cNvSpPr>
              <a:spLocks noChangeArrowheads="1"/>
            </p:cNvSpPr>
            <p:nvPr/>
          </p:nvSpPr>
          <p:spPr>
            <a:xfrm>
              <a:off x="1039" y="2735"/>
              <a:ext cx="287" cy="516"/>
            </a:xfrm>
            <a:prstGeom prst="flowChartMagneticDisk">
              <a:avLst/>
            </a:prstGeom>
            <a:noFill/>
            <a:ln w="9525">
              <a:solidFill>
                <a:srgbClr val="00CC00"/>
              </a:solidFill>
              <a:round/>
            </a:ln>
          </p:spPr>
          <p:txBody>
            <a:bodyPr wrap="none" lIns="191532" tIns="95770" rIns="191532" bIns="95770">
              <a:spAutoFit/>
            </a:bodyPr>
            <a:lstStyle/>
            <a:p>
              <a:pPr>
                <a:defRPr/>
              </a:pPr>
              <a:endParaRPr lang="ko-KR" altLang="en-US">
                <a:latin typeface="+mj-ea"/>
                <a:ea typeface="+mj-ea"/>
              </a:endParaRPr>
            </a:p>
          </p:txBody>
        </p:sp>
        <p:grpSp>
          <p:nvGrpSpPr>
            <p:cNvPr id="1066" name="Group 74"/>
            <p:cNvGrpSpPr/>
            <p:nvPr/>
          </p:nvGrpSpPr>
          <p:grpSpPr>
            <a:xfrm>
              <a:off x="1007" y="3006"/>
              <a:ext cx="491" cy="397"/>
              <a:chOff x="2090" y="1933"/>
              <a:chExt cx="1383" cy="1205"/>
            </a:xfrm>
          </p:grpSpPr>
          <p:sp>
            <p:nvSpPr>
              <p:cNvPr id="1071" name="Oval 75"/>
              <p:cNvSpPr>
                <a:spLocks noChangeArrowheads="1"/>
              </p:cNvSpPr>
              <p:nvPr/>
            </p:nvSpPr>
            <p:spPr>
              <a:xfrm rot="19248718">
                <a:off x="2217" y="1932"/>
                <a:ext cx="1137" cy="1109"/>
              </a:xfrm>
              <a:prstGeom prst="ellipse">
                <a:avLst/>
              </a:prstGeom>
              <a:noFill/>
              <a:ln w="28575">
                <a:solidFill>
                  <a:srgbClr val="FF0000"/>
                </a:solidFill>
                <a:round/>
              </a:ln>
            </p:spPr>
            <p:txBody>
              <a:bodyPr wrap="none" lIns="191532" tIns="95770" rIns="191532" bIns="95770">
                <a:spAutoFit/>
              </a:bodyPr>
              <a:lstStyle/>
              <a:p>
                <a:pPr>
                  <a:defRPr/>
                </a:pPr>
                <a:endParaRPr lang="ko-KR" altLang="en-US">
                  <a:latin typeface="+mj-ea"/>
                  <a:ea typeface="+mj-ea"/>
                </a:endParaRPr>
              </a:p>
            </p:txBody>
          </p:sp>
          <p:sp>
            <p:nvSpPr>
              <p:cNvPr id="1072" name="Oval 76"/>
              <p:cNvSpPr>
                <a:spLocks noChangeArrowheads="1"/>
              </p:cNvSpPr>
              <p:nvPr/>
            </p:nvSpPr>
            <p:spPr>
              <a:xfrm rot="2347335">
                <a:off x="2210" y="1932"/>
                <a:ext cx="1137" cy="1109"/>
              </a:xfrm>
              <a:prstGeom prst="ellipse">
                <a:avLst/>
              </a:prstGeom>
              <a:noFill/>
              <a:ln w="28575">
                <a:solidFill>
                  <a:srgbClr val="FF0000"/>
                </a:solidFill>
                <a:round/>
              </a:ln>
            </p:spPr>
            <p:txBody>
              <a:bodyPr wrap="none" lIns="191532" tIns="95770" rIns="191532" bIns="95770">
                <a:spAutoFit/>
              </a:bodyPr>
              <a:lstStyle/>
              <a:p>
                <a:pPr>
                  <a:defRPr/>
                </a:pPr>
                <a:endParaRPr lang="ko-KR" altLang="en-US">
                  <a:latin typeface="+mj-ea"/>
                  <a:ea typeface="+mj-ea"/>
                </a:endParaRPr>
              </a:p>
            </p:txBody>
          </p:sp>
          <p:sp>
            <p:nvSpPr>
              <p:cNvPr id="1073" name="Oval 77"/>
              <p:cNvSpPr>
                <a:spLocks noChangeArrowheads="1"/>
              </p:cNvSpPr>
              <p:nvPr/>
            </p:nvSpPr>
            <p:spPr>
              <a:xfrm rot="5546825">
                <a:off x="2327" y="1781"/>
                <a:ext cx="910" cy="1382"/>
              </a:xfrm>
              <a:prstGeom prst="ellipse">
                <a:avLst/>
              </a:prstGeom>
              <a:noFill/>
              <a:ln w="28575">
                <a:solidFill>
                  <a:srgbClr val="FF0000"/>
                </a:solidFill>
                <a:round/>
              </a:ln>
            </p:spPr>
            <p:txBody>
              <a:bodyPr wrap="none" lIns="191532" tIns="95770" rIns="191532" bIns="95770">
                <a:spAutoFit/>
              </a:bodyPr>
              <a:lstStyle/>
              <a:p>
                <a:pPr>
                  <a:defRPr/>
                </a:pPr>
                <a:endParaRPr lang="ko-KR" altLang="en-US">
                  <a:latin typeface="+mj-ea"/>
                  <a:ea typeface="+mj-ea"/>
                </a:endParaRPr>
              </a:p>
            </p:txBody>
          </p:sp>
          <p:sp>
            <p:nvSpPr>
              <p:cNvPr id="1074" name="AutoShape 78"/>
              <p:cNvSpPr>
                <a:spLocks noChangeArrowheads="1"/>
              </p:cNvSpPr>
              <p:nvPr/>
            </p:nvSpPr>
            <p:spPr>
              <a:xfrm>
                <a:off x="2167" y="2323"/>
                <a:ext cx="809" cy="814"/>
              </a:xfrm>
              <a:prstGeom prst="can">
                <a:avLst>
                  <a:gd name="adj" fmla="val 25000"/>
                </a:avLst>
              </a:prstGeom>
              <a:noFill/>
              <a:ln w="9525">
                <a:solidFill>
                  <a:srgbClr val="000000"/>
                </a:solidFill>
                <a:round/>
              </a:ln>
            </p:spPr>
            <p:txBody>
              <a:bodyPr wrap="none" lIns="191532" tIns="95770" rIns="191532" bIns="95770">
                <a:spAutoFit/>
              </a:bodyPr>
              <a:lstStyle/>
              <a:p>
                <a:pPr algn="l" eaLnBrk="0" hangingPunct="0">
                  <a:defRPr/>
                </a:pPr>
                <a:endParaRPr lang="ko-KR" altLang="en-US" sz="900" b="0">
                  <a:solidFill>
                    <a:schemeClr val="tx2"/>
                  </a:solidFill>
                  <a:latin typeface="+mj-ea"/>
                  <a:ea typeface="+mj-ea"/>
                </a:endParaRPr>
              </a:p>
            </p:txBody>
          </p:sp>
        </p:grpSp>
        <p:sp>
          <p:nvSpPr>
            <p:cNvPr id="4" name="AutoShape 79"/>
            <p:cNvSpPr>
              <a:spLocks noChangeArrowheads="1"/>
            </p:cNvSpPr>
            <p:nvPr/>
          </p:nvSpPr>
          <p:spPr>
            <a:xfrm>
              <a:off x="921" y="3461"/>
              <a:ext cx="570" cy="259"/>
            </a:xfrm>
            <a:prstGeom prst="flowChartMagneticDrum">
              <a:avLst/>
            </a:prstGeom>
            <a:noFill/>
            <a:ln w="9525">
              <a:solidFill>
                <a:srgbClr val="808000"/>
              </a:solidFill>
              <a:round/>
            </a:ln>
          </p:spPr>
          <p:txBody>
            <a:bodyPr wrap="none" lIns="191532" tIns="95770" rIns="191532" bIns="95770">
              <a:spAutoFit/>
            </a:bodyPr>
            <a:lstStyle/>
            <a:p>
              <a:pPr>
                <a:defRPr/>
              </a:pPr>
              <a:endParaRPr lang="ko-KR" altLang="en-US">
                <a:latin typeface="+mj-ea"/>
                <a:ea typeface="+mj-ea"/>
              </a:endParaRPr>
            </a:p>
          </p:txBody>
        </p:sp>
        <p:sp>
          <p:nvSpPr>
            <p:cNvPr id="1067" name="AutoShape 80"/>
            <p:cNvSpPr>
              <a:spLocks noChangeArrowheads="1"/>
            </p:cNvSpPr>
            <p:nvPr/>
          </p:nvSpPr>
          <p:spPr>
            <a:xfrm>
              <a:off x="1061" y="2944"/>
              <a:ext cx="332" cy="323"/>
            </a:xfrm>
            <a:prstGeom prst="flowChartMultidocument">
              <a:avLst/>
            </a:prstGeom>
            <a:noFill/>
            <a:ln w="9525">
              <a:solidFill>
                <a:srgbClr val="990033"/>
              </a:solidFill>
              <a:miter/>
            </a:ln>
          </p:spPr>
          <p:txBody>
            <a:bodyPr wrap="none" lIns="191532" tIns="95770" rIns="191532" bIns="95770">
              <a:spAutoFit/>
            </a:bodyPr>
            <a:lstStyle/>
            <a:p>
              <a:pPr>
                <a:defRPr/>
              </a:pPr>
              <a:endParaRPr lang="ko-KR" altLang="en-US">
                <a:latin typeface="+mj-ea"/>
                <a:ea typeface="+mj-ea"/>
              </a:endParaRPr>
            </a:p>
          </p:txBody>
        </p:sp>
        <p:grpSp>
          <p:nvGrpSpPr>
            <p:cNvPr id="1069" name="Group 81"/>
            <p:cNvGrpSpPr/>
            <p:nvPr/>
          </p:nvGrpSpPr>
          <p:grpSpPr>
            <a:xfrm>
              <a:off x="795" y="3136"/>
              <a:ext cx="287" cy="452"/>
              <a:chOff x="326" y="2113"/>
              <a:chExt cx="825" cy="1356"/>
            </a:xfrm>
          </p:grpSpPr>
          <p:sp>
            <p:nvSpPr>
              <p:cNvPr id="5" name="AutoShape 82"/>
              <p:cNvSpPr>
                <a:spLocks noChangeArrowheads="1"/>
              </p:cNvSpPr>
              <p:nvPr/>
            </p:nvSpPr>
            <p:spPr>
              <a:xfrm>
                <a:off x="327" y="2114"/>
                <a:ext cx="819" cy="1257"/>
              </a:xfrm>
              <a:prstGeom prst="can">
                <a:avLst>
                  <a:gd name="adj" fmla="val 38694"/>
                </a:avLst>
              </a:prstGeom>
              <a:noFill/>
              <a:ln w="9525">
                <a:solidFill>
                  <a:srgbClr val="FF9900"/>
                </a:solidFill>
                <a:round/>
              </a:ln>
            </p:spPr>
            <p:txBody>
              <a:bodyPr wrap="none" lIns="191532" tIns="95770" rIns="191532" bIns="95770">
                <a:spAutoFit/>
              </a:bodyPr>
              <a:lstStyle/>
              <a:p>
                <a:pPr>
                  <a:defRPr/>
                </a:pPr>
                <a:endParaRPr lang="ko-KR" altLang="en-US">
                  <a:latin typeface="+mj-ea"/>
                  <a:ea typeface="+mj-ea"/>
                </a:endParaRPr>
              </a:p>
            </p:txBody>
          </p:sp>
          <p:sp>
            <p:nvSpPr>
              <p:cNvPr id="1070" name="AutoShape 83"/>
              <p:cNvSpPr>
                <a:spLocks noChangeArrowheads="1"/>
              </p:cNvSpPr>
              <p:nvPr/>
            </p:nvSpPr>
            <p:spPr>
              <a:xfrm>
                <a:off x="327" y="2209"/>
                <a:ext cx="819" cy="1259"/>
              </a:xfrm>
              <a:prstGeom prst="can">
                <a:avLst>
                  <a:gd name="adj" fmla="val 41300"/>
                </a:avLst>
              </a:prstGeom>
              <a:solidFill>
                <a:srgbClr val="FF9900"/>
              </a:solidFill>
              <a:ln w="9525">
                <a:solidFill>
                  <a:srgbClr val="FFFFFF"/>
                </a:solidFill>
                <a:round/>
              </a:ln>
            </p:spPr>
            <p:txBody>
              <a:bodyPr wrap="none" lIns="191532" tIns="95770" rIns="191532" bIns="95770">
                <a:spAutoFit/>
              </a:bodyPr>
              <a:lstStyle/>
              <a:p>
                <a:pPr>
                  <a:defRPr/>
                </a:pPr>
                <a:endParaRPr lang="ko-KR" altLang="en-US">
                  <a:latin typeface="+mj-ea"/>
                  <a:ea typeface="+mj-ea"/>
                </a:endParaRPr>
              </a:p>
            </p:txBody>
          </p:sp>
        </p:grpSp>
      </p:grpSp>
      <p:sp>
        <p:nvSpPr>
          <p:cNvPr id="1053" name="Text Box 84"/>
          <p:cNvSpPr txBox="1">
            <a:spLocks noChangeArrowheads="1"/>
          </p:cNvSpPr>
          <p:nvPr/>
        </p:nvSpPr>
        <p:spPr>
          <a:xfrm>
            <a:off x="1238250" y="2481263"/>
            <a:ext cx="620157" cy="319607"/>
          </a:xfrm>
          <a:prstGeom prst="rect">
            <a:avLst/>
          </a:prstGeom>
          <a:noFill/>
          <a:ln w="9525">
            <a:noFill/>
            <a:miter/>
          </a:ln>
        </p:spPr>
        <p:txBody>
          <a:bodyPr wrap="none" lIns="191532" tIns="95770" rIns="191532" bIns="95770">
            <a:spAutoFit/>
          </a:bodyPr>
          <a:lstStyle/>
          <a:p>
            <a:pPr algn="l" defTabSz="992188" eaLnBrk="0" hangingPunct="0">
              <a:defRPr/>
            </a:pPr>
            <a:r>
              <a:rPr lang="en-US" altLang="ko-KR" sz="900" b="0">
                <a:solidFill>
                  <a:srgbClr val="000000"/>
                </a:solidFill>
                <a:latin typeface="+mj-ea"/>
                <a:ea typeface="+mj-ea"/>
              </a:rPr>
              <a:t>SFA</a:t>
            </a:r>
          </a:p>
        </p:txBody>
      </p:sp>
      <p:sp>
        <p:nvSpPr>
          <p:cNvPr id="1054" name="Text Box 85"/>
          <p:cNvSpPr txBox="1">
            <a:spLocks noChangeArrowheads="1"/>
          </p:cNvSpPr>
          <p:nvPr/>
        </p:nvSpPr>
        <p:spPr>
          <a:xfrm>
            <a:off x="1279525" y="3278188"/>
            <a:ext cx="1131888" cy="469900"/>
          </a:xfrm>
          <a:prstGeom prst="rect">
            <a:avLst/>
          </a:prstGeom>
          <a:noFill/>
          <a:ln w="9525">
            <a:noFill/>
            <a:miter/>
          </a:ln>
        </p:spPr>
        <p:txBody>
          <a:bodyPr lIns="191532" tIns="95770" rIns="191532" bIns="95770">
            <a:spAutoFit/>
          </a:bodyPr>
          <a:lstStyle/>
          <a:p>
            <a:pPr algn="l" defTabSz="992188" eaLnBrk="0" hangingPunct="0">
              <a:defRPr/>
            </a:pPr>
            <a:r>
              <a:rPr lang="en-US" altLang="ko-KR" sz="900" b="0">
                <a:solidFill>
                  <a:srgbClr val="000000"/>
                </a:solidFill>
                <a:latin typeface="+mj-ea"/>
                <a:ea typeface="+mj-ea"/>
              </a:rPr>
              <a:t>Clickstream</a:t>
            </a:r>
          </a:p>
          <a:p>
            <a:pPr algn="l" defTabSz="992188" eaLnBrk="0" hangingPunct="0">
              <a:defRPr/>
            </a:pPr>
            <a:r>
              <a:rPr lang="ko-KR" altLang="en-US" sz="900" b="0">
                <a:solidFill>
                  <a:srgbClr val="000000"/>
                </a:solidFill>
                <a:latin typeface="+mj-ea"/>
                <a:ea typeface="+mj-ea"/>
              </a:rPr>
              <a:t>데이터</a:t>
            </a:r>
          </a:p>
        </p:txBody>
      </p:sp>
      <p:sp>
        <p:nvSpPr>
          <p:cNvPr id="1055" name="Text Box 86"/>
          <p:cNvSpPr txBox="1">
            <a:spLocks noChangeArrowheads="1"/>
          </p:cNvSpPr>
          <p:nvPr/>
        </p:nvSpPr>
        <p:spPr>
          <a:xfrm>
            <a:off x="1281113" y="3770313"/>
            <a:ext cx="996394" cy="316432"/>
          </a:xfrm>
          <a:prstGeom prst="rect">
            <a:avLst/>
          </a:prstGeom>
          <a:noFill/>
          <a:ln w="9525">
            <a:noFill/>
            <a:miter/>
          </a:ln>
        </p:spPr>
        <p:txBody>
          <a:bodyPr wrap="none" lIns="191532" tIns="95770" rIns="191532" bIns="95770">
            <a:spAutoFit/>
          </a:bodyPr>
          <a:lstStyle/>
          <a:p>
            <a:pPr algn="l" defTabSz="992188" eaLnBrk="0" hangingPunct="0">
              <a:defRPr/>
            </a:pPr>
            <a:r>
              <a:rPr lang="en-US" altLang="ko-KR" sz="900" b="0">
                <a:solidFill>
                  <a:srgbClr val="000000"/>
                </a:solidFill>
                <a:latin typeface="+mj-ea"/>
                <a:ea typeface="+mj-ea"/>
              </a:rPr>
              <a:t>POS </a:t>
            </a:r>
            <a:r>
              <a:rPr lang="ko-KR" altLang="en-US" sz="900" b="0">
                <a:solidFill>
                  <a:srgbClr val="000000"/>
                </a:solidFill>
                <a:latin typeface="+mj-ea"/>
                <a:ea typeface="+mj-ea"/>
              </a:rPr>
              <a:t>데이터</a:t>
            </a:r>
          </a:p>
        </p:txBody>
      </p:sp>
      <p:sp>
        <p:nvSpPr>
          <p:cNvPr id="1056" name="Text Box 87"/>
          <p:cNvSpPr txBox="1">
            <a:spLocks noChangeArrowheads="1"/>
          </p:cNvSpPr>
          <p:nvPr/>
        </p:nvSpPr>
        <p:spPr>
          <a:xfrm>
            <a:off x="1281113" y="2786063"/>
            <a:ext cx="977344" cy="469900"/>
          </a:xfrm>
          <a:prstGeom prst="rect">
            <a:avLst/>
          </a:prstGeom>
          <a:noFill/>
          <a:ln w="9525">
            <a:noFill/>
            <a:miter/>
          </a:ln>
        </p:spPr>
        <p:txBody>
          <a:bodyPr wrap="none" lIns="191532" tIns="95770" rIns="191532" bIns="95770">
            <a:spAutoFit/>
          </a:bodyPr>
          <a:lstStyle/>
          <a:p>
            <a:pPr algn="l" defTabSz="992188" eaLnBrk="0" hangingPunct="0">
              <a:defRPr/>
            </a:pPr>
            <a:r>
              <a:rPr lang="en-US" altLang="ko-KR" sz="900" b="0">
                <a:solidFill>
                  <a:srgbClr val="000000"/>
                </a:solidFill>
                <a:latin typeface="+mj-ea"/>
                <a:ea typeface="+mj-ea"/>
              </a:rPr>
              <a:t>Call Center</a:t>
            </a:r>
          </a:p>
          <a:p>
            <a:pPr algn="l" defTabSz="992188" eaLnBrk="0" hangingPunct="0">
              <a:defRPr/>
            </a:pPr>
            <a:r>
              <a:rPr lang="en-US" altLang="ko-KR" sz="900" b="0">
                <a:solidFill>
                  <a:srgbClr val="000000"/>
                </a:solidFill>
                <a:latin typeface="+mj-ea"/>
                <a:ea typeface="+mj-ea"/>
              </a:rPr>
              <a:t>Records</a:t>
            </a:r>
          </a:p>
        </p:txBody>
      </p:sp>
      <p:sp>
        <p:nvSpPr>
          <p:cNvPr id="1057" name="AutoShape 88"/>
          <p:cNvSpPr>
            <a:spLocks noChangeArrowheads="1"/>
          </p:cNvSpPr>
          <p:nvPr/>
        </p:nvSpPr>
        <p:spPr>
          <a:xfrm>
            <a:off x="2144529" y="2908300"/>
            <a:ext cx="482784" cy="503238"/>
          </a:xfrm>
          <a:prstGeom prst="rightArrow">
            <a:avLst>
              <a:gd name="adj1" fmla="val 50000"/>
              <a:gd name="adj2" fmla="val 25000"/>
            </a:avLst>
          </a:prstGeom>
          <a:gradFill rotWithShape="0">
            <a:gsLst>
              <a:gs pos="0">
                <a:srgbClr val="CCECFF"/>
              </a:gs>
              <a:gs pos="100000">
                <a:srgbClr val="99CCFF"/>
              </a:gs>
            </a:gsLst>
            <a:lin ang="5400000" scaled="1"/>
          </a:gradFill>
          <a:ln w="12700">
            <a:noFill/>
            <a:miter/>
          </a:ln>
        </p:spPr>
        <p:txBody>
          <a:bodyPr wrap="none" anchor="ctr"/>
          <a:lstStyle/>
          <a:p>
            <a:pPr>
              <a:defRPr/>
            </a:pPr>
            <a:r>
              <a:rPr lang="en-US" altLang="ko-KR" sz="1400">
                <a:latin typeface="+mj-ea"/>
                <a:ea typeface="+mj-ea"/>
              </a:rPr>
              <a:t>ETL</a:t>
            </a:r>
          </a:p>
        </p:txBody>
      </p:sp>
      <p:sp>
        <p:nvSpPr>
          <p:cNvPr id="1058" name="Line 90"/>
          <p:cNvSpPr>
            <a:spLocks noChangeShapeType="1"/>
          </p:cNvSpPr>
          <p:nvPr/>
        </p:nvSpPr>
        <p:spPr>
          <a:xfrm>
            <a:off x="4140200" y="3124200"/>
            <a:ext cx="647700" cy="0"/>
          </a:xfrm>
          <a:prstGeom prst="line">
            <a:avLst/>
          </a:prstGeom>
          <a:noFill/>
          <a:ln w="38100">
            <a:solidFill>
              <a:schemeClr val="tx1"/>
            </a:solidFill>
            <a:round/>
            <a:headEnd type="triangle" w="med" len="med"/>
            <a:tailEnd type="triangle" w="med" len="med"/>
          </a:ln>
        </p:spPr>
        <p:txBody>
          <a:bodyPr wrap="none" anchor="ctr"/>
          <a:lstStyle/>
          <a:p>
            <a:pPr>
              <a:defRPr/>
            </a:pPr>
            <a:endParaRPr lang="ko-KR" altLang="en-US">
              <a:latin typeface="+mj-ea"/>
              <a:ea typeface="+mj-ea"/>
            </a:endParaRPr>
          </a:p>
        </p:txBody>
      </p:sp>
      <p:sp>
        <p:nvSpPr>
          <p:cNvPr id="1059" name="Line 91"/>
          <p:cNvSpPr>
            <a:spLocks noChangeShapeType="1"/>
          </p:cNvSpPr>
          <p:nvPr/>
        </p:nvSpPr>
        <p:spPr>
          <a:xfrm flipH="1">
            <a:off x="5141913" y="3484563"/>
            <a:ext cx="150812" cy="581269"/>
          </a:xfrm>
          <a:prstGeom prst="line">
            <a:avLst/>
          </a:prstGeom>
          <a:noFill/>
          <a:ln w="38100">
            <a:solidFill>
              <a:schemeClr val="tx1"/>
            </a:solidFill>
            <a:round/>
            <a:headEnd type="triangle" w="med" len="med"/>
            <a:tailEnd type="triangle" w="med" len="med"/>
          </a:ln>
        </p:spPr>
        <p:txBody>
          <a:bodyPr wrap="none" anchor="ctr"/>
          <a:lstStyle/>
          <a:p>
            <a:pPr>
              <a:defRPr/>
            </a:pPr>
            <a:endParaRPr lang="ko-KR" altLang="en-US">
              <a:latin typeface="+mj-ea"/>
              <a:ea typeface="+mj-ea"/>
            </a:endParaRPr>
          </a:p>
        </p:txBody>
      </p:sp>
      <p:sp>
        <p:nvSpPr>
          <p:cNvPr id="1061" name="Rectangle 57"/>
          <p:cNvSpPr>
            <a:spLocks noChangeArrowheads="1"/>
          </p:cNvSpPr>
          <p:nvPr/>
        </p:nvSpPr>
        <p:spPr>
          <a:xfrm>
            <a:off x="6156325" y="3195638"/>
            <a:ext cx="2663825" cy="1439862"/>
          </a:xfrm>
          <a:prstGeom prst="rect">
            <a:avLst/>
          </a:prstGeom>
          <a:noFill/>
          <a:ln w="25400" algn="ctr">
            <a:solidFill>
              <a:srgbClr val="FF0000"/>
            </a:solidFill>
            <a:prstDash val="sysDash"/>
            <a:round/>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p>
        </p:txBody>
      </p:sp>
      <p:pic>
        <p:nvPicPr>
          <p:cNvPr id="6" name="그림 5"/>
          <p:cNvPicPr>
            <a:picLocks noChangeAspect="1"/>
          </p:cNvPicPr>
          <p:nvPr/>
        </p:nvPicPr>
        <p:blipFill rotWithShape="1">
          <a:blip r:embed="rId10"/>
          <a:srcRect t="9574"/>
          <a:stretch/>
        </p:blipFill>
        <p:spPr>
          <a:xfrm>
            <a:off x="7413435" y="1876425"/>
            <a:ext cx="1433892" cy="335594"/>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pPr eaLnBrk="1" hangingPunct="1">
              <a:defRPr/>
            </a:pPr>
            <a:r>
              <a:rPr lang="ko-KR" altLang="en-US" b="1">
                <a:ea typeface="굴림"/>
              </a:rPr>
              <a:t>개요</a:t>
            </a:r>
          </a:p>
        </p:txBody>
      </p:sp>
      <p:sp>
        <p:nvSpPr>
          <p:cNvPr id="137219" name="Rectangle 3"/>
          <p:cNvSpPr>
            <a:spLocks noGrp="1" noChangeArrowheads="1"/>
          </p:cNvSpPr>
          <p:nvPr>
            <p:ph type="body" idx="1"/>
          </p:nvPr>
        </p:nvSpPr>
        <p:spPr>
          <a:xfrm>
            <a:off x="228600" y="1146175"/>
            <a:ext cx="8686800" cy="5026025"/>
          </a:xfrm>
        </p:spPr>
        <p:txBody>
          <a:bodyPr/>
          <a:lstStyle/>
          <a:p>
            <a:pPr lvl="0">
              <a:defRPr/>
            </a:pPr>
            <a:r>
              <a:rPr lang="ko-KR" altLang="en-US">
                <a:ea typeface="굴림"/>
              </a:rPr>
              <a:t>메트릭이란?</a:t>
            </a:r>
          </a:p>
          <a:p>
            <a:pPr lvl="0">
              <a:defRPr/>
            </a:pPr>
            <a:r>
              <a:rPr lang="ko-KR" altLang="en-US">
                <a:ea typeface="굴림"/>
              </a:rPr>
              <a:t>단순 메트릭</a:t>
            </a:r>
          </a:p>
          <a:p>
            <a:pPr lvl="0">
              <a:defRPr/>
            </a:pPr>
            <a:r>
              <a:rPr lang="ko-KR" altLang="en-US">
                <a:ea typeface="굴림"/>
              </a:rPr>
              <a:t>복합 메트릭</a:t>
            </a:r>
          </a:p>
          <a:p>
            <a:pPr lvl="0">
              <a:defRPr/>
            </a:pPr>
            <a:r>
              <a:rPr lang="ko-KR" altLang="en-US">
                <a:ea typeface="굴림"/>
              </a:rPr>
              <a:t>디멘져널러티</a:t>
            </a:r>
          </a:p>
          <a:p>
            <a:pPr lvl="0">
              <a:defRPr/>
            </a:pPr>
            <a:r>
              <a:rPr lang="ko-KR" altLang="en-US">
                <a:ea typeface="굴림"/>
              </a:rPr>
              <a:t>조건</a:t>
            </a:r>
          </a:p>
          <a:p>
            <a:pPr lvl="0">
              <a:defRPr/>
            </a:pPr>
            <a:r>
              <a:rPr lang="ko-KR" altLang="en-US">
                <a:ea typeface="굴림"/>
              </a:rPr>
              <a:t>변형</a:t>
            </a:r>
          </a:p>
        </p:txBody>
      </p:sp>
    </p:spTree>
    <p:extLst>
      <p:ext uri="{BB962C8B-B14F-4D97-AF65-F5344CB8AC3E}">
        <p14:creationId xmlns:p14="http://schemas.microsoft.com/office/powerpoint/2010/main" val="373539733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228600" y="228600"/>
            <a:ext cx="8686800" cy="762000"/>
          </a:xfrm>
        </p:spPr>
        <p:txBody>
          <a:bodyPr/>
          <a:lstStyle/>
          <a:p>
            <a:pPr eaLnBrk="1" hangingPunct="1">
              <a:defRPr/>
            </a:pPr>
            <a:r>
              <a:rPr lang="ko-KR" altLang="en-US" b="1">
                <a:ea typeface="굴림"/>
              </a:rPr>
              <a:t>메트릭이란?</a:t>
            </a:r>
          </a:p>
        </p:txBody>
      </p:sp>
      <p:sp>
        <p:nvSpPr>
          <p:cNvPr id="138243" name="Rectangle 3"/>
          <p:cNvSpPr>
            <a:spLocks noGrp="1" noChangeArrowheads="1"/>
          </p:cNvSpPr>
          <p:nvPr>
            <p:ph type="body" idx="1"/>
          </p:nvPr>
        </p:nvSpPr>
        <p:spPr>
          <a:xfrm>
            <a:off x="228600" y="1146175"/>
            <a:ext cx="8686800" cy="5026025"/>
          </a:xfrm>
        </p:spPr>
        <p:txBody>
          <a:bodyPr/>
          <a:lstStyle/>
          <a:p>
            <a:pPr lvl="0">
              <a:defRPr/>
            </a:pPr>
            <a:endParaRPr lang="ko-KR" altLang="en-US">
              <a:ea typeface="굴림"/>
            </a:endParaRPr>
          </a:p>
          <a:p>
            <a:pPr lvl="0">
              <a:defRPr/>
            </a:pPr>
            <a:endParaRPr lang="ko-KR" altLang="en-US">
              <a:ea typeface="굴림"/>
            </a:endParaRPr>
          </a:p>
          <a:p>
            <a:pPr lvl="0">
              <a:defRPr/>
            </a:pPr>
            <a:r>
              <a:rPr lang="ko-KR" altLang="en-US">
                <a:ea typeface="굴림"/>
              </a:rPr>
              <a:t>메트릭은 </a:t>
            </a:r>
            <a:r>
              <a:rPr lang="ko-KR" altLang="ko-KR">
                <a:ea typeface="굴림"/>
              </a:rPr>
              <a:t> </a:t>
            </a:r>
            <a:r>
              <a:rPr lang="en-US" altLang="ko-KR">
                <a:ea typeface="굴림"/>
              </a:rPr>
              <a:t>business value </a:t>
            </a:r>
            <a:r>
              <a:rPr lang="ko-KR" altLang="en-US">
                <a:ea typeface="굴림"/>
              </a:rPr>
              <a:t>이다.</a:t>
            </a:r>
          </a:p>
          <a:p>
            <a:pPr lvl="0">
              <a:defRPr/>
            </a:pPr>
            <a:r>
              <a:rPr lang="en-US" altLang="ko-KR">
                <a:ea typeface="굴림"/>
              </a:rPr>
              <a:t>Metrics data</a:t>
            </a:r>
            <a:r>
              <a:rPr lang="ko-KR" altLang="en-US">
                <a:ea typeface="굴림"/>
              </a:rPr>
              <a:t>분석을 허용한다.</a:t>
            </a:r>
          </a:p>
          <a:p>
            <a:pPr lvl="0">
              <a:defRPr/>
            </a:pPr>
            <a:r>
              <a:rPr lang="en-US" altLang="ko-KR">
                <a:ea typeface="굴림"/>
              </a:rPr>
              <a:t>Metric </a:t>
            </a:r>
            <a:r>
              <a:rPr lang="ko-KR" altLang="en-US">
                <a:ea typeface="굴림"/>
              </a:rPr>
              <a:t>은 </a:t>
            </a:r>
            <a:r>
              <a:rPr lang="en-US" altLang="ko-KR">
                <a:ea typeface="굴림"/>
              </a:rPr>
              <a:t>Fact, Function, </a:t>
            </a:r>
            <a:r>
              <a:rPr lang="ko-KR" altLang="en-US">
                <a:ea typeface="굴림"/>
              </a:rPr>
              <a:t>수학적 연산과  또 다른 </a:t>
            </a:r>
            <a:r>
              <a:rPr lang="en-US" altLang="ko-KR">
                <a:ea typeface="굴림"/>
              </a:rPr>
              <a:t>Metric </a:t>
            </a:r>
            <a:r>
              <a:rPr lang="ko-KR" altLang="en-US">
                <a:ea typeface="굴림"/>
              </a:rPr>
              <a:t>으로부터 생성된다.</a:t>
            </a:r>
          </a:p>
          <a:p>
            <a:pPr lvl="0">
              <a:defRPr/>
            </a:pPr>
            <a:endParaRPr lang="ko-KR" altLang="en-US">
              <a:ea typeface="굴림"/>
            </a:endParaRPr>
          </a:p>
        </p:txBody>
      </p:sp>
      <p:pic>
        <p:nvPicPr>
          <p:cNvPr id="138244" name="Picture 4" descr="C:\WINNT\Profiles\anelson\Desktop\Castor\Screen shots\metric.bmp"/>
          <p:cNvPicPr>
            <a:picLocks noChangeAspect="1" noChangeArrowheads="1"/>
          </p:cNvPicPr>
          <p:nvPr/>
        </p:nvPicPr>
        <p:blipFill rotWithShape="1">
          <a:blip r:embed="rId3"/>
          <a:srcRect/>
          <a:stretch>
            <a:fillRect/>
          </a:stretch>
        </p:blipFill>
        <p:spPr>
          <a:xfrm>
            <a:off x="5486400" y="1600200"/>
            <a:ext cx="1524000" cy="1335088"/>
          </a:xfrm>
          <a:prstGeom prst="rect">
            <a:avLst/>
          </a:prstGeom>
          <a:noFill/>
          <a:ln>
            <a:noFill/>
          </a:ln>
        </p:spPr>
      </p:pic>
    </p:spTree>
    <p:extLst>
      <p:ext uri="{BB962C8B-B14F-4D97-AF65-F5344CB8AC3E}">
        <p14:creationId xmlns:p14="http://schemas.microsoft.com/office/powerpoint/2010/main" val="405498113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pPr eaLnBrk="1" hangingPunct="1">
              <a:defRPr/>
            </a:pPr>
            <a:r>
              <a:rPr lang="ko-KR" altLang="en-US" b="1" smtClean="0">
                <a:ea typeface="굴림" pitchFamily="50" charset="-127"/>
              </a:rPr>
              <a:t>단순 메트릭</a:t>
            </a:r>
          </a:p>
        </p:txBody>
      </p:sp>
      <p:sp>
        <p:nvSpPr>
          <p:cNvPr id="139267" name="Text Box 3"/>
          <p:cNvSpPr txBox="1">
            <a:spLocks noChangeArrowheads="1"/>
          </p:cNvSpPr>
          <p:nvPr/>
        </p:nvSpPr>
        <p:spPr bwMode="auto">
          <a:xfrm>
            <a:off x="1752600" y="1981200"/>
            <a:ext cx="55721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lnSpc>
                <a:spcPct val="200000"/>
              </a:lnSpc>
            </a:pPr>
            <a:r>
              <a:rPr lang="en-US" altLang="ko-KR" sz="2000">
                <a:solidFill>
                  <a:srgbClr val="000000"/>
                </a:solidFill>
                <a:latin typeface="Futura Md BT"/>
              </a:rPr>
              <a:t>Total Sales = Sum([Order Amt])</a:t>
            </a:r>
          </a:p>
          <a:p>
            <a:pPr algn="l" eaLnBrk="1" hangingPunct="1">
              <a:lnSpc>
                <a:spcPct val="200000"/>
              </a:lnSpc>
            </a:pPr>
            <a:r>
              <a:rPr lang="en-US" altLang="ko-KR" sz="2000">
                <a:solidFill>
                  <a:srgbClr val="000000"/>
                </a:solidFill>
                <a:latin typeface="Futura Md BT"/>
              </a:rPr>
              <a:t>Total Cost = Sum([Unit Cost])</a:t>
            </a:r>
          </a:p>
          <a:p>
            <a:pPr algn="l" eaLnBrk="1" hangingPunct="1">
              <a:lnSpc>
                <a:spcPct val="200000"/>
              </a:lnSpc>
            </a:pPr>
            <a:r>
              <a:rPr lang="en-US" altLang="ko-KR" sz="2000">
                <a:solidFill>
                  <a:srgbClr val="000000"/>
                </a:solidFill>
                <a:latin typeface="Futura Md BT"/>
              </a:rPr>
              <a:t>Profit = Sum([Order Amt]) – Sum([Unit Cost])</a:t>
            </a:r>
          </a:p>
          <a:p>
            <a:pPr algn="l" eaLnBrk="1" hangingPunct="1">
              <a:lnSpc>
                <a:spcPct val="200000"/>
              </a:lnSpc>
            </a:pPr>
            <a:r>
              <a:rPr lang="en-US" altLang="ko-KR" sz="2000">
                <a:solidFill>
                  <a:srgbClr val="000000"/>
                </a:solidFill>
                <a:latin typeface="Futura Md BT"/>
              </a:rPr>
              <a:t>Price = Avg([Discount Price])</a:t>
            </a:r>
          </a:p>
          <a:p>
            <a:pPr algn="l" eaLnBrk="1" hangingPunct="1"/>
            <a:endParaRPr lang="ko-KR" altLang="en-US" sz="2400" b="0">
              <a:latin typeface="Times New Roman" panose="02020603050405020304" pitchFamily="18" charset="0"/>
            </a:endParaRPr>
          </a:p>
        </p:txBody>
      </p:sp>
    </p:spTree>
    <p:extLst>
      <p:ext uri="{BB962C8B-B14F-4D97-AF65-F5344CB8AC3E}">
        <p14:creationId xmlns:p14="http://schemas.microsoft.com/office/powerpoint/2010/main" val="4118818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eaLnBrk="1" hangingPunct="1">
              <a:defRPr/>
            </a:pPr>
            <a:r>
              <a:rPr lang="ko-KR" altLang="en-US" b="1" smtClean="0">
                <a:ea typeface="굴림" pitchFamily="50" charset="-127"/>
              </a:rPr>
              <a:t>복합 메트릭</a:t>
            </a:r>
          </a:p>
        </p:txBody>
      </p:sp>
      <p:sp>
        <p:nvSpPr>
          <p:cNvPr id="140291" name="Text Box 3"/>
          <p:cNvSpPr txBox="1">
            <a:spLocks noChangeArrowheads="1"/>
          </p:cNvSpPr>
          <p:nvPr/>
        </p:nvSpPr>
        <p:spPr bwMode="auto">
          <a:xfrm>
            <a:off x="609600" y="2036763"/>
            <a:ext cx="702151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lnSpc>
                <a:spcPct val="200000"/>
              </a:lnSpc>
            </a:pPr>
            <a:r>
              <a:rPr lang="en-US" altLang="ko-KR" sz="2000">
                <a:solidFill>
                  <a:srgbClr val="000000"/>
                </a:solidFill>
                <a:latin typeface="Futura Md BT"/>
              </a:rPr>
              <a:t>Profit = [Total Sales] – [Total Cost]</a:t>
            </a:r>
          </a:p>
          <a:p>
            <a:pPr algn="l" eaLnBrk="1" hangingPunct="1">
              <a:lnSpc>
                <a:spcPct val="200000"/>
              </a:lnSpc>
            </a:pPr>
            <a:r>
              <a:rPr lang="en-US" altLang="ko-KR" sz="2000">
                <a:solidFill>
                  <a:srgbClr val="000000"/>
                </a:solidFill>
                <a:latin typeface="Futura Md BT"/>
              </a:rPr>
              <a:t>Profit Margin = ([Total Sales] – [Total Cost]) / [Total Cost]</a:t>
            </a:r>
          </a:p>
          <a:p>
            <a:pPr algn="l" eaLnBrk="1" hangingPunct="1">
              <a:lnSpc>
                <a:spcPct val="200000"/>
              </a:lnSpc>
            </a:pPr>
            <a:r>
              <a:rPr lang="en-US" altLang="ko-KR" sz="2000">
                <a:solidFill>
                  <a:srgbClr val="000000"/>
                </a:solidFill>
                <a:latin typeface="Futura Md BT"/>
              </a:rPr>
              <a:t>% to Market = [Total Sales] / [Market Sales]</a:t>
            </a:r>
          </a:p>
          <a:p>
            <a:pPr algn="l" eaLnBrk="1" hangingPunct="1">
              <a:lnSpc>
                <a:spcPct val="200000"/>
              </a:lnSpc>
            </a:pPr>
            <a:r>
              <a:rPr lang="en-US" altLang="ko-KR" sz="2000">
                <a:solidFill>
                  <a:srgbClr val="000000"/>
                </a:solidFill>
                <a:latin typeface="Futura Md BT"/>
              </a:rPr>
              <a:t>% to Division = [Total Sales] / [Division Sales]</a:t>
            </a:r>
          </a:p>
          <a:p>
            <a:pPr algn="l" eaLnBrk="1" hangingPunct="1"/>
            <a:endParaRPr lang="ko-KR" altLang="en-US" sz="2400" b="0">
              <a:latin typeface="Times New Roman" panose="02020603050405020304" pitchFamily="18" charset="0"/>
            </a:endParaRPr>
          </a:p>
        </p:txBody>
      </p:sp>
    </p:spTree>
    <p:extLst>
      <p:ext uri="{BB962C8B-B14F-4D97-AF65-F5344CB8AC3E}">
        <p14:creationId xmlns:p14="http://schemas.microsoft.com/office/powerpoint/2010/main" val="3821012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pPr eaLnBrk="1" hangingPunct="1">
              <a:defRPr/>
            </a:pPr>
            <a:r>
              <a:rPr lang="ko-KR" altLang="en-US" b="1" smtClean="0">
                <a:ea typeface="굴림" pitchFamily="50" charset="-127"/>
              </a:rPr>
              <a:t>메트릭 생성 - 메트릭 편집기</a:t>
            </a:r>
          </a:p>
        </p:txBody>
      </p:sp>
      <p:pic>
        <p:nvPicPr>
          <p:cNvPr id="1413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24000"/>
            <a:ext cx="6477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629057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228600" y="228600"/>
            <a:ext cx="8686800" cy="762000"/>
          </a:xfrm>
        </p:spPr>
        <p:txBody>
          <a:bodyPr/>
          <a:lstStyle/>
          <a:p>
            <a:pPr eaLnBrk="1" hangingPunct="1">
              <a:defRPr/>
            </a:pPr>
            <a:r>
              <a:rPr lang="ko-KR" altLang="en-US" b="1">
                <a:ea typeface="굴림"/>
              </a:rPr>
              <a:t>메트릭 생성 - 메트릭 편집기(애트리뷰트</a:t>
            </a:r>
            <a:r>
              <a:rPr lang="en-US" altLang="ko-KR" b="1">
                <a:ea typeface="굴림"/>
              </a:rPr>
              <a:t>COUNT)</a:t>
            </a:r>
          </a:p>
        </p:txBody>
      </p:sp>
      <p:pic>
        <p:nvPicPr>
          <p:cNvPr id="142339" name="Picture 5"/>
          <p:cNvPicPr>
            <a:picLocks noChangeAspect="1" noChangeArrowheads="1"/>
          </p:cNvPicPr>
          <p:nvPr/>
        </p:nvPicPr>
        <p:blipFill rotWithShape="1">
          <a:blip r:embed="rId3"/>
          <a:srcRect/>
          <a:stretch>
            <a:fillRect/>
          </a:stretch>
        </p:blipFill>
        <p:spPr>
          <a:xfrm>
            <a:off x="381000" y="1314450"/>
            <a:ext cx="5751513" cy="4229100"/>
          </a:xfrm>
          <a:prstGeom prst="rect">
            <a:avLst/>
          </a:prstGeom>
          <a:noFill/>
          <a:ln>
            <a:noFill/>
          </a:ln>
        </p:spPr>
      </p:pic>
      <p:pic>
        <p:nvPicPr>
          <p:cNvPr id="142340" name="Picture 6"/>
          <p:cNvPicPr>
            <a:picLocks noChangeAspect="1" noChangeArrowheads="1"/>
          </p:cNvPicPr>
          <p:nvPr/>
        </p:nvPicPr>
        <p:blipFill rotWithShape="1">
          <a:blip r:embed="rId4"/>
          <a:srcRect/>
          <a:stretch>
            <a:fillRect/>
          </a:stretch>
        </p:blipFill>
        <p:spPr>
          <a:xfrm>
            <a:off x="5295900" y="3248025"/>
            <a:ext cx="3390900" cy="2824163"/>
          </a:xfrm>
          <a:prstGeom prst="rect">
            <a:avLst/>
          </a:prstGeom>
          <a:noFill/>
          <a:ln>
            <a:noFill/>
          </a:ln>
        </p:spPr>
      </p:pic>
      <p:sp>
        <p:nvSpPr>
          <p:cNvPr id="142341" name="Text Box 7"/>
          <p:cNvSpPr txBox="1">
            <a:spLocks noChangeArrowheads="1"/>
          </p:cNvSpPr>
          <p:nvPr/>
        </p:nvSpPr>
        <p:spPr>
          <a:xfrm>
            <a:off x="6248400" y="1524000"/>
            <a:ext cx="2438400" cy="1179195"/>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spcBef>
                <a:spcPct val="50000"/>
              </a:spcBef>
              <a:defRPr/>
            </a:pPr>
            <a:r>
              <a:rPr lang="ko-KR" altLang="en-US"/>
              <a:t>애트리뷰트를 메트릭 정의 창에 </a:t>
            </a:r>
            <a:r>
              <a:rPr lang="en-US" altLang="ko-KR"/>
              <a:t>Drag</a:t>
            </a:r>
            <a:r>
              <a:rPr lang="ko-KR" altLang="en-US"/>
              <a:t>하면 기본 </a:t>
            </a:r>
            <a:r>
              <a:rPr lang="en-US" altLang="ko-KR"/>
              <a:t>Count </a:t>
            </a:r>
            <a:r>
              <a:rPr lang="ko-KR" altLang="en-US"/>
              <a:t>함수로 표시된다.</a:t>
            </a:r>
          </a:p>
        </p:txBody>
      </p:sp>
      <p:sp>
        <p:nvSpPr>
          <p:cNvPr id="142342" name="Text Box 8"/>
          <p:cNvSpPr txBox="1">
            <a:spLocks noChangeArrowheads="1"/>
          </p:cNvSpPr>
          <p:nvPr/>
        </p:nvSpPr>
        <p:spPr>
          <a:xfrm>
            <a:off x="609600" y="5589240"/>
            <a:ext cx="4800600" cy="581025"/>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algn="l" eaLnBrk="1" hangingPunct="1">
              <a:spcBef>
                <a:spcPct val="50000"/>
              </a:spcBef>
              <a:defRPr/>
            </a:pPr>
            <a:r>
              <a:rPr lang="en-US" altLang="ko-KR" sz="1600"/>
              <a:t>COUNT</a:t>
            </a:r>
            <a:r>
              <a:rPr lang="ko-KR" altLang="en-US" sz="1600"/>
              <a:t>를 마우스 선택 후에 오른쪽 마우스 버튼메뉴에서 매개변수 창을 기동할 수 있다.</a:t>
            </a:r>
          </a:p>
        </p:txBody>
      </p:sp>
    </p:spTree>
    <p:extLst>
      <p:ext uri="{BB962C8B-B14F-4D97-AF65-F5344CB8AC3E}">
        <p14:creationId xmlns:p14="http://schemas.microsoft.com/office/powerpoint/2010/main" val="190883534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pPr eaLnBrk="1" hangingPunct="1">
              <a:defRPr/>
            </a:pPr>
            <a:r>
              <a:rPr lang="ko-KR" altLang="en-US" b="1" smtClean="0">
                <a:ea typeface="굴림" pitchFamily="50" charset="-127"/>
              </a:rPr>
              <a:t>메트릭 생성 - 메트릭 포맷</a:t>
            </a:r>
            <a:endParaRPr lang="en-US" altLang="ko-KR" b="1" smtClean="0">
              <a:ea typeface="굴림" pitchFamily="50" charset="-127"/>
            </a:endParaRPr>
          </a:p>
        </p:txBody>
      </p:sp>
      <p:graphicFrame>
        <p:nvGraphicFramePr>
          <p:cNvPr id="12290" name="Object 0"/>
          <p:cNvGraphicFramePr>
            <a:graphicFrameLocks noChangeAspect="1"/>
          </p:cNvGraphicFramePr>
          <p:nvPr/>
        </p:nvGraphicFramePr>
        <p:xfrm>
          <a:off x="228600" y="1295400"/>
          <a:ext cx="6761163" cy="4791075"/>
        </p:xfrm>
        <a:graphic>
          <a:graphicData uri="http://schemas.openxmlformats.org/presentationml/2006/ole">
            <mc:AlternateContent xmlns:mc="http://schemas.openxmlformats.org/markup-compatibility/2006">
              <mc:Choice xmlns:v="urn:schemas-microsoft-com:vml" Requires="v">
                <p:oleObj spid="_x0000_s63516" name="비트맵 이미지" r:id="rId4" imgW="6761905" imgH="4791744" progId="Paint.Picture">
                  <p:embed/>
                </p:oleObj>
              </mc:Choice>
              <mc:Fallback>
                <p:oleObj name="비트맵 이미지" r:id="rId4" imgW="6761905" imgH="479174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295400"/>
                        <a:ext cx="6761163" cy="479107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99CCFF"/>
                                </a:gs>
                              </a:gsLst>
                              <a:lin ang="5400000" scaled="1"/>
                            </a:gra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29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2132856"/>
            <a:ext cx="36957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cxnSp>
        <p:nvCxnSpPr>
          <p:cNvPr id="12293" name="AutoShape 7"/>
          <p:cNvCxnSpPr>
            <a:cxnSpLocks noChangeShapeType="1"/>
          </p:cNvCxnSpPr>
          <p:nvPr/>
        </p:nvCxnSpPr>
        <p:spPr bwMode="auto">
          <a:xfrm>
            <a:off x="4419600" y="1981200"/>
            <a:ext cx="2152650" cy="533400"/>
          </a:xfrm>
          <a:prstGeom prst="curvedConnector2">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122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pPr eaLnBrk="1" hangingPunct="1">
              <a:defRPr/>
            </a:pPr>
            <a:r>
              <a:rPr lang="ko-KR" altLang="en-US" b="1" smtClean="0">
                <a:ea typeface="굴림" pitchFamily="50" charset="-127"/>
              </a:rPr>
              <a:t>메트릭 생성 – 스마트 메트릭</a:t>
            </a:r>
            <a:endParaRPr lang="ko-KR" altLang="en-US" smtClean="0">
              <a:ea typeface="굴림" pitchFamily="50" charset="-127"/>
            </a:endParaRPr>
          </a:p>
        </p:txBody>
      </p:sp>
      <p:grpSp>
        <p:nvGrpSpPr>
          <p:cNvPr id="2" name="그룹 1"/>
          <p:cNvGrpSpPr/>
          <p:nvPr/>
        </p:nvGrpSpPr>
        <p:grpSpPr>
          <a:xfrm>
            <a:off x="457200" y="1196752"/>
            <a:ext cx="7143750" cy="4972050"/>
            <a:chOff x="457200" y="1371600"/>
            <a:chExt cx="7143750" cy="4972050"/>
          </a:xfrm>
        </p:grpSpPr>
        <p:pic>
          <p:nvPicPr>
            <p:cNvPr id="143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71600"/>
              <a:ext cx="676275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43364" name="Oval 4"/>
            <p:cNvSpPr>
              <a:spLocks noChangeArrowheads="1"/>
            </p:cNvSpPr>
            <p:nvPr/>
          </p:nvSpPr>
          <p:spPr bwMode="auto">
            <a:xfrm>
              <a:off x="457200" y="1905000"/>
              <a:ext cx="1905000" cy="685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143365" name="Oval 5"/>
            <p:cNvSpPr>
              <a:spLocks noChangeArrowheads="1"/>
            </p:cNvSpPr>
            <p:nvPr/>
          </p:nvSpPr>
          <p:spPr bwMode="auto">
            <a:xfrm>
              <a:off x="762000" y="5486400"/>
              <a:ext cx="1905000" cy="685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grpSp>
    </p:spTree>
    <p:extLst>
      <p:ext uri="{BB962C8B-B14F-4D97-AF65-F5344CB8AC3E}">
        <p14:creationId xmlns:p14="http://schemas.microsoft.com/office/powerpoint/2010/main" val="125888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pPr eaLnBrk="1" hangingPunct="1">
              <a:defRPr/>
            </a:pPr>
            <a:r>
              <a:rPr lang="ko-KR" altLang="en-US" b="1" smtClean="0">
                <a:ea typeface="굴림" pitchFamily="50" charset="-127"/>
              </a:rPr>
              <a:t>디멘져널 메트릭</a:t>
            </a:r>
          </a:p>
        </p:txBody>
      </p:sp>
      <p:sp>
        <p:nvSpPr>
          <p:cNvPr id="144387" name="Text Box 3"/>
          <p:cNvSpPr txBox="1">
            <a:spLocks noChangeArrowheads="1"/>
          </p:cNvSpPr>
          <p:nvPr/>
        </p:nvSpPr>
        <p:spPr bwMode="auto">
          <a:xfrm>
            <a:off x="914400" y="1828800"/>
            <a:ext cx="2011363"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Regional Sales</a:t>
            </a:r>
          </a:p>
        </p:txBody>
      </p:sp>
      <p:sp>
        <p:nvSpPr>
          <p:cNvPr id="144388" name="Text Box 4"/>
          <p:cNvSpPr txBox="1">
            <a:spLocks noChangeArrowheads="1"/>
          </p:cNvSpPr>
          <p:nvPr/>
        </p:nvSpPr>
        <p:spPr bwMode="auto">
          <a:xfrm>
            <a:off x="3260725" y="3622675"/>
            <a:ext cx="130175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All Sales</a:t>
            </a:r>
          </a:p>
        </p:txBody>
      </p:sp>
      <p:sp>
        <p:nvSpPr>
          <p:cNvPr id="144389" name="Text Box 5"/>
          <p:cNvSpPr txBox="1">
            <a:spLocks noChangeArrowheads="1"/>
          </p:cNvSpPr>
          <p:nvPr/>
        </p:nvSpPr>
        <p:spPr bwMode="auto">
          <a:xfrm>
            <a:off x="3581400" y="2362200"/>
            <a:ext cx="4862513"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Sales only for a handful of Employees</a:t>
            </a:r>
          </a:p>
        </p:txBody>
      </p:sp>
      <p:sp>
        <p:nvSpPr>
          <p:cNvPr id="144390" name="Text Box 6"/>
          <p:cNvSpPr txBox="1">
            <a:spLocks noChangeArrowheads="1"/>
          </p:cNvSpPr>
          <p:nvPr/>
        </p:nvSpPr>
        <p:spPr bwMode="auto">
          <a:xfrm>
            <a:off x="5470525" y="4613275"/>
            <a:ext cx="2738438"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Percent Contribution</a:t>
            </a:r>
          </a:p>
        </p:txBody>
      </p:sp>
      <p:sp>
        <p:nvSpPr>
          <p:cNvPr id="144391" name="Text Box 7"/>
          <p:cNvSpPr txBox="1">
            <a:spLocks noChangeArrowheads="1"/>
          </p:cNvSpPr>
          <p:nvPr/>
        </p:nvSpPr>
        <p:spPr bwMode="auto">
          <a:xfrm>
            <a:off x="1355725" y="4841875"/>
            <a:ext cx="1997075"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Monthly Costs</a:t>
            </a:r>
          </a:p>
        </p:txBody>
      </p:sp>
    </p:spTree>
    <p:extLst>
      <p:ext uri="{BB962C8B-B14F-4D97-AF65-F5344CB8AC3E}">
        <p14:creationId xmlns:p14="http://schemas.microsoft.com/office/powerpoint/2010/main" val="797316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228600" y="228600"/>
            <a:ext cx="8686800" cy="762000"/>
          </a:xfrm>
        </p:spPr>
        <p:txBody>
          <a:bodyPr/>
          <a:lstStyle/>
          <a:p>
            <a:pPr eaLnBrk="1" hangingPunct="1">
              <a:defRPr/>
            </a:pPr>
            <a:r>
              <a:rPr lang="ko-KR" altLang="en-US" b="1">
                <a:ea typeface="굴림"/>
              </a:rPr>
              <a:t>디멘져널러티 – 필터링</a:t>
            </a:r>
          </a:p>
        </p:txBody>
      </p:sp>
      <p:pic>
        <p:nvPicPr>
          <p:cNvPr id="145411" name="Picture 6"/>
          <p:cNvPicPr>
            <a:picLocks noChangeAspect="1" noChangeArrowheads="1"/>
          </p:cNvPicPr>
          <p:nvPr/>
        </p:nvPicPr>
        <p:blipFill rotWithShape="1">
          <a:blip r:embed="rId3"/>
          <a:srcRect/>
          <a:stretch>
            <a:fillRect/>
          </a:stretch>
        </p:blipFill>
        <p:spPr>
          <a:xfrm>
            <a:off x="1143000" y="1524000"/>
            <a:ext cx="6781800" cy="4648200"/>
          </a:xfrm>
          <a:prstGeom prst="rect">
            <a:avLst/>
          </a:prstGeom>
          <a:noFill/>
          <a:ln>
            <a:noFill/>
          </a:ln>
        </p:spPr>
      </p:pic>
    </p:spTree>
    <p:extLst>
      <p:ext uri="{BB962C8B-B14F-4D97-AF65-F5344CB8AC3E}">
        <p14:creationId xmlns:p14="http://schemas.microsoft.com/office/powerpoint/2010/main" val="398353275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1026"/>
          <p:cNvSpPr>
            <a:spLocks noGrp="1" noChangeArrowheads="1"/>
          </p:cNvSpPr>
          <p:nvPr>
            <p:ph type="title"/>
          </p:nvPr>
        </p:nvSpPr>
        <p:spPr/>
        <p:txBody>
          <a:bodyPr/>
          <a:lstStyle/>
          <a:p>
            <a:pPr eaLnBrk="1" hangingPunct="1">
              <a:defRPr/>
            </a:pPr>
            <a:r>
              <a:rPr lang="en-US" altLang="ko-KR" smtClean="0">
                <a:effectLst>
                  <a:outerShdw blurRad="38100" dist="38100" dir="2700000" algn="tl">
                    <a:srgbClr val="C0C0C0"/>
                  </a:outerShdw>
                </a:effectLst>
                <a:ea typeface="천리안체" pitchFamily="18" charset="-127"/>
              </a:rPr>
              <a:t>MicroStrategy Product Architecture</a:t>
            </a:r>
            <a:endParaRPr lang="ko-KR" altLang="en-US" smtClean="0">
              <a:ea typeface="굴림" pitchFamily="50" charset="-127"/>
            </a:endParaRPr>
          </a:p>
        </p:txBody>
      </p:sp>
      <p:grpSp>
        <p:nvGrpSpPr>
          <p:cNvPr id="2" name="그룹 1"/>
          <p:cNvGrpSpPr/>
          <p:nvPr/>
        </p:nvGrpSpPr>
        <p:grpSpPr>
          <a:xfrm>
            <a:off x="161925" y="1157288"/>
            <a:ext cx="8658547" cy="4936008"/>
            <a:chOff x="161925" y="1157288"/>
            <a:chExt cx="8902700" cy="5264150"/>
          </a:xfrm>
        </p:grpSpPr>
        <p:sp>
          <p:nvSpPr>
            <p:cNvPr id="70658" name="Rectangle 103"/>
            <p:cNvSpPr>
              <a:spLocks noChangeArrowheads="1"/>
            </p:cNvSpPr>
            <p:nvPr/>
          </p:nvSpPr>
          <p:spPr bwMode="auto">
            <a:xfrm>
              <a:off x="7477125" y="2887663"/>
              <a:ext cx="1577975" cy="561975"/>
            </a:xfrm>
            <a:prstGeom prst="rect">
              <a:avLst/>
            </a:prstGeom>
            <a:solidFill>
              <a:schemeClr val="bg1">
                <a:alpha val="8117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grpSp>
          <p:nvGrpSpPr>
            <p:cNvPr id="70660" name="Group 4"/>
            <p:cNvGrpSpPr>
              <a:grpSpLocks/>
            </p:cNvGrpSpPr>
            <p:nvPr/>
          </p:nvGrpSpPr>
          <p:grpSpPr bwMode="auto">
            <a:xfrm>
              <a:off x="1600200" y="1195388"/>
              <a:ext cx="4572000" cy="498475"/>
              <a:chOff x="1342" y="853"/>
              <a:chExt cx="2336" cy="314"/>
            </a:xfrm>
          </p:grpSpPr>
          <p:sp>
            <p:nvSpPr>
              <p:cNvPr id="70751" name="AutoShape 5"/>
              <p:cNvSpPr>
                <a:spLocks/>
              </p:cNvSpPr>
              <p:nvPr/>
            </p:nvSpPr>
            <p:spPr bwMode="auto">
              <a:xfrm rot="5400000">
                <a:off x="2457" y="-54"/>
                <a:ext cx="106" cy="2336"/>
              </a:xfrm>
              <a:prstGeom prst="leftBrace">
                <a:avLst>
                  <a:gd name="adj1" fmla="val 183648"/>
                  <a:gd name="adj2" fmla="val 50185"/>
                </a:avLst>
              </a:prstGeom>
              <a:noFill/>
              <a:ln w="12700">
                <a:solidFill>
                  <a:srgbClr val="006699"/>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solidFill>
                    <a:srgbClr val="006699"/>
                  </a:solidFill>
                  <a:latin typeface="Tahoma" panose="020B0604030504040204" pitchFamily="34" charset="0"/>
                </a:endParaRPr>
              </a:p>
            </p:txBody>
          </p:sp>
          <p:sp>
            <p:nvSpPr>
              <p:cNvPr id="70752" name="Text Box 6"/>
              <p:cNvSpPr txBox="1">
                <a:spLocks noChangeArrowheads="1"/>
              </p:cNvSpPr>
              <p:nvPr/>
            </p:nvSpPr>
            <p:spPr bwMode="auto">
              <a:xfrm>
                <a:off x="1561" y="853"/>
                <a:ext cx="189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solidFill>
                      <a:srgbClr val="006699"/>
                    </a:solidFill>
                  </a:rPr>
                  <a:t>Interactive Reporting, Analysis, Scorecards &amp; Dashboards</a:t>
                </a:r>
              </a:p>
            </p:txBody>
          </p:sp>
        </p:grpSp>
        <p:grpSp>
          <p:nvGrpSpPr>
            <p:cNvPr id="70661" name="Group 109"/>
            <p:cNvGrpSpPr>
              <a:grpSpLocks/>
            </p:cNvGrpSpPr>
            <p:nvPr/>
          </p:nvGrpSpPr>
          <p:grpSpPr bwMode="auto">
            <a:xfrm>
              <a:off x="6248400" y="1157288"/>
              <a:ext cx="1914525" cy="554037"/>
              <a:chOff x="3936" y="588"/>
              <a:chExt cx="1206" cy="349"/>
            </a:xfrm>
          </p:grpSpPr>
          <p:sp>
            <p:nvSpPr>
              <p:cNvPr id="70749" name="AutoShape 8"/>
              <p:cNvSpPr>
                <a:spLocks/>
              </p:cNvSpPr>
              <p:nvPr/>
            </p:nvSpPr>
            <p:spPr bwMode="auto">
              <a:xfrm rot="5400000">
                <a:off x="4484" y="279"/>
                <a:ext cx="110" cy="1206"/>
              </a:xfrm>
              <a:prstGeom prst="leftBrace">
                <a:avLst>
                  <a:gd name="adj1" fmla="val 91364"/>
                  <a:gd name="adj2" fmla="val 50000"/>
                </a:avLst>
              </a:prstGeom>
              <a:noFill/>
              <a:ln w="127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sp>
            <p:nvSpPr>
              <p:cNvPr id="70750" name="Text Box 9"/>
              <p:cNvSpPr txBox="1">
                <a:spLocks noChangeArrowheads="1"/>
              </p:cNvSpPr>
              <p:nvPr/>
            </p:nvSpPr>
            <p:spPr bwMode="auto">
              <a:xfrm>
                <a:off x="3959" y="588"/>
                <a:ext cx="11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solidFill>
                      <a:srgbClr val="006699"/>
                    </a:solidFill>
                  </a:rPr>
                  <a:t>Alerting &amp; Proactive Notification</a:t>
                </a:r>
              </a:p>
            </p:txBody>
          </p:sp>
        </p:grpSp>
        <p:grpSp>
          <p:nvGrpSpPr>
            <p:cNvPr id="70662" name="Group 97"/>
            <p:cNvGrpSpPr>
              <a:grpSpLocks/>
            </p:cNvGrpSpPr>
            <p:nvPr/>
          </p:nvGrpSpPr>
          <p:grpSpPr bwMode="auto">
            <a:xfrm>
              <a:off x="1717675" y="5211763"/>
              <a:ext cx="2728913" cy="1209675"/>
              <a:chOff x="1034" y="3216"/>
              <a:chExt cx="1719" cy="762"/>
            </a:xfrm>
          </p:grpSpPr>
          <p:sp>
            <p:nvSpPr>
              <p:cNvPr id="70742" name="Line 3"/>
              <p:cNvSpPr>
                <a:spLocks noChangeShapeType="1"/>
              </p:cNvSpPr>
              <p:nvPr/>
            </p:nvSpPr>
            <p:spPr bwMode="auto">
              <a:xfrm flipH="1" flipV="1">
                <a:off x="1968" y="3216"/>
                <a:ext cx="0" cy="192"/>
              </a:xfrm>
              <a:prstGeom prst="line">
                <a:avLst/>
              </a:prstGeom>
              <a:noFill/>
              <a:ln w="9525">
                <a:solidFill>
                  <a:srgbClr val="B2B2B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43" name="AutoShape 10"/>
              <p:cNvSpPr>
                <a:spLocks noChangeArrowheads="1"/>
              </p:cNvSpPr>
              <p:nvPr/>
            </p:nvSpPr>
            <p:spPr bwMode="auto">
              <a:xfrm>
                <a:off x="1034" y="3400"/>
                <a:ext cx="1719" cy="578"/>
              </a:xfrm>
              <a:prstGeom prst="roundRect">
                <a:avLst>
                  <a:gd name="adj" fmla="val 16667"/>
                </a:avLst>
              </a:prstGeom>
              <a:solidFill>
                <a:schemeClr val="bg1"/>
              </a:solidFill>
              <a:ln w="9525">
                <a:solidFill>
                  <a:srgbClr val="B2B2B2"/>
                </a:solidFill>
                <a:round/>
                <a:headEnd/>
                <a:tailEnd/>
              </a:ln>
            </p:spPr>
            <p:txBody>
              <a:bodyPr tIns="0"/>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solidFill>
                      <a:schemeClr val="bg2"/>
                    </a:solidFill>
                  </a:rPr>
                  <a:t>Relational Data Warehouses </a:t>
                </a:r>
              </a:p>
            </p:txBody>
          </p:sp>
          <p:sp>
            <p:nvSpPr>
              <p:cNvPr id="70744" name="Text Box 11"/>
              <p:cNvSpPr txBox="1">
                <a:spLocks noChangeArrowheads="1"/>
              </p:cNvSpPr>
              <p:nvPr/>
            </p:nvSpPr>
            <p:spPr bwMode="auto">
              <a:xfrm>
                <a:off x="1610" y="3542"/>
                <a:ext cx="5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14300" indent="-1143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buClr>
                    <a:srgbClr val="990000"/>
                  </a:buClr>
                  <a:buSzPct val="60000"/>
                  <a:buFont typeface="Wingdings" panose="05000000000000000000" pitchFamily="2" charset="2"/>
                  <a:buChar char="Ø"/>
                </a:pPr>
                <a:r>
                  <a:rPr lang="en-US" altLang="ko-KR" sz="900">
                    <a:solidFill>
                      <a:schemeClr val="bg2"/>
                    </a:solidFill>
                  </a:rPr>
                  <a:t>Oracle</a:t>
                </a:r>
                <a:endParaRPr lang="en-US" altLang="ko-KR" sz="900">
                  <a:solidFill>
                    <a:schemeClr val="bg2"/>
                  </a:solidFill>
                  <a:cs typeface="Arial" panose="020B0604020202020204" pitchFamily="34" charset="0"/>
                </a:endParaRPr>
              </a:p>
              <a:p>
                <a:pPr algn="l" eaLnBrk="1" hangingPunct="1">
                  <a:buClr>
                    <a:srgbClr val="990000"/>
                  </a:buClr>
                  <a:buSzPct val="60000"/>
                  <a:buFont typeface="Wingdings" panose="05000000000000000000" pitchFamily="2" charset="2"/>
                  <a:buChar char="Ø"/>
                </a:pPr>
                <a:r>
                  <a:rPr lang="en-US" altLang="ko-KR" sz="900">
                    <a:solidFill>
                      <a:schemeClr val="bg2"/>
                    </a:solidFill>
                  </a:rPr>
                  <a:t>DB2</a:t>
                </a:r>
              </a:p>
              <a:p>
                <a:pPr algn="l" eaLnBrk="1" hangingPunct="1">
                  <a:buClr>
                    <a:srgbClr val="990000"/>
                  </a:buClr>
                  <a:buSzPct val="60000"/>
                  <a:buFont typeface="Wingdings" panose="05000000000000000000" pitchFamily="2" charset="2"/>
                  <a:buChar char="Ø"/>
                </a:pPr>
                <a:r>
                  <a:rPr lang="en-US" altLang="ko-KR" sz="900">
                    <a:solidFill>
                      <a:schemeClr val="bg2"/>
                    </a:solidFill>
                  </a:rPr>
                  <a:t>SQL Server</a:t>
                </a:r>
              </a:p>
              <a:p>
                <a:pPr algn="l" eaLnBrk="1" hangingPunct="1">
                  <a:buClr>
                    <a:srgbClr val="A50021"/>
                  </a:buClr>
                  <a:buSzPct val="60000"/>
                  <a:buFont typeface="Wingdings" panose="05000000000000000000" pitchFamily="2" charset="2"/>
                  <a:buChar char="Ø"/>
                </a:pPr>
                <a:r>
                  <a:rPr lang="en-US" altLang="ko-KR" sz="900">
                    <a:solidFill>
                      <a:schemeClr val="bg2"/>
                    </a:solidFill>
                  </a:rPr>
                  <a:t>Sybase</a:t>
                </a:r>
                <a:endParaRPr lang="en-US" altLang="ko-KR" sz="900">
                  <a:solidFill>
                    <a:schemeClr val="bg2"/>
                  </a:solidFill>
                  <a:latin typeface="Arial Narrow" panose="020B0606020202030204" pitchFamily="34" charset="0"/>
                </a:endParaRPr>
              </a:p>
            </p:txBody>
          </p:sp>
          <p:sp>
            <p:nvSpPr>
              <p:cNvPr id="70745" name="Text Box 12"/>
              <p:cNvSpPr txBox="1">
                <a:spLocks noChangeArrowheads="1"/>
              </p:cNvSpPr>
              <p:nvPr/>
            </p:nvSpPr>
            <p:spPr bwMode="auto">
              <a:xfrm>
                <a:off x="2123" y="3542"/>
                <a:ext cx="49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114300" indent="-1143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buClr>
                    <a:srgbClr val="990000"/>
                  </a:buClr>
                  <a:buSzPct val="60000"/>
                  <a:buFont typeface="Wingdings" panose="05000000000000000000" pitchFamily="2" charset="2"/>
                  <a:buChar char="Ø"/>
                </a:pPr>
                <a:r>
                  <a:rPr lang="en-US" altLang="ko-KR" sz="900">
                    <a:solidFill>
                      <a:schemeClr val="bg2"/>
                    </a:solidFill>
                  </a:rPr>
                  <a:t>Teradata</a:t>
                </a:r>
              </a:p>
              <a:p>
                <a:pPr algn="l" eaLnBrk="1" hangingPunct="1">
                  <a:buClr>
                    <a:srgbClr val="990000"/>
                  </a:buClr>
                  <a:buSzPct val="60000"/>
                  <a:buFont typeface="Wingdings" panose="05000000000000000000" pitchFamily="2" charset="2"/>
                  <a:buChar char="Ø"/>
                </a:pPr>
                <a:r>
                  <a:rPr lang="en-US" altLang="ko-KR" sz="900">
                    <a:solidFill>
                      <a:schemeClr val="bg2"/>
                    </a:solidFill>
                  </a:rPr>
                  <a:t>Informix</a:t>
                </a:r>
              </a:p>
              <a:p>
                <a:pPr algn="l" eaLnBrk="1" hangingPunct="1">
                  <a:buClr>
                    <a:srgbClr val="990000"/>
                  </a:buClr>
                  <a:buSzPct val="60000"/>
                  <a:buFont typeface="Wingdings" panose="05000000000000000000" pitchFamily="2" charset="2"/>
                  <a:buChar char="Ø"/>
                </a:pPr>
                <a:r>
                  <a:rPr lang="en-US" altLang="ko-KR" sz="900">
                    <a:solidFill>
                      <a:schemeClr val="bg2"/>
                    </a:solidFill>
                  </a:rPr>
                  <a:t>NonStop</a:t>
                </a:r>
              </a:p>
              <a:p>
                <a:pPr algn="l" eaLnBrk="1" hangingPunct="1">
                  <a:buClr>
                    <a:srgbClr val="990000"/>
                  </a:buClr>
                  <a:buSzPct val="60000"/>
                  <a:buFont typeface="Wingdings" panose="05000000000000000000" pitchFamily="2" charset="2"/>
                  <a:buChar char="Ø"/>
                </a:pPr>
                <a:r>
                  <a:rPr lang="en-US" altLang="ko-KR" sz="900">
                    <a:solidFill>
                      <a:schemeClr val="bg2"/>
                    </a:solidFill>
                  </a:rPr>
                  <a:t>Netezza</a:t>
                </a:r>
                <a:endParaRPr lang="en-US" altLang="ko-KR" sz="900">
                  <a:solidFill>
                    <a:schemeClr val="bg2"/>
                  </a:solidFill>
                  <a:latin typeface="Garamond" panose="02020404030301010803" pitchFamily="18" charset="0"/>
                </a:endParaRPr>
              </a:p>
            </p:txBody>
          </p:sp>
          <p:sp>
            <p:nvSpPr>
              <p:cNvPr id="70746" name="AutoShape 13"/>
              <p:cNvSpPr>
                <a:spLocks noChangeArrowheads="1"/>
              </p:cNvSpPr>
              <p:nvPr/>
            </p:nvSpPr>
            <p:spPr bwMode="auto">
              <a:xfrm>
                <a:off x="1250" y="3570"/>
                <a:ext cx="210" cy="210"/>
              </a:xfrm>
              <a:prstGeom prst="can">
                <a:avLst>
                  <a:gd name="adj" fmla="val 25000"/>
                </a:avLst>
              </a:prstGeom>
              <a:solidFill>
                <a:srgbClr val="CCECFF">
                  <a:alpha val="50195"/>
                </a:srgbClr>
              </a:solidFill>
              <a:ln w="9525">
                <a:solidFill>
                  <a:srgbClr val="006699"/>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sp>
            <p:nvSpPr>
              <p:cNvPr id="70747" name="AutoShape 14"/>
              <p:cNvSpPr>
                <a:spLocks noChangeArrowheads="1"/>
              </p:cNvSpPr>
              <p:nvPr/>
            </p:nvSpPr>
            <p:spPr bwMode="auto">
              <a:xfrm>
                <a:off x="1346" y="3654"/>
                <a:ext cx="180" cy="180"/>
              </a:xfrm>
              <a:prstGeom prst="can">
                <a:avLst>
                  <a:gd name="adj" fmla="val 25000"/>
                </a:avLst>
              </a:prstGeom>
              <a:solidFill>
                <a:srgbClr val="CCECFF"/>
              </a:solidFill>
              <a:ln w="9525">
                <a:solidFill>
                  <a:srgbClr val="006699"/>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sp>
            <p:nvSpPr>
              <p:cNvPr id="70748" name="AutoShape 15"/>
              <p:cNvSpPr>
                <a:spLocks noChangeArrowheads="1"/>
              </p:cNvSpPr>
              <p:nvPr/>
            </p:nvSpPr>
            <p:spPr bwMode="auto">
              <a:xfrm>
                <a:off x="1148" y="3636"/>
                <a:ext cx="288" cy="288"/>
              </a:xfrm>
              <a:prstGeom prst="can">
                <a:avLst>
                  <a:gd name="adj" fmla="val 25000"/>
                </a:avLst>
              </a:prstGeom>
              <a:solidFill>
                <a:srgbClr val="CCECFF"/>
              </a:solidFill>
              <a:ln w="9525">
                <a:solidFill>
                  <a:srgbClr val="006699"/>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grpSp>
        <p:grpSp>
          <p:nvGrpSpPr>
            <p:cNvPr id="70663" name="Group 96"/>
            <p:cNvGrpSpPr>
              <a:grpSpLocks/>
            </p:cNvGrpSpPr>
            <p:nvPr/>
          </p:nvGrpSpPr>
          <p:grpSpPr bwMode="auto">
            <a:xfrm>
              <a:off x="6346825" y="5229225"/>
              <a:ext cx="2257425" cy="1192213"/>
              <a:chOff x="3950" y="3227"/>
              <a:chExt cx="1234" cy="751"/>
            </a:xfrm>
          </p:grpSpPr>
          <p:sp>
            <p:nvSpPr>
              <p:cNvPr id="70737" name="Line 17"/>
              <p:cNvSpPr>
                <a:spLocks noChangeShapeType="1"/>
              </p:cNvSpPr>
              <p:nvPr/>
            </p:nvSpPr>
            <p:spPr bwMode="auto">
              <a:xfrm flipV="1">
                <a:off x="4464" y="3227"/>
                <a:ext cx="0" cy="181"/>
              </a:xfrm>
              <a:prstGeom prst="line">
                <a:avLst/>
              </a:prstGeom>
              <a:noFill/>
              <a:ln w="9525">
                <a:solidFill>
                  <a:srgbClr val="B2B2B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38" name="AutoShape 18"/>
              <p:cNvSpPr>
                <a:spLocks noChangeArrowheads="1"/>
              </p:cNvSpPr>
              <p:nvPr/>
            </p:nvSpPr>
            <p:spPr bwMode="auto">
              <a:xfrm>
                <a:off x="3950" y="3400"/>
                <a:ext cx="1171" cy="578"/>
              </a:xfrm>
              <a:prstGeom prst="roundRect">
                <a:avLst>
                  <a:gd name="adj" fmla="val 16667"/>
                </a:avLst>
              </a:prstGeom>
              <a:solidFill>
                <a:schemeClr val="bg1"/>
              </a:solidFill>
              <a:ln w="9525">
                <a:solidFill>
                  <a:srgbClr val="B2B2B2"/>
                </a:solidFill>
                <a:round/>
                <a:headEnd/>
                <a:tailEnd/>
              </a:ln>
            </p:spPr>
            <p:txBody>
              <a:bodyPr tIns="0"/>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solidFill>
                      <a:schemeClr val="bg2"/>
                    </a:solidFill>
                  </a:rPr>
                  <a:t>Cube Databases</a:t>
                </a:r>
              </a:p>
            </p:txBody>
          </p:sp>
          <p:sp>
            <p:nvSpPr>
              <p:cNvPr id="70739" name="Text Box 19"/>
              <p:cNvSpPr txBox="1">
                <a:spLocks noChangeArrowheads="1"/>
              </p:cNvSpPr>
              <p:nvPr/>
            </p:nvSpPr>
            <p:spPr bwMode="auto">
              <a:xfrm>
                <a:off x="4399" y="3614"/>
                <a:ext cx="785"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4300" indent="-114300"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buClr>
                    <a:srgbClr val="A50021"/>
                  </a:buClr>
                  <a:buSzPct val="70000"/>
                  <a:buFont typeface="Wingdings" panose="05000000000000000000" pitchFamily="2" charset="2"/>
                  <a:buChar char="Ø"/>
                </a:pPr>
                <a:r>
                  <a:rPr lang="en-US" altLang="ko-KR" sz="900">
                    <a:solidFill>
                      <a:schemeClr val="bg2"/>
                    </a:solidFill>
                    <a:latin typeface="Tahoma" panose="020B0604030504040204" pitchFamily="34" charset="0"/>
                  </a:rPr>
                  <a:t>SAP</a:t>
                </a:r>
                <a:r>
                  <a:rPr lang="en-US" altLang="ko-KR" sz="900">
                    <a:solidFill>
                      <a:schemeClr val="bg2"/>
                    </a:solidFill>
                    <a:latin typeface="Tahoma" panose="020B0604030504040204" pitchFamily="34" charset="0"/>
                    <a:cs typeface="Tahoma" panose="020B0604030504040204" pitchFamily="34" charset="0"/>
                  </a:rPr>
                  <a:t> </a:t>
                </a:r>
                <a:r>
                  <a:rPr lang="en-US" altLang="ko-KR" sz="900">
                    <a:solidFill>
                      <a:schemeClr val="bg2"/>
                    </a:solidFill>
                    <a:latin typeface="Tahoma" panose="020B0604030504040204" pitchFamily="34" charset="0"/>
                  </a:rPr>
                  <a:t>BW</a:t>
                </a:r>
              </a:p>
              <a:p>
                <a:pPr algn="l" eaLnBrk="1" hangingPunct="1">
                  <a:buClr>
                    <a:srgbClr val="A50021"/>
                  </a:buClr>
                  <a:buSzPct val="70000"/>
                  <a:buFont typeface="Wingdings" panose="05000000000000000000" pitchFamily="2" charset="2"/>
                  <a:buChar char="Ø"/>
                </a:pPr>
                <a:r>
                  <a:rPr lang="en-US" altLang="ko-KR" sz="900">
                    <a:solidFill>
                      <a:schemeClr val="bg2"/>
                    </a:solidFill>
                    <a:latin typeface="Tahoma" panose="020B0604030504040204" pitchFamily="34" charset="0"/>
                  </a:rPr>
                  <a:t>Hyperion Essbase</a:t>
                </a:r>
              </a:p>
              <a:p>
                <a:pPr algn="l" eaLnBrk="1" hangingPunct="1">
                  <a:buClr>
                    <a:srgbClr val="A50021"/>
                  </a:buClr>
                  <a:buSzPct val="70000"/>
                  <a:buFont typeface="Wingdings" panose="05000000000000000000" pitchFamily="2" charset="2"/>
                  <a:buChar char="Ø"/>
                </a:pPr>
                <a:r>
                  <a:rPr lang="en-US" altLang="ko-KR" sz="900">
                    <a:solidFill>
                      <a:schemeClr val="bg2"/>
                    </a:solidFill>
                    <a:latin typeface="Tahoma" panose="020B0604030504040204" pitchFamily="34" charset="0"/>
                  </a:rPr>
                  <a:t>Microsoft AS</a:t>
                </a:r>
              </a:p>
            </p:txBody>
          </p:sp>
          <p:sp>
            <p:nvSpPr>
              <p:cNvPr id="70740" name="AutoShape 20"/>
              <p:cNvSpPr>
                <a:spLocks noChangeArrowheads="1"/>
              </p:cNvSpPr>
              <p:nvPr/>
            </p:nvSpPr>
            <p:spPr bwMode="auto">
              <a:xfrm>
                <a:off x="4118" y="3621"/>
                <a:ext cx="198" cy="216"/>
              </a:xfrm>
              <a:prstGeom prst="cube">
                <a:avLst>
                  <a:gd name="adj" fmla="val 25000"/>
                </a:avLst>
              </a:prstGeom>
              <a:solidFill>
                <a:srgbClr val="CC3300">
                  <a:alpha val="39999"/>
                </a:srgbClr>
              </a:solidFill>
              <a:ln w="9525">
                <a:solidFill>
                  <a:schemeClr val="bg1"/>
                </a:solidFill>
                <a:prstDash val="sysDot"/>
                <a:miter lim="800000"/>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sp>
            <p:nvSpPr>
              <p:cNvPr id="70741" name="AutoShape 21"/>
              <p:cNvSpPr>
                <a:spLocks noChangeArrowheads="1"/>
              </p:cNvSpPr>
              <p:nvPr/>
            </p:nvSpPr>
            <p:spPr bwMode="auto">
              <a:xfrm>
                <a:off x="4026" y="3774"/>
                <a:ext cx="184" cy="150"/>
              </a:xfrm>
              <a:prstGeom prst="cube">
                <a:avLst>
                  <a:gd name="adj" fmla="val 25000"/>
                </a:avLst>
              </a:prstGeom>
              <a:solidFill>
                <a:srgbClr val="CC3300">
                  <a:alpha val="39999"/>
                </a:srgbClr>
              </a:solidFill>
              <a:ln w="9525">
                <a:solidFill>
                  <a:schemeClr val="bg1"/>
                </a:solidFill>
                <a:prstDash val="sysDot"/>
                <a:miter lim="800000"/>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grpSp>
        <p:sp>
          <p:nvSpPr>
            <p:cNvPr id="70664" name="Line 35"/>
            <p:cNvSpPr>
              <a:spLocks noChangeShapeType="1"/>
            </p:cNvSpPr>
            <p:nvPr/>
          </p:nvSpPr>
          <p:spPr bwMode="auto">
            <a:xfrm>
              <a:off x="3821113" y="3384550"/>
              <a:ext cx="0" cy="3048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tIns="182880" anchor="ctr"/>
            <a:lstStyle/>
            <a:p>
              <a:endParaRPr lang="ko-KR" altLang="en-US"/>
            </a:p>
          </p:txBody>
        </p:sp>
        <p:grpSp>
          <p:nvGrpSpPr>
            <p:cNvPr id="70665" name="Group 37"/>
            <p:cNvGrpSpPr>
              <a:grpSpLocks/>
            </p:cNvGrpSpPr>
            <p:nvPr/>
          </p:nvGrpSpPr>
          <p:grpSpPr bwMode="auto">
            <a:xfrm>
              <a:off x="4633913" y="5211763"/>
              <a:ext cx="1546225" cy="1209675"/>
              <a:chOff x="3111" y="3043"/>
              <a:chExt cx="974" cy="762"/>
            </a:xfrm>
          </p:grpSpPr>
          <p:sp>
            <p:nvSpPr>
              <p:cNvPr id="70732" name="Line 38"/>
              <p:cNvSpPr>
                <a:spLocks noChangeShapeType="1"/>
              </p:cNvSpPr>
              <p:nvPr/>
            </p:nvSpPr>
            <p:spPr bwMode="auto">
              <a:xfrm flipH="1" flipV="1">
                <a:off x="3607" y="3043"/>
                <a:ext cx="3" cy="173"/>
              </a:xfrm>
              <a:prstGeom prst="line">
                <a:avLst/>
              </a:prstGeom>
              <a:noFill/>
              <a:ln w="9525">
                <a:solidFill>
                  <a:srgbClr val="B2B2B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33" name="AutoShape 39"/>
              <p:cNvSpPr>
                <a:spLocks noChangeArrowheads="1"/>
              </p:cNvSpPr>
              <p:nvPr/>
            </p:nvSpPr>
            <p:spPr bwMode="auto">
              <a:xfrm>
                <a:off x="3111" y="3227"/>
                <a:ext cx="974" cy="578"/>
              </a:xfrm>
              <a:prstGeom prst="roundRect">
                <a:avLst>
                  <a:gd name="adj" fmla="val 16667"/>
                </a:avLst>
              </a:prstGeom>
              <a:solidFill>
                <a:schemeClr val="bg1"/>
              </a:solidFill>
              <a:ln w="9525">
                <a:solidFill>
                  <a:srgbClr val="B2B2B2"/>
                </a:solidFill>
                <a:round/>
                <a:headEnd/>
                <a:tailEnd/>
              </a:ln>
            </p:spPr>
            <p:txBody>
              <a:bodyPr lIns="45720" tIns="0" rIns="45720"/>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solidFill>
                      <a:schemeClr val="bg2"/>
                    </a:solidFill>
                  </a:rPr>
                  <a:t>Operational DBs and Non-Relational Data</a:t>
                </a:r>
              </a:p>
              <a:p>
                <a:pPr eaLnBrk="1" hangingPunct="1"/>
                <a:r>
                  <a:rPr lang="en-US" altLang="ko-KR" sz="900">
                    <a:solidFill>
                      <a:schemeClr val="bg2"/>
                    </a:solidFill>
                  </a:rPr>
                  <a:t>(Excel, CSV, ERP)</a:t>
                </a:r>
              </a:p>
              <a:p>
                <a:pPr eaLnBrk="1" hangingPunct="1"/>
                <a:r>
                  <a:rPr lang="en-US" altLang="ko-KR" sz="900">
                    <a:solidFill>
                      <a:srgbClr val="000000"/>
                    </a:solidFill>
                  </a:rPr>
                  <a:t>     </a:t>
                </a:r>
              </a:p>
            </p:txBody>
          </p:sp>
          <p:sp>
            <p:nvSpPr>
              <p:cNvPr id="70734" name="AutoShape 40"/>
              <p:cNvSpPr>
                <a:spLocks noChangeArrowheads="1"/>
              </p:cNvSpPr>
              <p:nvPr/>
            </p:nvSpPr>
            <p:spPr bwMode="auto">
              <a:xfrm>
                <a:off x="3231" y="3601"/>
                <a:ext cx="150" cy="150"/>
              </a:xfrm>
              <a:prstGeom prst="can">
                <a:avLst>
                  <a:gd name="adj" fmla="val 25000"/>
                </a:avLst>
              </a:prstGeom>
              <a:solidFill>
                <a:srgbClr val="669900">
                  <a:alpha val="50195"/>
                </a:srgbClr>
              </a:solidFill>
              <a:ln w="9525">
                <a:solidFill>
                  <a:srgbClr val="666633"/>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sp>
            <p:nvSpPr>
              <p:cNvPr id="70735" name="AutoShape 41"/>
              <p:cNvSpPr>
                <a:spLocks noChangeArrowheads="1"/>
              </p:cNvSpPr>
              <p:nvPr/>
            </p:nvSpPr>
            <p:spPr bwMode="auto">
              <a:xfrm>
                <a:off x="3480" y="3601"/>
                <a:ext cx="150" cy="150"/>
              </a:xfrm>
              <a:prstGeom prst="can">
                <a:avLst>
                  <a:gd name="adj" fmla="val 25000"/>
                </a:avLst>
              </a:prstGeom>
              <a:solidFill>
                <a:srgbClr val="669900">
                  <a:alpha val="50195"/>
                </a:srgbClr>
              </a:solidFill>
              <a:ln w="9525">
                <a:solidFill>
                  <a:srgbClr val="666633"/>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sp>
            <p:nvSpPr>
              <p:cNvPr id="70736" name="AutoShape 42"/>
              <p:cNvSpPr>
                <a:spLocks noChangeArrowheads="1"/>
              </p:cNvSpPr>
              <p:nvPr/>
            </p:nvSpPr>
            <p:spPr bwMode="auto">
              <a:xfrm>
                <a:off x="3729" y="3601"/>
                <a:ext cx="150" cy="150"/>
              </a:xfrm>
              <a:prstGeom prst="can">
                <a:avLst>
                  <a:gd name="adj" fmla="val 25000"/>
                </a:avLst>
              </a:prstGeom>
              <a:solidFill>
                <a:srgbClr val="669900">
                  <a:alpha val="50195"/>
                </a:srgbClr>
              </a:solidFill>
              <a:ln w="9525">
                <a:solidFill>
                  <a:srgbClr val="666633"/>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grpSp>
        <p:grpSp>
          <p:nvGrpSpPr>
            <p:cNvPr id="70666" name="Group 64"/>
            <p:cNvGrpSpPr>
              <a:grpSpLocks/>
            </p:cNvGrpSpPr>
            <p:nvPr/>
          </p:nvGrpSpPr>
          <p:grpSpPr bwMode="auto">
            <a:xfrm>
              <a:off x="161925" y="1168400"/>
              <a:ext cx="1133475" cy="577850"/>
              <a:chOff x="480" y="787"/>
              <a:chExt cx="714" cy="364"/>
            </a:xfrm>
          </p:grpSpPr>
          <p:sp>
            <p:nvSpPr>
              <p:cNvPr id="70730" name="Text Box 65"/>
              <p:cNvSpPr txBox="1">
                <a:spLocks noChangeArrowheads="1"/>
              </p:cNvSpPr>
              <p:nvPr/>
            </p:nvSpPr>
            <p:spPr bwMode="auto">
              <a:xfrm>
                <a:off x="480" y="787"/>
                <a:ext cx="7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solidFill>
                      <a:srgbClr val="006699"/>
                    </a:solidFill>
                  </a:rPr>
                  <a:t>Design &amp; Administration</a:t>
                </a:r>
              </a:p>
            </p:txBody>
          </p:sp>
          <p:sp>
            <p:nvSpPr>
              <p:cNvPr id="70731" name="AutoShape 66"/>
              <p:cNvSpPr>
                <a:spLocks/>
              </p:cNvSpPr>
              <p:nvPr/>
            </p:nvSpPr>
            <p:spPr bwMode="auto">
              <a:xfrm rot="5400000">
                <a:off x="787" y="777"/>
                <a:ext cx="90" cy="658"/>
              </a:xfrm>
              <a:prstGeom prst="leftBrace">
                <a:avLst>
                  <a:gd name="adj1" fmla="val 60926"/>
                  <a:gd name="adj2" fmla="val 50185"/>
                </a:avLst>
              </a:prstGeom>
              <a:noFill/>
              <a:ln w="12700">
                <a:solidFill>
                  <a:srgbClr val="006699"/>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solidFill>
                    <a:srgbClr val="006699"/>
                  </a:solidFill>
                  <a:latin typeface="Tahoma" panose="020B0604030504040204" pitchFamily="34" charset="0"/>
                </a:endParaRPr>
              </a:p>
            </p:txBody>
          </p:sp>
        </p:grpSp>
        <p:sp>
          <p:nvSpPr>
            <p:cNvPr id="70667" name="Line 78"/>
            <p:cNvSpPr>
              <a:spLocks noChangeShapeType="1"/>
            </p:cNvSpPr>
            <p:nvPr/>
          </p:nvSpPr>
          <p:spPr bwMode="auto">
            <a:xfrm>
              <a:off x="6562725" y="2136775"/>
              <a:ext cx="0" cy="1600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tIns="182880" anchor="ctr"/>
            <a:lstStyle/>
            <a:p>
              <a:endParaRPr lang="ko-KR" altLang="en-US"/>
            </a:p>
          </p:txBody>
        </p:sp>
        <p:sp>
          <p:nvSpPr>
            <p:cNvPr id="152" name="Rectangle 49"/>
            <p:cNvSpPr>
              <a:spLocks noChangeArrowheads="1"/>
            </p:cNvSpPr>
            <p:nvPr/>
          </p:nvSpPr>
          <p:spPr bwMode="auto">
            <a:xfrm>
              <a:off x="7467600" y="2879874"/>
              <a:ext cx="1597025" cy="579437"/>
            </a:xfrm>
            <a:prstGeom prst="rect">
              <a:avLst/>
            </a:prstGeom>
            <a:gradFill rotWithShape="1">
              <a:gsLst>
                <a:gs pos="0">
                  <a:srgbClr val="FFFFFF">
                    <a:gamma/>
                    <a:shade val="76078"/>
                    <a:invGamma/>
                  </a:srgbClr>
                </a:gs>
                <a:gs pos="50000">
                  <a:srgbClr val="FFFFFF">
                    <a:alpha val="39999"/>
                  </a:srgbClr>
                </a:gs>
                <a:gs pos="100000">
                  <a:srgbClr val="FFFFFF">
                    <a:gamma/>
                    <a:shade val="76078"/>
                    <a:invGamma/>
                  </a:srgbClr>
                </a:gs>
              </a:gsLst>
              <a:lin ang="5400000" scaled="1"/>
            </a:gradFill>
            <a:ln w="12700">
              <a:solidFill>
                <a:schemeClr val="bg2"/>
              </a:solidFill>
              <a:prstDash val="dash"/>
              <a:miter lim="800000"/>
              <a:headEnd/>
              <a:tailEnd/>
            </a:ln>
            <a:effectLst/>
          </p:spPr>
          <p:txBody>
            <a:bodyPr lIns="0" tIns="0" rIns="0" anchor="ctr"/>
            <a:lstStyle/>
            <a:p>
              <a:pPr>
                <a:lnSpc>
                  <a:spcPct val="110000"/>
                </a:lnSpc>
                <a:spcBef>
                  <a:spcPct val="10000"/>
                </a:spcBef>
                <a:defRPr/>
              </a:pPr>
              <a:r>
                <a:rPr lang="en-US" altLang="ko-KR" sz="900">
                  <a:solidFill>
                    <a:srgbClr val="006699"/>
                  </a:solidFill>
                </a:rPr>
                <a:t>MicroStrategy</a:t>
              </a:r>
            </a:p>
            <a:p>
              <a:pPr>
                <a:lnSpc>
                  <a:spcPct val="110000"/>
                </a:lnSpc>
                <a:spcBef>
                  <a:spcPct val="10000"/>
                </a:spcBef>
                <a:defRPr/>
              </a:pPr>
              <a:r>
                <a:rPr lang="en-US" altLang="ko-KR" sz="900">
                  <a:solidFill>
                    <a:srgbClr val="006699"/>
                  </a:solidFill>
                </a:rPr>
                <a:t>Narrowcast Server</a:t>
              </a:r>
              <a:endParaRPr lang="en-US" altLang="ko-KR" sz="900">
                <a:solidFill>
                  <a:srgbClr val="006699"/>
                </a:solidFill>
                <a:latin typeface="Arial Narrow" pitchFamily="34" charset="0"/>
              </a:endParaRPr>
            </a:p>
          </p:txBody>
        </p:sp>
        <p:sp>
          <p:nvSpPr>
            <p:cNvPr id="70671" name="Rectangle 53"/>
            <p:cNvSpPr>
              <a:spLocks noChangeArrowheads="1"/>
            </p:cNvSpPr>
            <p:nvPr/>
          </p:nvSpPr>
          <p:spPr bwMode="auto">
            <a:xfrm>
              <a:off x="6248400" y="1774825"/>
              <a:ext cx="584200" cy="373063"/>
            </a:xfrm>
            <a:prstGeom prst="rect">
              <a:avLst/>
            </a:prstGeom>
            <a:solidFill>
              <a:schemeClr val="bg1"/>
            </a:solidFill>
            <a:ln w="12700">
              <a:solidFill>
                <a:schemeClr val="tx1"/>
              </a:solidFill>
              <a:miter lim="800000"/>
              <a:headEnd/>
              <a:tailEnd/>
            </a:ln>
          </p:spPr>
          <p:txBody>
            <a:bodyPr lIns="0" r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t>E-Mail</a:t>
              </a:r>
            </a:p>
          </p:txBody>
        </p:sp>
        <p:sp>
          <p:nvSpPr>
            <p:cNvPr id="70672" name="Rectangle 54"/>
            <p:cNvSpPr>
              <a:spLocks noChangeArrowheads="1"/>
            </p:cNvSpPr>
            <p:nvPr/>
          </p:nvSpPr>
          <p:spPr bwMode="auto">
            <a:xfrm>
              <a:off x="7537450" y="1774825"/>
              <a:ext cx="584200" cy="373063"/>
            </a:xfrm>
            <a:prstGeom prst="rect">
              <a:avLst/>
            </a:prstGeom>
            <a:solidFill>
              <a:schemeClr val="bg1"/>
            </a:solidFill>
            <a:ln w="12700">
              <a:solidFill>
                <a:schemeClr val="tx1"/>
              </a:solidFill>
              <a:miter lim="800000"/>
              <a:headEnd/>
              <a:tailEnd/>
            </a:ln>
          </p:spPr>
          <p:txBody>
            <a:bodyPr lIns="0" r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t>Printers</a:t>
              </a:r>
            </a:p>
          </p:txBody>
        </p:sp>
        <p:sp>
          <p:nvSpPr>
            <p:cNvPr id="70673" name="Rectangle 55"/>
            <p:cNvSpPr>
              <a:spLocks noChangeArrowheads="1"/>
            </p:cNvSpPr>
            <p:nvPr/>
          </p:nvSpPr>
          <p:spPr bwMode="auto">
            <a:xfrm>
              <a:off x="6877050" y="1774825"/>
              <a:ext cx="584200" cy="373063"/>
            </a:xfrm>
            <a:prstGeom prst="rect">
              <a:avLst/>
            </a:prstGeom>
            <a:solidFill>
              <a:schemeClr val="bg1"/>
            </a:solidFill>
            <a:ln w="12700">
              <a:solidFill>
                <a:schemeClr val="tx1"/>
              </a:solidFill>
              <a:miter lim="800000"/>
              <a:headEnd/>
              <a:tailEnd/>
            </a:ln>
          </p:spPr>
          <p:txBody>
            <a:bodyPr lIns="0" r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t>File Servers</a:t>
              </a:r>
            </a:p>
          </p:txBody>
        </p:sp>
        <p:cxnSp>
          <p:nvCxnSpPr>
            <p:cNvPr id="70674" name="AutoShape 76"/>
            <p:cNvCxnSpPr>
              <a:cxnSpLocks noChangeShapeType="1"/>
            </p:cNvCxnSpPr>
            <p:nvPr/>
          </p:nvCxnSpPr>
          <p:spPr bwMode="auto">
            <a:xfrm rot="5400000">
              <a:off x="7549357" y="3739356"/>
              <a:ext cx="996950" cy="436563"/>
            </a:xfrm>
            <a:prstGeom prst="bentConnector2">
              <a:avLst/>
            </a:prstGeom>
            <a:noFill/>
            <a:ln w="9525">
              <a:solidFill>
                <a:schemeClr val="bg2"/>
              </a:solidFill>
              <a:prstDash val="dash"/>
              <a:miter lim="800000"/>
              <a:headEnd/>
              <a:tailEnd/>
            </a:ln>
            <a:extLst>
              <a:ext uri="{909E8E84-426E-40DD-AFC4-6F175D3DCCD1}">
                <a14:hiddenFill xmlns:a14="http://schemas.microsoft.com/office/drawing/2010/main">
                  <a:noFill/>
                </a14:hiddenFill>
              </a:ext>
            </a:extLst>
          </p:spPr>
        </p:cxnSp>
        <p:sp>
          <p:nvSpPr>
            <p:cNvPr id="70675" name="Freeform 85"/>
            <p:cNvSpPr>
              <a:spLocks/>
            </p:cNvSpPr>
            <p:nvPr/>
          </p:nvSpPr>
          <p:spPr bwMode="auto">
            <a:xfrm>
              <a:off x="6654800" y="2147888"/>
              <a:ext cx="1612900" cy="723900"/>
            </a:xfrm>
            <a:custGeom>
              <a:avLst/>
              <a:gdLst>
                <a:gd name="T0" fmla="*/ 2147483647 w 648"/>
                <a:gd name="T1" fmla="*/ 2147483647 h 427"/>
                <a:gd name="T2" fmla="*/ 2147483647 w 648"/>
                <a:gd name="T3" fmla="*/ 2147483647 h 427"/>
                <a:gd name="T4" fmla="*/ 0 w 648"/>
                <a:gd name="T5" fmla="*/ 2147483647 h 427"/>
                <a:gd name="T6" fmla="*/ 0 w 648"/>
                <a:gd name="T7" fmla="*/ 0 h 427"/>
                <a:gd name="T8" fmla="*/ 0 60000 65536"/>
                <a:gd name="T9" fmla="*/ 0 60000 65536"/>
                <a:gd name="T10" fmla="*/ 0 60000 65536"/>
                <a:gd name="T11" fmla="*/ 0 60000 65536"/>
                <a:gd name="T12" fmla="*/ 0 w 648"/>
                <a:gd name="T13" fmla="*/ 0 h 427"/>
                <a:gd name="T14" fmla="*/ 648 w 648"/>
                <a:gd name="T15" fmla="*/ 427 h 427"/>
              </a:gdLst>
              <a:ahLst/>
              <a:cxnLst>
                <a:cxn ang="T8">
                  <a:pos x="T0" y="T1"/>
                </a:cxn>
                <a:cxn ang="T9">
                  <a:pos x="T2" y="T3"/>
                </a:cxn>
                <a:cxn ang="T10">
                  <a:pos x="T4" y="T5"/>
                </a:cxn>
                <a:cxn ang="T11">
                  <a:pos x="T6" y="T7"/>
                </a:cxn>
              </a:cxnLst>
              <a:rect l="T12" t="T13" r="T14" b="T15"/>
              <a:pathLst>
                <a:path w="648" h="427">
                  <a:moveTo>
                    <a:pt x="648" y="427"/>
                  </a:moveTo>
                  <a:lnTo>
                    <a:pt x="648" y="308"/>
                  </a:lnTo>
                  <a:lnTo>
                    <a:pt x="0" y="314"/>
                  </a:lnTo>
                  <a:lnTo>
                    <a:pt x="0" y="0"/>
                  </a:lnTo>
                </a:path>
              </a:pathLst>
            </a:custGeom>
            <a:noFill/>
            <a:ln w="952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nvGrpSpPr>
            <p:cNvPr id="70676" name="Group 107"/>
            <p:cNvGrpSpPr>
              <a:grpSpLocks/>
            </p:cNvGrpSpPr>
            <p:nvPr/>
          </p:nvGrpSpPr>
          <p:grpSpPr bwMode="auto">
            <a:xfrm>
              <a:off x="1600200" y="1763713"/>
              <a:ext cx="4568825" cy="1725612"/>
              <a:chOff x="1008" y="1024"/>
              <a:chExt cx="2878" cy="1087"/>
            </a:xfrm>
          </p:grpSpPr>
          <p:sp>
            <p:nvSpPr>
              <p:cNvPr id="70714" name="Rectangle 36">
                <a:hlinkHover r:id="" action="ppaction://noaction" highlightClick="1"/>
              </p:cNvPr>
              <p:cNvSpPr>
                <a:spLocks noChangeArrowheads="1"/>
              </p:cNvSpPr>
              <p:nvPr/>
            </p:nvSpPr>
            <p:spPr bwMode="auto">
              <a:xfrm>
                <a:off x="1200" y="1768"/>
                <a:ext cx="2640" cy="343"/>
              </a:xfrm>
              <a:prstGeom prst="rect">
                <a:avLst/>
              </a:prstGeom>
              <a:gradFill rotWithShape="1">
                <a:gsLst>
                  <a:gs pos="0">
                    <a:srgbClr val="C2C2C2"/>
                  </a:gs>
                  <a:gs pos="50000">
                    <a:srgbClr val="FFFFFF"/>
                  </a:gs>
                  <a:gs pos="100000">
                    <a:srgbClr val="C2C2C2"/>
                  </a:gs>
                </a:gsLst>
                <a:lin ang="5400000" scaled="1"/>
              </a:gradFill>
              <a:ln w="19050">
                <a:solidFill>
                  <a:srgbClr val="333333"/>
                </a:solidFill>
                <a:miter lim="800000"/>
                <a:headEnd/>
                <a:tailEnd/>
              </a:ln>
            </p:spPr>
            <p:txBody>
              <a:bodyPr lIns="0" tIns="182880" r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lnSpc>
                    <a:spcPct val="110000"/>
                  </a:lnSpc>
                  <a:spcBef>
                    <a:spcPct val="10000"/>
                  </a:spcBef>
                </a:pPr>
                <a:r>
                  <a:rPr lang="en-US" altLang="ko-KR" sz="900">
                    <a:solidFill>
                      <a:srgbClr val="006699"/>
                    </a:solidFill>
                  </a:rPr>
                  <a:t>MicroStrategy Web</a:t>
                </a:r>
              </a:p>
              <a:p>
                <a:pPr eaLnBrk="1" hangingPunct="1">
                  <a:lnSpc>
                    <a:spcPct val="110000"/>
                  </a:lnSpc>
                  <a:spcBef>
                    <a:spcPct val="10000"/>
                  </a:spcBef>
                </a:pPr>
                <a:endParaRPr lang="en-US" altLang="ko-KR" sz="900">
                  <a:solidFill>
                    <a:srgbClr val="006699"/>
                  </a:solidFill>
                  <a:latin typeface="Arial Narrow" panose="020B0606020202030204" pitchFamily="34" charset="0"/>
                </a:endParaRPr>
              </a:p>
            </p:txBody>
          </p:sp>
          <p:grpSp>
            <p:nvGrpSpPr>
              <p:cNvPr id="70715" name="Group 43"/>
              <p:cNvGrpSpPr>
                <a:grpSpLocks/>
              </p:cNvGrpSpPr>
              <p:nvPr/>
            </p:nvGrpSpPr>
            <p:grpSpPr bwMode="auto">
              <a:xfrm>
                <a:off x="2700" y="1024"/>
                <a:ext cx="574" cy="723"/>
                <a:chOff x="3127" y="1265"/>
                <a:chExt cx="574" cy="723"/>
              </a:xfrm>
            </p:grpSpPr>
            <p:sp>
              <p:nvSpPr>
                <p:cNvPr id="70727" name="Line 44"/>
                <p:cNvSpPr>
                  <a:spLocks noChangeShapeType="1"/>
                </p:cNvSpPr>
                <p:nvPr/>
              </p:nvSpPr>
              <p:spPr bwMode="auto">
                <a:xfrm>
                  <a:off x="3420" y="1709"/>
                  <a:ext cx="0" cy="27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28" name="Rectangle 45"/>
                <p:cNvSpPr>
                  <a:spLocks noChangeArrowheads="1"/>
                </p:cNvSpPr>
                <p:nvPr/>
              </p:nvSpPr>
              <p:spPr bwMode="auto">
                <a:xfrm>
                  <a:off x="3127" y="1522"/>
                  <a:ext cx="574" cy="264"/>
                </a:xfrm>
                <a:prstGeom prst="rect">
                  <a:avLst/>
                </a:prstGeom>
                <a:gradFill rotWithShape="1">
                  <a:gsLst>
                    <a:gs pos="0">
                      <a:srgbClr val="C2C2C2"/>
                    </a:gs>
                    <a:gs pos="50000">
                      <a:srgbClr val="FFFFFF"/>
                    </a:gs>
                    <a:gs pos="100000">
                      <a:srgbClr val="C2C2C2"/>
                    </a:gs>
                  </a:gsLst>
                  <a:lin ang="5400000" scaled="1"/>
                </a:gradFill>
                <a:ln w="19050">
                  <a:solidFill>
                    <a:srgbClr val="333333"/>
                  </a:solidFill>
                  <a:miter lim="800000"/>
                  <a:headEnd/>
                  <a:tailEnd/>
                </a:ln>
              </p:spPr>
              <p:txBody>
                <a:bodyPr lIns="0" tIns="0" rIns="0" b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lnSpc>
                      <a:spcPct val="110000"/>
                    </a:lnSpc>
                    <a:spcBef>
                      <a:spcPct val="10000"/>
                    </a:spcBef>
                  </a:pPr>
                  <a:r>
                    <a:rPr lang="en-US" altLang="ko-KR" sz="900">
                      <a:solidFill>
                        <a:srgbClr val="006699"/>
                      </a:solidFill>
                    </a:rPr>
                    <a:t>MicroStrategy Mobile</a:t>
                  </a:r>
                  <a:endParaRPr lang="en-US" altLang="ko-KR" sz="900">
                    <a:solidFill>
                      <a:srgbClr val="006699"/>
                    </a:solidFill>
                    <a:latin typeface="Arial Narrow" panose="020B0606020202030204" pitchFamily="34" charset="0"/>
                  </a:endParaRPr>
                </a:p>
              </p:txBody>
            </p:sp>
            <p:sp>
              <p:nvSpPr>
                <p:cNvPr id="70729" name="Rectangle 46"/>
                <p:cNvSpPr>
                  <a:spLocks noChangeArrowheads="1"/>
                </p:cNvSpPr>
                <p:nvPr/>
              </p:nvSpPr>
              <p:spPr bwMode="auto">
                <a:xfrm>
                  <a:off x="3127" y="1265"/>
                  <a:ext cx="574" cy="235"/>
                </a:xfrm>
                <a:prstGeom prst="rect">
                  <a:avLst/>
                </a:prstGeom>
                <a:solidFill>
                  <a:schemeClr val="bg1"/>
                </a:solidFill>
                <a:ln w="12700">
                  <a:solidFill>
                    <a:schemeClr val="bg2"/>
                  </a:solidFill>
                  <a:miter lim="800000"/>
                  <a:headEnd/>
                  <a:tailEnd/>
                </a:ln>
              </p:spPr>
              <p:txBody>
                <a:bodyPr lIns="18288" r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t>Smartphones</a:t>
                  </a:r>
                </a:p>
              </p:txBody>
            </p:sp>
          </p:grpSp>
          <p:cxnSp>
            <p:nvCxnSpPr>
              <p:cNvPr id="70716" name="AutoShape 57"/>
              <p:cNvCxnSpPr>
                <a:cxnSpLocks noChangeShapeType="1"/>
                <a:stCxn id="70720" idx="2"/>
                <a:endCxn id="70719" idx="0"/>
              </p:cNvCxnSpPr>
              <p:nvPr/>
            </p:nvCxnSpPr>
            <p:spPr bwMode="auto">
              <a:xfrm rot="16200000" flipH="1">
                <a:off x="1378" y="1220"/>
                <a:ext cx="503" cy="583"/>
              </a:xfrm>
              <a:prstGeom prst="bentConnector3">
                <a:avLst>
                  <a:gd name="adj1" fmla="val 49903"/>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cxnSp>
            <p:nvCxnSpPr>
              <p:cNvPr id="70717" name="AutoShape 58"/>
              <p:cNvCxnSpPr>
                <a:cxnSpLocks noChangeShapeType="1"/>
                <a:stCxn id="70722" idx="2"/>
                <a:endCxn id="70719" idx="0"/>
              </p:cNvCxnSpPr>
              <p:nvPr/>
            </p:nvCxnSpPr>
            <p:spPr bwMode="auto">
              <a:xfrm rot="5400000">
                <a:off x="1672" y="1515"/>
                <a:ext cx="497"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70718" name="AutoShape 59"/>
              <p:cNvCxnSpPr>
                <a:cxnSpLocks noChangeShapeType="1"/>
                <a:stCxn id="70721" idx="2"/>
                <a:endCxn id="70719" idx="0"/>
              </p:cNvCxnSpPr>
              <p:nvPr/>
            </p:nvCxnSpPr>
            <p:spPr bwMode="auto">
              <a:xfrm rot="5400000">
                <a:off x="1920" y="1267"/>
                <a:ext cx="497" cy="495"/>
              </a:xfrm>
              <a:prstGeom prst="bentConnector3">
                <a:avLst>
                  <a:gd name="adj1" fmla="val 49898"/>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sp>
            <p:nvSpPr>
              <p:cNvPr id="70719" name="Rectangle 60"/>
              <p:cNvSpPr>
                <a:spLocks noChangeArrowheads="1"/>
              </p:cNvSpPr>
              <p:nvPr/>
            </p:nvSpPr>
            <p:spPr bwMode="auto">
              <a:xfrm>
                <a:off x="1827" y="1763"/>
                <a:ext cx="187" cy="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ko-KR" sz="900"/>
              </a:p>
            </p:txBody>
          </p:sp>
          <p:sp>
            <p:nvSpPr>
              <p:cNvPr id="70720" name="Rectangle 61"/>
              <p:cNvSpPr>
                <a:spLocks noChangeArrowheads="1"/>
              </p:cNvSpPr>
              <p:nvPr/>
            </p:nvSpPr>
            <p:spPr bwMode="auto">
              <a:xfrm>
                <a:off x="1008" y="1025"/>
                <a:ext cx="660" cy="235"/>
              </a:xfrm>
              <a:prstGeom prst="rect">
                <a:avLst/>
              </a:prstGeom>
              <a:solidFill>
                <a:schemeClr val="bg1"/>
              </a:solidFill>
              <a:ln w="12700">
                <a:solidFill>
                  <a:schemeClr val="tx1"/>
                </a:solidFill>
                <a:miter lim="800000"/>
                <a:headEnd/>
                <a:tailEnd/>
              </a:ln>
            </p:spPr>
            <p:txBody>
              <a:bodyPr lIns="0" tIns="0" rIns="0" b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t>Web Browsers</a:t>
                </a:r>
              </a:p>
            </p:txBody>
          </p:sp>
          <p:sp>
            <p:nvSpPr>
              <p:cNvPr id="70721" name="Rectangle 62"/>
              <p:cNvSpPr>
                <a:spLocks noChangeArrowheads="1"/>
              </p:cNvSpPr>
              <p:nvPr/>
            </p:nvSpPr>
            <p:spPr bwMode="auto">
              <a:xfrm>
                <a:off x="2166" y="1031"/>
                <a:ext cx="500" cy="235"/>
              </a:xfrm>
              <a:prstGeom prst="rect">
                <a:avLst/>
              </a:prstGeom>
              <a:solidFill>
                <a:schemeClr val="bg1"/>
              </a:solidFill>
              <a:ln w="12700">
                <a:solidFill>
                  <a:schemeClr val="tx1"/>
                </a:solidFill>
                <a:miter lim="800000"/>
                <a:headEnd/>
                <a:tailEnd/>
              </a:ln>
            </p:spPr>
            <p:txBody>
              <a:bodyPr lIns="0" tIns="0" rIns="0" b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t>Web Services</a:t>
                </a:r>
              </a:p>
            </p:txBody>
          </p:sp>
          <p:sp>
            <p:nvSpPr>
              <p:cNvPr id="70722" name="Rectangle 63"/>
              <p:cNvSpPr>
                <a:spLocks noChangeArrowheads="1"/>
              </p:cNvSpPr>
              <p:nvPr/>
            </p:nvSpPr>
            <p:spPr bwMode="auto">
              <a:xfrm>
                <a:off x="1717" y="1031"/>
                <a:ext cx="408" cy="235"/>
              </a:xfrm>
              <a:prstGeom prst="rect">
                <a:avLst/>
              </a:prstGeom>
              <a:solidFill>
                <a:schemeClr val="bg1"/>
              </a:solidFill>
              <a:ln w="12700">
                <a:solidFill>
                  <a:schemeClr val="tx1"/>
                </a:solidFill>
                <a:miter lim="800000"/>
                <a:headEnd/>
                <a:tailEnd/>
              </a:ln>
            </p:spPr>
            <p:txBody>
              <a:bodyPr lIns="0" tIns="0" rIns="0" b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t>Portals</a:t>
                </a:r>
              </a:p>
            </p:txBody>
          </p:sp>
          <p:grpSp>
            <p:nvGrpSpPr>
              <p:cNvPr id="70723" name="Group 86"/>
              <p:cNvGrpSpPr>
                <a:grpSpLocks/>
              </p:cNvGrpSpPr>
              <p:nvPr/>
            </p:nvGrpSpPr>
            <p:grpSpPr bwMode="auto">
              <a:xfrm>
                <a:off x="3312" y="1028"/>
                <a:ext cx="574" cy="723"/>
                <a:chOff x="3127" y="1265"/>
                <a:chExt cx="574" cy="723"/>
              </a:xfrm>
            </p:grpSpPr>
            <p:sp>
              <p:nvSpPr>
                <p:cNvPr id="70724" name="Line 87"/>
                <p:cNvSpPr>
                  <a:spLocks noChangeShapeType="1"/>
                </p:cNvSpPr>
                <p:nvPr/>
              </p:nvSpPr>
              <p:spPr bwMode="auto">
                <a:xfrm>
                  <a:off x="3420" y="1709"/>
                  <a:ext cx="0" cy="279"/>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25" name="Rectangle 88"/>
                <p:cNvSpPr>
                  <a:spLocks noChangeArrowheads="1"/>
                </p:cNvSpPr>
                <p:nvPr/>
              </p:nvSpPr>
              <p:spPr bwMode="auto">
                <a:xfrm>
                  <a:off x="3127" y="1522"/>
                  <a:ext cx="574" cy="264"/>
                </a:xfrm>
                <a:prstGeom prst="rect">
                  <a:avLst/>
                </a:prstGeom>
                <a:gradFill rotWithShape="1">
                  <a:gsLst>
                    <a:gs pos="0">
                      <a:srgbClr val="C2C2C2"/>
                    </a:gs>
                    <a:gs pos="50000">
                      <a:srgbClr val="FFFFFF"/>
                    </a:gs>
                    <a:gs pos="100000">
                      <a:srgbClr val="C2C2C2"/>
                    </a:gs>
                  </a:gsLst>
                  <a:lin ang="5400000" scaled="1"/>
                </a:gradFill>
                <a:ln w="19050">
                  <a:solidFill>
                    <a:srgbClr val="333333"/>
                  </a:solidFill>
                  <a:miter lim="800000"/>
                  <a:headEnd/>
                  <a:tailEnd/>
                </a:ln>
              </p:spPr>
              <p:txBody>
                <a:bodyPr lIns="0" tIns="0" rIns="0" b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lnSpc>
                      <a:spcPct val="110000"/>
                    </a:lnSpc>
                    <a:spcBef>
                      <a:spcPct val="10000"/>
                    </a:spcBef>
                  </a:pPr>
                  <a:r>
                    <a:rPr lang="en-US" altLang="ko-KR" sz="900">
                      <a:solidFill>
                        <a:srgbClr val="006699"/>
                      </a:solidFill>
                    </a:rPr>
                    <a:t>MicroStrategy Office</a:t>
                  </a:r>
                  <a:endParaRPr lang="en-US" altLang="ko-KR" sz="900">
                    <a:solidFill>
                      <a:srgbClr val="006699"/>
                    </a:solidFill>
                    <a:latin typeface="Arial Narrow" panose="020B0606020202030204" pitchFamily="34" charset="0"/>
                  </a:endParaRPr>
                </a:p>
              </p:txBody>
            </p:sp>
            <p:sp>
              <p:nvSpPr>
                <p:cNvPr id="70726" name="Rectangle 89"/>
                <p:cNvSpPr>
                  <a:spLocks noChangeArrowheads="1"/>
                </p:cNvSpPr>
                <p:nvPr/>
              </p:nvSpPr>
              <p:spPr bwMode="auto">
                <a:xfrm>
                  <a:off x="3127" y="1265"/>
                  <a:ext cx="574" cy="235"/>
                </a:xfrm>
                <a:prstGeom prst="rect">
                  <a:avLst/>
                </a:prstGeom>
                <a:solidFill>
                  <a:schemeClr val="bg1"/>
                </a:solidFill>
                <a:ln w="12700">
                  <a:solidFill>
                    <a:schemeClr val="bg2"/>
                  </a:solidFill>
                  <a:miter lim="800000"/>
                  <a:headEnd/>
                  <a:tailEnd/>
                </a:ln>
              </p:spPr>
              <p:txBody>
                <a:bodyPr lIns="18288" rIns="0"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en-US" altLang="ko-KR" sz="900"/>
                    <a:t>Microsoft</a:t>
                  </a:r>
                </a:p>
                <a:p>
                  <a:pPr eaLnBrk="1" hangingPunct="1"/>
                  <a:r>
                    <a:rPr lang="en-US" altLang="ko-KR" sz="900"/>
                    <a:t>Office</a:t>
                  </a:r>
                </a:p>
              </p:txBody>
            </p:sp>
          </p:grpSp>
        </p:grpSp>
        <p:grpSp>
          <p:nvGrpSpPr>
            <p:cNvPr id="70677" name="Group 99"/>
            <p:cNvGrpSpPr>
              <a:grpSpLocks/>
            </p:cNvGrpSpPr>
            <p:nvPr/>
          </p:nvGrpSpPr>
          <p:grpSpPr bwMode="auto">
            <a:xfrm>
              <a:off x="161925" y="2090738"/>
              <a:ext cx="1743075" cy="3657600"/>
              <a:chOff x="54" y="1230"/>
              <a:chExt cx="1098" cy="2304"/>
            </a:xfrm>
          </p:grpSpPr>
          <p:sp>
            <p:nvSpPr>
              <p:cNvPr id="176" name="Rectangle 23"/>
              <p:cNvSpPr>
                <a:spLocks noChangeArrowheads="1"/>
              </p:cNvSpPr>
              <p:nvPr/>
            </p:nvSpPr>
            <p:spPr bwMode="auto">
              <a:xfrm>
                <a:off x="54" y="3246"/>
                <a:ext cx="619" cy="288"/>
              </a:xfrm>
              <a:prstGeom prst="rect">
                <a:avLst/>
              </a:prstGeom>
              <a:gradFill rotWithShape="1">
                <a:gsLst>
                  <a:gs pos="0">
                    <a:schemeClr val="bg1">
                      <a:gamma/>
                      <a:shade val="74118"/>
                      <a:invGamma/>
                    </a:schemeClr>
                  </a:gs>
                  <a:gs pos="50000">
                    <a:schemeClr val="bg1"/>
                  </a:gs>
                  <a:gs pos="100000">
                    <a:schemeClr val="bg1">
                      <a:gamma/>
                      <a:shade val="74118"/>
                      <a:invGamma/>
                    </a:schemeClr>
                  </a:gs>
                </a:gsLst>
                <a:lin ang="5400000" scaled="1"/>
              </a:gradFill>
              <a:ln w="19050" algn="ctr">
                <a:solidFill>
                  <a:schemeClr val="tx1"/>
                </a:solidFill>
                <a:miter lim="800000"/>
                <a:headEnd/>
                <a:tailEnd/>
              </a:ln>
              <a:effectLst/>
            </p:spPr>
            <p:txBody>
              <a:bodyPr lIns="45720" rIns="45720" anchor="ctr"/>
              <a:lstStyle/>
              <a:p>
                <a:pPr>
                  <a:lnSpc>
                    <a:spcPct val="110000"/>
                  </a:lnSpc>
                  <a:spcBef>
                    <a:spcPct val="10000"/>
                  </a:spcBef>
                  <a:defRPr/>
                </a:pPr>
                <a:r>
                  <a:rPr lang="en-US" sz="900">
                    <a:solidFill>
                      <a:srgbClr val="006699"/>
                    </a:solidFill>
                    <a:latin typeface="Arial" charset="0"/>
                    <a:ea typeface="ＭＳ Ｐゴシック" pitchFamily="34" charset="-128"/>
                  </a:rPr>
                  <a:t>MicroStrategy SDK</a:t>
                </a:r>
              </a:p>
            </p:txBody>
          </p:sp>
          <p:sp>
            <p:nvSpPr>
              <p:cNvPr id="177" name="Rectangle 29"/>
              <p:cNvSpPr>
                <a:spLocks noChangeArrowheads="1"/>
              </p:cNvSpPr>
              <p:nvPr/>
            </p:nvSpPr>
            <p:spPr bwMode="auto">
              <a:xfrm>
                <a:off x="54" y="1566"/>
                <a:ext cx="634" cy="288"/>
              </a:xfrm>
              <a:prstGeom prst="rect">
                <a:avLst/>
              </a:prstGeom>
              <a:gradFill rotWithShape="1">
                <a:gsLst>
                  <a:gs pos="0">
                    <a:schemeClr val="bg1">
                      <a:gamma/>
                      <a:shade val="74118"/>
                      <a:invGamma/>
                    </a:schemeClr>
                  </a:gs>
                  <a:gs pos="50000">
                    <a:schemeClr val="bg1"/>
                  </a:gs>
                  <a:gs pos="100000">
                    <a:schemeClr val="bg1">
                      <a:gamma/>
                      <a:shade val="74118"/>
                      <a:invGamma/>
                    </a:schemeClr>
                  </a:gs>
                </a:gsLst>
                <a:lin ang="5400000" scaled="1"/>
              </a:gradFill>
              <a:ln w="19050" algn="ctr">
                <a:solidFill>
                  <a:schemeClr val="tx1"/>
                </a:solidFill>
                <a:miter lim="800000"/>
                <a:headEnd/>
                <a:tailEnd/>
              </a:ln>
              <a:effectLst/>
            </p:spPr>
            <p:txBody>
              <a:bodyPr lIns="45720" rIns="45720" anchor="ctr"/>
              <a:lstStyle/>
              <a:p>
                <a:pPr>
                  <a:lnSpc>
                    <a:spcPct val="110000"/>
                  </a:lnSpc>
                  <a:spcBef>
                    <a:spcPct val="10000"/>
                  </a:spcBef>
                  <a:defRPr/>
                </a:pPr>
                <a:r>
                  <a:rPr lang="en-US" sz="900">
                    <a:solidFill>
                      <a:srgbClr val="006699"/>
                    </a:solidFill>
                    <a:latin typeface="Arial" charset="0"/>
                    <a:ea typeface="ＭＳ Ｐゴシック" pitchFamily="34" charset="-128"/>
                  </a:rPr>
                  <a:t>MicroStrategy Architect</a:t>
                </a:r>
              </a:p>
            </p:txBody>
          </p:sp>
          <p:cxnSp>
            <p:nvCxnSpPr>
              <p:cNvPr id="70696" name="AutoShape 30"/>
              <p:cNvCxnSpPr>
                <a:cxnSpLocks noChangeShapeType="1"/>
                <a:stCxn id="177" idx="3"/>
                <a:endCxn id="191" idx="1"/>
              </p:cNvCxnSpPr>
              <p:nvPr/>
            </p:nvCxnSpPr>
            <p:spPr bwMode="auto">
              <a:xfrm>
                <a:off x="688" y="1710"/>
                <a:ext cx="464" cy="1010"/>
              </a:xfrm>
              <a:prstGeom prst="bentConnector3">
                <a:avLst>
                  <a:gd name="adj1" fmla="val 50000"/>
                </a:avLst>
              </a:prstGeom>
              <a:noFill/>
              <a:ln w="9525">
                <a:solidFill>
                  <a:srgbClr val="808080"/>
                </a:solidFill>
                <a:miter lim="800000"/>
                <a:headEnd/>
                <a:tailEnd/>
              </a:ln>
              <a:extLst>
                <a:ext uri="{909E8E84-426E-40DD-AFC4-6F175D3DCCD1}">
                  <a14:hiddenFill xmlns:a14="http://schemas.microsoft.com/office/drawing/2010/main">
                    <a:noFill/>
                  </a14:hiddenFill>
                </a:ext>
              </a:extLst>
            </p:spPr>
          </p:cxnSp>
          <p:sp>
            <p:nvSpPr>
              <p:cNvPr id="179" name="Rectangle 32"/>
              <p:cNvSpPr>
                <a:spLocks noChangeArrowheads="1"/>
              </p:cNvSpPr>
              <p:nvPr/>
            </p:nvSpPr>
            <p:spPr bwMode="auto">
              <a:xfrm>
                <a:off x="54" y="1230"/>
                <a:ext cx="631" cy="288"/>
              </a:xfrm>
              <a:prstGeom prst="rect">
                <a:avLst/>
              </a:prstGeom>
              <a:gradFill rotWithShape="1">
                <a:gsLst>
                  <a:gs pos="0">
                    <a:schemeClr val="bg1">
                      <a:gamma/>
                      <a:shade val="74118"/>
                      <a:invGamma/>
                    </a:schemeClr>
                  </a:gs>
                  <a:gs pos="50000">
                    <a:schemeClr val="bg1"/>
                  </a:gs>
                  <a:gs pos="100000">
                    <a:schemeClr val="bg1">
                      <a:gamma/>
                      <a:shade val="74118"/>
                      <a:invGamma/>
                    </a:schemeClr>
                  </a:gs>
                </a:gsLst>
                <a:lin ang="5400000" scaled="1"/>
              </a:gradFill>
              <a:ln w="19050" algn="ctr">
                <a:solidFill>
                  <a:schemeClr val="tx1"/>
                </a:solidFill>
                <a:miter lim="800000"/>
                <a:headEnd/>
                <a:tailEnd/>
              </a:ln>
              <a:effectLst/>
            </p:spPr>
            <p:txBody>
              <a:bodyPr lIns="45720" rIns="45720" anchor="ctr"/>
              <a:lstStyle/>
              <a:p>
                <a:pPr>
                  <a:lnSpc>
                    <a:spcPct val="110000"/>
                  </a:lnSpc>
                  <a:spcBef>
                    <a:spcPct val="10000"/>
                  </a:spcBef>
                  <a:defRPr/>
                </a:pPr>
                <a:r>
                  <a:rPr lang="en-US" sz="900">
                    <a:solidFill>
                      <a:srgbClr val="006699"/>
                    </a:solidFill>
                    <a:latin typeface="Arial" charset="0"/>
                    <a:ea typeface="ＭＳ Ｐゴシック" pitchFamily="34" charset="-128"/>
                  </a:rPr>
                  <a:t>MicroStrategy Desktop</a:t>
                </a:r>
              </a:p>
            </p:txBody>
          </p:sp>
          <p:cxnSp>
            <p:nvCxnSpPr>
              <p:cNvPr id="70698" name="AutoShape 33"/>
              <p:cNvCxnSpPr>
                <a:cxnSpLocks noChangeShapeType="1"/>
                <a:stCxn id="179" idx="3"/>
                <a:endCxn id="191" idx="1"/>
              </p:cNvCxnSpPr>
              <p:nvPr/>
            </p:nvCxnSpPr>
            <p:spPr bwMode="auto">
              <a:xfrm>
                <a:off x="685" y="1374"/>
                <a:ext cx="467" cy="1346"/>
              </a:xfrm>
              <a:prstGeom prst="bentConnector3">
                <a:avLst>
                  <a:gd name="adj1" fmla="val 50000"/>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sp>
            <p:nvSpPr>
              <p:cNvPr id="181" name="Rectangle 71"/>
              <p:cNvSpPr>
                <a:spLocks noChangeArrowheads="1"/>
              </p:cNvSpPr>
              <p:nvPr/>
            </p:nvSpPr>
            <p:spPr bwMode="auto">
              <a:xfrm>
                <a:off x="54" y="2576"/>
                <a:ext cx="627" cy="288"/>
              </a:xfrm>
              <a:prstGeom prst="rect">
                <a:avLst/>
              </a:prstGeom>
              <a:gradFill rotWithShape="1">
                <a:gsLst>
                  <a:gs pos="0">
                    <a:srgbClr val="99CCFF">
                      <a:gamma/>
                      <a:shade val="76863"/>
                      <a:invGamma/>
                    </a:srgbClr>
                  </a:gs>
                  <a:gs pos="50000">
                    <a:srgbClr val="99CCFF">
                      <a:alpha val="50000"/>
                    </a:srgbClr>
                  </a:gs>
                  <a:gs pos="100000">
                    <a:srgbClr val="99CCFF">
                      <a:gamma/>
                      <a:shade val="76863"/>
                      <a:invGamma/>
                    </a:srgbClr>
                  </a:gs>
                </a:gsLst>
                <a:lin ang="5400000" scaled="1"/>
              </a:gradFill>
              <a:ln w="19050" algn="ctr">
                <a:solidFill>
                  <a:schemeClr val="tx1"/>
                </a:solidFill>
                <a:miter lim="800000"/>
                <a:headEnd/>
                <a:tailEnd/>
              </a:ln>
              <a:effectLst/>
            </p:spPr>
            <p:txBody>
              <a:bodyPr lIns="45720" rIns="45720" anchor="ctr"/>
              <a:lstStyle/>
              <a:p>
                <a:pPr>
                  <a:lnSpc>
                    <a:spcPct val="110000"/>
                  </a:lnSpc>
                  <a:spcBef>
                    <a:spcPct val="10000"/>
                  </a:spcBef>
                  <a:defRPr/>
                </a:pPr>
                <a:r>
                  <a:rPr lang="en-US" sz="900">
                    <a:solidFill>
                      <a:srgbClr val="006699"/>
                    </a:solidFill>
                    <a:latin typeface="Arial" charset="0"/>
                    <a:ea typeface="ＭＳ Ｐゴシック" pitchFamily="34" charset="-128"/>
                  </a:rPr>
                  <a:t>MicroStrategy Command  Manager</a:t>
                </a:r>
              </a:p>
            </p:txBody>
          </p:sp>
          <p:sp>
            <p:nvSpPr>
              <p:cNvPr id="182" name="Rectangle 72"/>
              <p:cNvSpPr>
                <a:spLocks noChangeArrowheads="1"/>
              </p:cNvSpPr>
              <p:nvPr/>
            </p:nvSpPr>
            <p:spPr bwMode="auto">
              <a:xfrm>
                <a:off x="54" y="1902"/>
                <a:ext cx="627" cy="288"/>
              </a:xfrm>
              <a:prstGeom prst="rect">
                <a:avLst/>
              </a:prstGeom>
              <a:gradFill rotWithShape="1">
                <a:gsLst>
                  <a:gs pos="0">
                    <a:schemeClr val="bg1">
                      <a:gamma/>
                      <a:shade val="74118"/>
                      <a:invGamma/>
                    </a:schemeClr>
                  </a:gs>
                  <a:gs pos="50000">
                    <a:schemeClr val="bg1"/>
                  </a:gs>
                  <a:gs pos="100000">
                    <a:schemeClr val="bg1">
                      <a:gamma/>
                      <a:shade val="74118"/>
                      <a:invGamma/>
                    </a:schemeClr>
                  </a:gs>
                </a:gsLst>
                <a:lin ang="5400000" scaled="1"/>
              </a:gradFill>
              <a:ln w="19050" algn="ctr">
                <a:solidFill>
                  <a:schemeClr val="tx1"/>
                </a:solidFill>
                <a:miter lim="800000"/>
                <a:headEnd/>
                <a:tailEnd/>
              </a:ln>
              <a:effectLst/>
            </p:spPr>
            <p:txBody>
              <a:bodyPr lIns="45720" rIns="45720" anchor="ctr"/>
              <a:lstStyle/>
              <a:p>
                <a:pPr>
                  <a:lnSpc>
                    <a:spcPct val="110000"/>
                  </a:lnSpc>
                  <a:spcBef>
                    <a:spcPct val="10000"/>
                  </a:spcBef>
                  <a:defRPr/>
                </a:pPr>
                <a:r>
                  <a:rPr lang="en-US" sz="900">
                    <a:solidFill>
                      <a:srgbClr val="006699"/>
                    </a:solidFill>
                    <a:latin typeface="Arial" charset="0"/>
                    <a:ea typeface="ＭＳ Ｐゴシック" pitchFamily="34" charset="-128"/>
                  </a:rPr>
                  <a:t>MicroStrategy Integrity  Manager</a:t>
                </a:r>
              </a:p>
            </p:txBody>
          </p:sp>
          <p:sp>
            <p:nvSpPr>
              <p:cNvPr id="183" name="Rectangle 73"/>
              <p:cNvSpPr>
                <a:spLocks noChangeArrowheads="1"/>
              </p:cNvSpPr>
              <p:nvPr/>
            </p:nvSpPr>
            <p:spPr bwMode="auto">
              <a:xfrm>
                <a:off x="54" y="2910"/>
                <a:ext cx="627" cy="288"/>
              </a:xfrm>
              <a:prstGeom prst="rect">
                <a:avLst/>
              </a:prstGeom>
              <a:gradFill rotWithShape="1">
                <a:gsLst>
                  <a:gs pos="0">
                    <a:srgbClr val="99CCFF">
                      <a:gamma/>
                      <a:shade val="76863"/>
                      <a:invGamma/>
                    </a:srgbClr>
                  </a:gs>
                  <a:gs pos="50000">
                    <a:srgbClr val="99CCFF">
                      <a:alpha val="50000"/>
                    </a:srgbClr>
                  </a:gs>
                  <a:gs pos="100000">
                    <a:srgbClr val="99CCFF">
                      <a:gamma/>
                      <a:shade val="76863"/>
                      <a:invGamma/>
                    </a:srgbClr>
                  </a:gs>
                </a:gsLst>
                <a:lin ang="5400000" scaled="1"/>
              </a:gradFill>
              <a:ln w="19050" algn="ctr">
                <a:solidFill>
                  <a:schemeClr val="tx1"/>
                </a:solidFill>
                <a:miter lim="800000"/>
                <a:headEnd/>
                <a:tailEnd/>
              </a:ln>
              <a:effectLst/>
            </p:spPr>
            <p:txBody>
              <a:bodyPr lIns="45720" rIns="45720" anchor="ctr"/>
              <a:lstStyle/>
              <a:p>
                <a:pPr>
                  <a:lnSpc>
                    <a:spcPct val="110000"/>
                  </a:lnSpc>
                  <a:spcBef>
                    <a:spcPct val="10000"/>
                  </a:spcBef>
                  <a:defRPr/>
                </a:pPr>
                <a:r>
                  <a:rPr lang="en-US" sz="900">
                    <a:solidFill>
                      <a:srgbClr val="006699"/>
                    </a:solidFill>
                    <a:latin typeface="Arial" charset="0"/>
                    <a:ea typeface="ＭＳ Ｐゴシック" pitchFamily="34" charset="-128"/>
                  </a:rPr>
                  <a:t>MicroStrategy Enterprise  Manager</a:t>
                </a:r>
              </a:p>
            </p:txBody>
          </p:sp>
          <p:sp>
            <p:nvSpPr>
              <p:cNvPr id="184" name="Rectangle 74"/>
              <p:cNvSpPr>
                <a:spLocks noChangeArrowheads="1"/>
              </p:cNvSpPr>
              <p:nvPr/>
            </p:nvSpPr>
            <p:spPr bwMode="auto">
              <a:xfrm>
                <a:off x="54" y="2238"/>
                <a:ext cx="627" cy="288"/>
              </a:xfrm>
              <a:prstGeom prst="rect">
                <a:avLst/>
              </a:prstGeom>
              <a:gradFill rotWithShape="1">
                <a:gsLst>
                  <a:gs pos="0">
                    <a:srgbClr val="99CCFF">
                      <a:gamma/>
                      <a:shade val="76863"/>
                      <a:invGamma/>
                    </a:srgbClr>
                  </a:gs>
                  <a:gs pos="50000">
                    <a:srgbClr val="99CCFF">
                      <a:alpha val="50000"/>
                    </a:srgbClr>
                  </a:gs>
                  <a:gs pos="100000">
                    <a:srgbClr val="99CCFF">
                      <a:gamma/>
                      <a:shade val="76863"/>
                      <a:invGamma/>
                    </a:srgbClr>
                  </a:gs>
                </a:gsLst>
                <a:lin ang="5400000" scaled="1"/>
              </a:gradFill>
              <a:ln w="19050" algn="ctr">
                <a:solidFill>
                  <a:schemeClr val="tx1"/>
                </a:solidFill>
                <a:miter lim="800000"/>
                <a:headEnd/>
                <a:tailEnd/>
              </a:ln>
              <a:effectLst/>
            </p:spPr>
            <p:txBody>
              <a:bodyPr lIns="45720" rIns="45720" anchor="ctr"/>
              <a:lstStyle/>
              <a:p>
                <a:pPr>
                  <a:lnSpc>
                    <a:spcPct val="110000"/>
                  </a:lnSpc>
                  <a:spcBef>
                    <a:spcPct val="10000"/>
                  </a:spcBef>
                  <a:defRPr/>
                </a:pPr>
                <a:r>
                  <a:rPr lang="en-US" sz="900">
                    <a:solidFill>
                      <a:srgbClr val="006699"/>
                    </a:solidFill>
                    <a:latin typeface="Arial" charset="0"/>
                    <a:ea typeface="ＭＳ Ｐゴシック" pitchFamily="34" charset="-128"/>
                  </a:rPr>
                  <a:t>MicroStrategy Object  Manager</a:t>
                </a:r>
              </a:p>
            </p:txBody>
          </p:sp>
          <p:cxnSp>
            <p:nvCxnSpPr>
              <p:cNvPr id="70709" name="AutoShape 90"/>
              <p:cNvCxnSpPr>
                <a:cxnSpLocks noChangeShapeType="1"/>
                <a:stCxn id="182" idx="3"/>
                <a:endCxn id="191" idx="1"/>
              </p:cNvCxnSpPr>
              <p:nvPr/>
            </p:nvCxnSpPr>
            <p:spPr bwMode="auto">
              <a:xfrm>
                <a:off x="681" y="2046"/>
                <a:ext cx="471" cy="674"/>
              </a:xfrm>
              <a:prstGeom prst="bentConnector3">
                <a:avLst>
                  <a:gd name="adj1" fmla="val 50000"/>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cxnSp>
            <p:nvCxnSpPr>
              <p:cNvPr id="70710" name="AutoShape 91"/>
              <p:cNvCxnSpPr>
                <a:cxnSpLocks noChangeShapeType="1"/>
                <a:endCxn id="191" idx="1"/>
              </p:cNvCxnSpPr>
              <p:nvPr/>
            </p:nvCxnSpPr>
            <p:spPr bwMode="auto">
              <a:xfrm>
                <a:off x="687" y="2469"/>
                <a:ext cx="459" cy="338"/>
              </a:xfrm>
              <a:prstGeom prst="bentConnector3">
                <a:avLst>
                  <a:gd name="adj1" fmla="val 49889"/>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cxnSp>
            <p:nvCxnSpPr>
              <p:cNvPr id="70711" name="AutoShape 92"/>
              <p:cNvCxnSpPr>
                <a:cxnSpLocks noChangeShapeType="1"/>
                <a:endCxn id="191" idx="1"/>
              </p:cNvCxnSpPr>
              <p:nvPr/>
            </p:nvCxnSpPr>
            <p:spPr bwMode="auto">
              <a:xfrm>
                <a:off x="687" y="2807"/>
                <a:ext cx="459" cy="0"/>
              </a:xfrm>
              <a:prstGeom prst="straightConnector1">
                <a:avLst/>
              </a:prstGeom>
              <a:noFill/>
              <a:ln w="9525">
                <a:solidFill>
                  <a:schemeClr val="bg2"/>
                </a:solidFill>
                <a:round/>
                <a:headEnd/>
                <a:tailEnd/>
              </a:ln>
              <a:extLst>
                <a:ext uri="{909E8E84-426E-40DD-AFC4-6F175D3DCCD1}">
                  <a14:hiddenFill xmlns:a14="http://schemas.microsoft.com/office/drawing/2010/main">
                    <a:noFill/>
                  </a14:hiddenFill>
                </a:ext>
              </a:extLst>
            </p:spPr>
          </p:cxnSp>
          <p:cxnSp>
            <p:nvCxnSpPr>
              <p:cNvPr id="70712" name="AutoShape 93"/>
              <p:cNvCxnSpPr>
                <a:cxnSpLocks noChangeShapeType="1"/>
                <a:endCxn id="191" idx="1"/>
              </p:cNvCxnSpPr>
              <p:nvPr/>
            </p:nvCxnSpPr>
            <p:spPr bwMode="auto">
              <a:xfrm flipV="1">
                <a:off x="687" y="2807"/>
                <a:ext cx="459" cy="334"/>
              </a:xfrm>
              <a:prstGeom prst="bentConnector3">
                <a:avLst>
                  <a:gd name="adj1" fmla="val 49889"/>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cxnSp>
            <p:nvCxnSpPr>
              <p:cNvPr id="70713" name="AutoShape 94"/>
              <p:cNvCxnSpPr>
                <a:cxnSpLocks noChangeShapeType="1"/>
                <a:stCxn id="176" idx="3"/>
                <a:endCxn id="191" idx="1"/>
              </p:cNvCxnSpPr>
              <p:nvPr/>
            </p:nvCxnSpPr>
            <p:spPr bwMode="auto">
              <a:xfrm flipV="1">
                <a:off x="673" y="2720"/>
                <a:ext cx="479" cy="670"/>
              </a:xfrm>
              <a:prstGeom prst="bentConnector3">
                <a:avLst>
                  <a:gd name="adj1" fmla="val 50000"/>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grpSp>
        <p:grpSp>
          <p:nvGrpSpPr>
            <p:cNvPr id="70678" name="Group 98"/>
            <p:cNvGrpSpPr>
              <a:grpSpLocks/>
            </p:cNvGrpSpPr>
            <p:nvPr/>
          </p:nvGrpSpPr>
          <p:grpSpPr bwMode="auto">
            <a:xfrm>
              <a:off x="1905000" y="3670300"/>
              <a:ext cx="5915025" cy="1571625"/>
              <a:chOff x="1152" y="2225"/>
              <a:chExt cx="3726" cy="990"/>
            </a:xfrm>
          </p:grpSpPr>
          <p:sp>
            <p:nvSpPr>
              <p:cNvPr id="191" name="Rectangle 67"/>
              <p:cNvSpPr>
                <a:spLocks noChangeArrowheads="1"/>
              </p:cNvSpPr>
              <p:nvPr/>
            </p:nvSpPr>
            <p:spPr bwMode="auto">
              <a:xfrm>
                <a:off x="1152" y="2225"/>
                <a:ext cx="3726" cy="990"/>
              </a:xfrm>
              <a:prstGeom prst="rect">
                <a:avLst/>
              </a:prstGeom>
              <a:gradFill rotWithShape="1">
                <a:gsLst>
                  <a:gs pos="0">
                    <a:schemeClr val="bg1">
                      <a:gamma/>
                      <a:shade val="74118"/>
                      <a:invGamma/>
                    </a:schemeClr>
                  </a:gs>
                  <a:gs pos="50000">
                    <a:schemeClr val="bg1"/>
                  </a:gs>
                  <a:gs pos="100000">
                    <a:schemeClr val="bg1">
                      <a:gamma/>
                      <a:shade val="74118"/>
                      <a:invGamma/>
                    </a:schemeClr>
                  </a:gs>
                </a:gsLst>
                <a:lin ang="5400000" scaled="1"/>
              </a:gradFill>
              <a:ln w="19050" algn="ctr">
                <a:solidFill>
                  <a:schemeClr val="tx1"/>
                </a:solidFill>
                <a:miter lim="800000"/>
                <a:headEnd/>
                <a:tailEnd/>
              </a:ln>
              <a:effectLst/>
            </p:spPr>
            <p:txBody>
              <a:bodyPr wrap="none" lIns="137160" rIns="45720"/>
              <a:lstStyle/>
              <a:p>
                <a:pPr>
                  <a:lnSpc>
                    <a:spcPct val="110000"/>
                  </a:lnSpc>
                  <a:spcBef>
                    <a:spcPct val="10000"/>
                  </a:spcBef>
                  <a:defRPr/>
                </a:pPr>
                <a:r>
                  <a:rPr lang="en-US" altLang="ko-KR" sz="900">
                    <a:solidFill>
                      <a:srgbClr val="006699"/>
                    </a:solidFill>
                  </a:rPr>
                  <a:t>MicroStrategy Intelligence Server</a:t>
                </a:r>
                <a:endParaRPr lang="en-US" altLang="ko-KR" sz="900"/>
              </a:p>
            </p:txBody>
          </p:sp>
          <p:sp>
            <p:nvSpPr>
              <p:cNvPr id="70685" name="Rectangle 68"/>
              <p:cNvSpPr>
                <a:spLocks noChangeArrowheads="1"/>
              </p:cNvSpPr>
              <p:nvPr/>
            </p:nvSpPr>
            <p:spPr bwMode="auto">
              <a:xfrm>
                <a:off x="2544" y="2399"/>
                <a:ext cx="960" cy="288"/>
              </a:xfrm>
              <a:prstGeom prst="rect">
                <a:avLst/>
              </a:prstGeom>
              <a:solidFill>
                <a:schemeClr val="bg1">
                  <a:alpha val="79999"/>
                </a:schemeClr>
              </a:solidFill>
              <a:ln w="9525" algn="ctr">
                <a:solidFill>
                  <a:schemeClr val="tx1"/>
                </a:solidFill>
                <a:prstDash val="dash"/>
                <a:miter lim="800000"/>
                <a:headEnd/>
                <a:tailEnd/>
              </a:ln>
            </p:spPr>
            <p:txBody>
              <a:bodyPr lIns="0" tIns="0" rIns="0" bIns="0" anchor="ctr" anchorCtr="1"/>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lnSpc>
                    <a:spcPct val="110000"/>
                  </a:lnSpc>
                </a:pPr>
                <a:r>
                  <a:rPr lang="en-US" altLang="ko-KR" sz="900">
                    <a:solidFill>
                      <a:srgbClr val="006699"/>
                    </a:solidFill>
                  </a:rPr>
                  <a:t>MicroStrategy </a:t>
                </a:r>
                <a:br>
                  <a:rPr lang="en-US" altLang="ko-KR" sz="900">
                    <a:solidFill>
                      <a:srgbClr val="006699"/>
                    </a:solidFill>
                  </a:rPr>
                </a:br>
                <a:r>
                  <a:rPr lang="en-US" altLang="ko-KR" sz="900">
                    <a:solidFill>
                      <a:srgbClr val="006699"/>
                    </a:solidFill>
                  </a:rPr>
                  <a:t>OLAP Services</a:t>
                </a:r>
              </a:p>
            </p:txBody>
          </p:sp>
          <p:sp>
            <p:nvSpPr>
              <p:cNvPr id="70686" name="Rectangle 69"/>
              <p:cNvSpPr>
                <a:spLocks noChangeArrowheads="1"/>
              </p:cNvSpPr>
              <p:nvPr/>
            </p:nvSpPr>
            <p:spPr bwMode="auto">
              <a:xfrm>
                <a:off x="1344" y="2399"/>
                <a:ext cx="1008" cy="288"/>
              </a:xfrm>
              <a:prstGeom prst="rect">
                <a:avLst/>
              </a:prstGeom>
              <a:solidFill>
                <a:schemeClr val="bg1">
                  <a:alpha val="79999"/>
                </a:schemeClr>
              </a:solidFill>
              <a:ln w="9525" algn="ctr">
                <a:solidFill>
                  <a:schemeClr val="tx1"/>
                </a:solidFill>
                <a:prstDash val="dash"/>
                <a:miter lim="800000"/>
                <a:headEnd/>
                <a:tailEnd/>
              </a:ln>
            </p:spPr>
            <p:txBody>
              <a:bodyPr lIns="0" tIns="0" rIns="0" bIns="0" anchor="ctr" anchorCtr="1"/>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lnSpc>
                    <a:spcPct val="110000"/>
                  </a:lnSpc>
                </a:pPr>
                <a:r>
                  <a:rPr lang="en-US" altLang="ko-KR" sz="900">
                    <a:solidFill>
                      <a:srgbClr val="006699"/>
                    </a:solidFill>
                  </a:rPr>
                  <a:t>MicroStrategy</a:t>
                </a:r>
                <a:br>
                  <a:rPr lang="en-US" altLang="ko-KR" sz="900">
                    <a:solidFill>
                      <a:srgbClr val="006699"/>
                    </a:solidFill>
                  </a:rPr>
                </a:br>
                <a:r>
                  <a:rPr lang="ko-KR" altLang="en-US" sz="900" smtClean="0">
                    <a:solidFill>
                      <a:srgbClr val="006699"/>
                    </a:solidFill>
                  </a:rPr>
                  <a:t>도큐먼트</a:t>
                </a:r>
                <a:endParaRPr lang="en-US" altLang="ko-KR" sz="900">
                  <a:solidFill>
                    <a:srgbClr val="006699"/>
                  </a:solidFill>
                </a:endParaRPr>
              </a:p>
            </p:txBody>
          </p:sp>
          <p:sp>
            <p:nvSpPr>
              <p:cNvPr id="194" name="Rectangle 70"/>
              <p:cNvSpPr>
                <a:spLocks noChangeArrowheads="1"/>
              </p:cNvSpPr>
              <p:nvPr/>
            </p:nvSpPr>
            <p:spPr bwMode="auto">
              <a:xfrm>
                <a:off x="1344" y="2975"/>
                <a:ext cx="3433" cy="192"/>
              </a:xfrm>
              <a:prstGeom prst="rect">
                <a:avLst/>
              </a:prstGeom>
              <a:gradFill rotWithShape="1">
                <a:gsLst>
                  <a:gs pos="0">
                    <a:srgbClr val="99CCFF">
                      <a:gamma/>
                      <a:shade val="76078"/>
                      <a:invGamma/>
                    </a:srgbClr>
                  </a:gs>
                  <a:gs pos="50000">
                    <a:srgbClr val="99CCFF">
                      <a:alpha val="50000"/>
                    </a:srgbClr>
                  </a:gs>
                  <a:gs pos="100000">
                    <a:srgbClr val="99CCFF">
                      <a:gamma/>
                      <a:shade val="76078"/>
                      <a:invGamma/>
                    </a:srgbClr>
                  </a:gs>
                </a:gsLst>
                <a:lin ang="5400000" scaled="1"/>
              </a:gradFill>
              <a:ln w="9525" algn="ctr">
                <a:solidFill>
                  <a:schemeClr val="tx1"/>
                </a:solidFill>
                <a:prstDash val="dash"/>
                <a:miter lim="800000"/>
                <a:headEnd/>
                <a:tailEnd/>
              </a:ln>
              <a:effectLst/>
            </p:spPr>
            <p:txBody>
              <a:bodyPr lIns="0" tIns="0" rIns="0" bIns="0" anchor="ctr" anchorCtr="1"/>
              <a:lstStyle/>
              <a:p>
                <a:pPr>
                  <a:lnSpc>
                    <a:spcPct val="110000"/>
                  </a:lnSpc>
                  <a:defRPr/>
                </a:pPr>
                <a:r>
                  <a:rPr lang="en-US" sz="900">
                    <a:solidFill>
                      <a:srgbClr val="006699"/>
                    </a:solidFill>
                    <a:latin typeface="Arial" charset="0"/>
                    <a:ea typeface="ＭＳ Ｐゴシック" pitchFamily="34" charset="-128"/>
                  </a:rPr>
                  <a:t>MicroStrategy Multisource Option</a:t>
                </a:r>
              </a:p>
            </p:txBody>
          </p:sp>
          <p:sp>
            <p:nvSpPr>
              <p:cNvPr id="195" name="Rectangle 75"/>
              <p:cNvSpPr>
                <a:spLocks noChangeArrowheads="1"/>
              </p:cNvSpPr>
              <p:nvPr/>
            </p:nvSpPr>
            <p:spPr bwMode="auto">
              <a:xfrm>
                <a:off x="3648" y="2399"/>
                <a:ext cx="1114" cy="288"/>
              </a:xfrm>
              <a:prstGeom prst="rect">
                <a:avLst/>
              </a:prstGeom>
              <a:gradFill rotWithShape="1">
                <a:gsLst>
                  <a:gs pos="0">
                    <a:srgbClr val="99CCFF">
                      <a:gamma/>
                      <a:shade val="76078"/>
                      <a:invGamma/>
                    </a:srgbClr>
                  </a:gs>
                  <a:gs pos="50000">
                    <a:srgbClr val="99CCFF">
                      <a:alpha val="50000"/>
                    </a:srgbClr>
                  </a:gs>
                  <a:gs pos="100000">
                    <a:srgbClr val="99CCFF">
                      <a:gamma/>
                      <a:shade val="76078"/>
                      <a:invGamma/>
                    </a:srgbClr>
                  </a:gs>
                </a:gsLst>
                <a:lin ang="5400000" scaled="1"/>
              </a:gradFill>
              <a:ln w="9525" algn="ctr">
                <a:solidFill>
                  <a:schemeClr val="tx1"/>
                </a:solidFill>
                <a:prstDash val="dash"/>
                <a:miter lim="800000"/>
                <a:headEnd/>
                <a:tailEnd/>
              </a:ln>
              <a:effectLst/>
            </p:spPr>
            <p:txBody>
              <a:bodyPr lIns="0" tIns="0" rIns="0" bIns="0" anchor="ctr" anchorCtr="1"/>
              <a:lstStyle/>
              <a:p>
                <a:pPr>
                  <a:lnSpc>
                    <a:spcPct val="110000"/>
                  </a:lnSpc>
                  <a:defRPr/>
                </a:pPr>
                <a:r>
                  <a:rPr lang="en-US" sz="900">
                    <a:solidFill>
                      <a:srgbClr val="006699"/>
                    </a:solidFill>
                    <a:latin typeface="Arial" charset="0"/>
                    <a:ea typeface="ＭＳ Ｐゴシック" pitchFamily="34" charset="-128"/>
                  </a:rPr>
                  <a:t>MicroStrategy Distribution Services</a:t>
                </a:r>
              </a:p>
            </p:txBody>
          </p:sp>
          <p:sp>
            <p:nvSpPr>
              <p:cNvPr id="70693" name="Rectangle 95"/>
              <p:cNvSpPr>
                <a:spLocks noChangeArrowheads="1"/>
              </p:cNvSpPr>
              <p:nvPr/>
            </p:nvSpPr>
            <p:spPr bwMode="auto">
              <a:xfrm>
                <a:off x="1344" y="2741"/>
                <a:ext cx="3433" cy="192"/>
              </a:xfrm>
              <a:prstGeom prst="rect">
                <a:avLst/>
              </a:prstGeom>
              <a:solidFill>
                <a:schemeClr val="bg1">
                  <a:alpha val="79999"/>
                </a:schemeClr>
              </a:solidFill>
              <a:ln w="9525" algn="ctr">
                <a:solidFill>
                  <a:schemeClr val="tx1"/>
                </a:solidFill>
                <a:prstDash val="dash"/>
                <a:miter lim="800000"/>
                <a:headEnd/>
                <a:tailEnd/>
              </a:ln>
            </p:spPr>
            <p:txBody>
              <a:bodyPr lIns="0" tIns="0" rIns="0" bIns="0" anchor="ctr" anchorCtr="1"/>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lnSpc>
                    <a:spcPct val="110000"/>
                  </a:lnSpc>
                </a:pPr>
                <a:r>
                  <a:rPr lang="en-US" altLang="ko-KR" sz="900">
                    <a:solidFill>
                      <a:srgbClr val="006699"/>
                    </a:solidFill>
                  </a:rPr>
                  <a:t>MicroStrategy Clustering Option</a:t>
                </a:r>
              </a:p>
            </p:txBody>
          </p:sp>
        </p:grpSp>
        <p:sp>
          <p:nvSpPr>
            <p:cNvPr id="70679" name="Text Box 104"/>
            <p:cNvSpPr txBox="1">
              <a:spLocks noChangeArrowheads="1"/>
            </p:cNvSpPr>
            <p:nvPr/>
          </p:nvSpPr>
          <p:spPr bwMode="auto">
            <a:xfrm>
              <a:off x="8250238" y="3455988"/>
              <a:ext cx="8096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spcBef>
                  <a:spcPct val="50000"/>
                </a:spcBef>
              </a:pPr>
              <a:r>
                <a:rPr lang="en-US" altLang="ko-KR" sz="900">
                  <a:solidFill>
                    <a:srgbClr val="B2B2B2"/>
                  </a:solidFill>
                </a:rPr>
                <a:t>*only for existing Narrowcast Server customers</a:t>
              </a:r>
            </a:p>
          </p:txBody>
        </p:sp>
        <p:sp>
          <p:nvSpPr>
            <p:cNvPr id="70680" name="Freeform 106"/>
            <p:cNvSpPr>
              <a:spLocks/>
            </p:cNvSpPr>
            <p:nvPr/>
          </p:nvSpPr>
          <p:spPr bwMode="auto">
            <a:xfrm>
              <a:off x="6561138" y="2147888"/>
              <a:ext cx="1306512" cy="385762"/>
            </a:xfrm>
            <a:custGeom>
              <a:avLst/>
              <a:gdLst>
                <a:gd name="T0" fmla="*/ 0 w 835"/>
                <a:gd name="T1" fmla="*/ 2147483647 h 243"/>
                <a:gd name="T2" fmla="*/ 2147483647 w 835"/>
                <a:gd name="T3" fmla="*/ 2147483647 h 243"/>
                <a:gd name="T4" fmla="*/ 2147483647 w 835"/>
                <a:gd name="T5" fmla="*/ 0 h 243"/>
                <a:gd name="T6" fmla="*/ 0 60000 65536"/>
                <a:gd name="T7" fmla="*/ 0 60000 65536"/>
                <a:gd name="T8" fmla="*/ 0 60000 65536"/>
                <a:gd name="T9" fmla="*/ 0 w 835"/>
                <a:gd name="T10" fmla="*/ 0 h 243"/>
                <a:gd name="T11" fmla="*/ 835 w 835"/>
                <a:gd name="T12" fmla="*/ 243 h 243"/>
              </a:gdLst>
              <a:ahLst/>
              <a:cxnLst>
                <a:cxn ang="T6">
                  <a:pos x="T0" y="T1"/>
                </a:cxn>
                <a:cxn ang="T7">
                  <a:pos x="T2" y="T3"/>
                </a:cxn>
                <a:cxn ang="T8">
                  <a:pos x="T4" y="T5"/>
                </a:cxn>
              </a:cxnLst>
              <a:rect l="T9" t="T10" r="T11" b="T12"/>
              <a:pathLst>
                <a:path w="835" h="243">
                  <a:moveTo>
                    <a:pt x="0" y="243"/>
                  </a:moveTo>
                  <a:lnTo>
                    <a:pt x="835" y="242"/>
                  </a:lnTo>
                  <a:lnTo>
                    <a:pt x="835" y="0"/>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tIns="182880" anchor="ctr"/>
            <a:lstStyle/>
            <a:p>
              <a:endParaRPr lang="ko-KR" altLang="en-US"/>
            </a:p>
          </p:txBody>
        </p:sp>
        <p:sp>
          <p:nvSpPr>
            <p:cNvPr id="70681" name="Line 108"/>
            <p:cNvSpPr>
              <a:spLocks noChangeShapeType="1"/>
            </p:cNvSpPr>
            <p:nvPr/>
          </p:nvSpPr>
          <p:spPr bwMode="auto">
            <a:xfrm>
              <a:off x="7153275" y="2151063"/>
              <a:ext cx="0" cy="38258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tIns="182880" anchor="ctr"/>
            <a:lstStyle/>
            <a:p>
              <a:endParaRPr lang="ko-KR" altLang="en-US"/>
            </a:p>
          </p:txBody>
        </p:sp>
        <p:sp>
          <p:nvSpPr>
            <p:cNvPr id="70682" name="Line 110"/>
            <p:cNvSpPr>
              <a:spLocks noChangeShapeType="1"/>
            </p:cNvSpPr>
            <p:nvPr/>
          </p:nvSpPr>
          <p:spPr bwMode="auto">
            <a:xfrm>
              <a:off x="8002588" y="2151063"/>
              <a:ext cx="9525" cy="522287"/>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0683" name="Line 111"/>
            <p:cNvSpPr>
              <a:spLocks noChangeShapeType="1"/>
            </p:cNvSpPr>
            <p:nvPr/>
          </p:nvSpPr>
          <p:spPr bwMode="auto">
            <a:xfrm>
              <a:off x="7259638" y="2143125"/>
              <a:ext cx="9525" cy="522288"/>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a:xfrm>
            <a:off x="228600" y="228600"/>
            <a:ext cx="8686800" cy="762000"/>
          </a:xfrm>
        </p:spPr>
        <p:txBody>
          <a:bodyPr/>
          <a:lstStyle/>
          <a:p>
            <a:pPr eaLnBrk="1" hangingPunct="1">
              <a:defRPr/>
            </a:pPr>
            <a:r>
              <a:rPr lang="ko-KR" altLang="en-US" b="1">
                <a:ea typeface="굴림"/>
              </a:rPr>
              <a:t>디멘져널러티 – 그룹핑</a:t>
            </a:r>
          </a:p>
        </p:txBody>
      </p:sp>
      <p:pic>
        <p:nvPicPr>
          <p:cNvPr id="146435" name="Picture 4"/>
          <p:cNvPicPr>
            <a:picLocks noChangeAspect="1" noChangeArrowheads="1"/>
          </p:cNvPicPr>
          <p:nvPr/>
        </p:nvPicPr>
        <p:blipFill rotWithShape="1">
          <a:blip r:embed="rId3"/>
          <a:srcRect/>
          <a:stretch>
            <a:fillRect/>
          </a:stretch>
        </p:blipFill>
        <p:spPr>
          <a:xfrm>
            <a:off x="838200" y="1371600"/>
            <a:ext cx="7143750" cy="4791075"/>
          </a:xfrm>
          <a:prstGeom prst="rect">
            <a:avLst/>
          </a:prstGeom>
          <a:noFill/>
          <a:ln>
            <a:noFill/>
          </a:ln>
        </p:spPr>
      </p:pic>
    </p:spTree>
    <p:extLst>
      <p:ext uri="{BB962C8B-B14F-4D97-AF65-F5344CB8AC3E}">
        <p14:creationId xmlns:p14="http://schemas.microsoft.com/office/powerpoint/2010/main" val="186862557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pPr eaLnBrk="1" hangingPunct="1">
              <a:defRPr/>
            </a:pPr>
            <a:r>
              <a:rPr lang="ko-KR" altLang="ko-KR" smtClean="0">
                <a:ea typeface="굴림" pitchFamily="50" charset="-127"/>
              </a:rPr>
              <a:t> </a:t>
            </a:r>
            <a:r>
              <a:rPr lang="ko-KR" altLang="en-US" b="1" smtClean="0">
                <a:ea typeface="굴림" pitchFamily="50" charset="-127"/>
              </a:rPr>
              <a:t>리포트 예 - </a:t>
            </a:r>
            <a:r>
              <a:rPr lang="en-US" altLang="ko-KR" b="1" smtClean="0">
                <a:ea typeface="굴림" pitchFamily="50" charset="-127"/>
              </a:rPr>
              <a:t>Region</a:t>
            </a:r>
            <a:r>
              <a:rPr lang="ko-KR" altLang="en-US" b="1" smtClean="0">
                <a:ea typeface="굴림" pitchFamily="50" charset="-127"/>
              </a:rPr>
              <a:t>에 대한 판매 기여도</a:t>
            </a:r>
            <a:endParaRPr lang="ko-KR" altLang="ko-KR" b="1" smtClean="0">
              <a:ea typeface="굴림" pitchFamily="50" charset="-127"/>
            </a:endParaRPr>
          </a:p>
        </p:txBody>
      </p:sp>
      <p:pic>
        <p:nvPicPr>
          <p:cNvPr id="147459" name="Picture 3" descr="reg_sale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8" y="1271588"/>
            <a:ext cx="8593137" cy="431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pPr eaLnBrk="1" hangingPunct="1">
              <a:defRPr/>
            </a:pPr>
            <a:r>
              <a:rPr lang="ko-KR" altLang="ko-KR" smtClean="0">
                <a:ea typeface="굴림" pitchFamily="50" charset="-127"/>
              </a:rPr>
              <a:t> </a:t>
            </a:r>
            <a:r>
              <a:rPr lang="ko-KR" altLang="en-US" b="1" smtClean="0">
                <a:ea typeface="굴림" pitchFamily="50" charset="-127"/>
              </a:rPr>
              <a:t>리포트  예 - 전체 </a:t>
            </a:r>
            <a:r>
              <a:rPr lang="en-US" altLang="ko-KR" b="1" smtClean="0">
                <a:ea typeface="굴림" pitchFamily="50" charset="-127"/>
              </a:rPr>
              <a:t>Region</a:t>
            </a:r>
            <a:r>
              <a:rPr lang="ko-KR" altLang="en-US" b="1" smtClean="0">
                <a:ea typeface="굴림" pitchFamily="50" charset="-127"/>
              </a:rPr>
              <a:t>에 대한 판매 기여도</a:t>
            </a:r>
            <a:endParaRPr lang="ko-KR" altLang="ko-KR" b="1" smtClean="0">
              <a:ea typeface="굴림" pitchFamily="50" charset="-127"/>
            </a:endParaRPr>
          </a:p>
        </p:txBody>
      </p:sp>
      <p:pic>
        <p:nvPicPr>
          <p:cNvPr id="148483" name="Picture 3" descr="ent_reg_sale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1395413"/>
            <a:ext cx="8401050" cy="401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1172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152400" y="152400"/>
            <a:ext cx="8763000" cy="838200"/>
          </a:xfrm>
        </p:spPr>
        <p:txBody>
          <a:bodyPr/>
          <a:lstStyle/>
          <a:p>
            <a:pPr eaLnBrk="1" hangingPunct="1">
              <a:defRPr/>
            </a:pPr>
            <a:r>
              <a:rPr lang="ko-KR" altLang="en-US" b="1" smtClean="0">
                <a:ea typeface="굴림" pitchFamily="50" charset="-127"/>
              </a:rPr>
              <a:t>리포트 예 - 선택된 </a:t>
            </a:r>
            <a:r>
              <a:rPr lang="en-US" altLang="ko-KR" b="1" smtClean="0">
                <a:ea typeface="굴림" pitchFamily="50" charset="-127"/>
              </a:rPr>
              <a:t>Call Center </a:t>
            </a:r>
            <a:r>
              <a:rPr lang="ko-KR" altLang="en-US" b="1" smtClean="0">
                <a:ea typeface="굴림" pitchFamily="50" charset="-127"/>
              </a:rPr>
              <a:t>에 대한 판매 기여도</a:t>
            </a:r>
            <a:endParaRPr lang="ko-KR" altLang="ko-KR" b="1" smtClean="0">
              <a:ea typeface="굴림" pitchFamily="50" charset="-127"/>
            </a:endParaRPr>
          </a:p>
        </p:txBody>
      </p:sp>
      <p:pic>
        <p:nvPicPr>
          <p:cNvPr id="149507" name="Picture 3" descr="all_selec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528763"/>
            <a:ext cx="8543925"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391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152400" y="152400"/>
            <a:ext cx="8229600" cy="838200"/>
          </a:xfrm>
        </p:spPr>
        <p:txBody>
          <a:bodyPr/>
          <a:lstStyle/>
          <a:p>
            <a:pPr eaLnBrk="1" hangingPunct="1">
              <a:defRPr/>
            </a:pPr>
            <a:r>
              <a:rPr lang="en-US" altLang="ko-KR" b="1" smtClean="0">
                <a:ea typeface="굴림" pitchFamily="50" charset="-127"/>
              </a:rPr>
              <a:t>Report </a:t>
            </a:r>
            <a:r>
              <a:rPr lang="ko-KR" altLang="en-US" b="1" smtClean="0">
                <a:ea typeface="굴림" pitchFamily="50" charset="-127"/>
              </a:rPr>
              <a:t>예 </a:t>
            </a:r>
            <a:r>
              <a:rPr lang="ko-KR" altLang="en-US" sz="2400" b="1" smtClean="0">
                <a:ea typeface="굴림" pitchFamily="50" charset="-127"/>
              </a:rPr>
              <a:t>- 모든</a:t>
            </a:r>
            <a:r>
              <a:rPr lang="ko-KR" altLang="ko-KR" sz="2400" b="1" smtClean="0">
                <a:ea typeface="굴림" pitchFamily="50" charset="-127"/>
              </a:rPr>
              <a:t> </a:t>
            </a:r>
            <a:r>
              <a:rPr lang="en-US" altLang="ko-KR" sz="2400" b="1" smtClean="0">
                <a:ea typeface="굴림" pitchFamily="50" charset="-127"/>
              </a:rPr>
              <a:t>Calling Centers </a:t>
            </a:r>
            <a:r>
              <a:rPr lang="ko-KR" altLang="en-US" sz="2400" b="1" smtClean="0">
                <a:ea typeface="굴림" pitchFamily="50" charset="-127"/>
              </a:rPr>
              <a:t>에 대한 판매기여도</a:t>
            </a:r>
          </a:p>
        </p:txBody>
      </p:sp>
      <p:pic>
        <p:nvPicPr>
          <p:cNvPr id="150531" name="Picture 3" descr="C:\WINNT\Profiles\anelson\Desktop\Castor\Screen shots\all_sales2.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352550"/>
            <a:ext cx="817245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556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a:xfrm>
            <a:off x="152400" y="152400"/>
            <a:ext cx="8229600" cy="838200"/>
          </a:xfrm>
        </p:spPr>
        <p:txBody>
          <a:bodyPr/>
          <a:lstStyle/>
          <a:p>
            <a:pPr eaLnBrk="1" hangingPunct="1">
              <a:defRPr/>
            </a:pPr>
            <a:r>
              <a:rPr lang="ko-KR" altLang="en-US" b="1" smtClean="0">
                <a:ea typeface="굴림" pitchFamily="50" charset="-127"/>
              </a:rPr>
              <a:t>리포트 예 - 영역화 된 지역에 대한 판매 기여도</a:t>
            </a:r>
            <a:endParaRPr lang="ko-KR" altLang="ko-KR" b="1" smtClean="0">
              <a:ea typeface="굴림" pitchFamily="50" charset="-127"/>
            </a:endParaRPr>
          </a:p>
        </p:txBody>
      </p:sp>
      <p:pic>
        <p:nvPicPr>
          <p:cNvPr id="151555" name="Picture 3" descr="incl_r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8577263"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53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pPr eaLnBrk="1" hangingPunct="1">
              <a:defRPr/>
            </a:pPr>
            <a:r>
              <a:rPr lang="ko-KR" altLang="en-US" b="1" smtClean="0">
                <a:ea typeface="굴림" pitchFamily="50" charset="-127"/>
              </a:rPr>
              <a:t>조건 메트릭</a:t>
            </a:r>
          </a:p>
        </p:txBody>
      </p:sp>
      <p:sp>
        <p:nvSpPr>
          <p:cNvPr id="152579" name="Rectangle 3"/>
          <p:cNvSpPr>
            <a:spLocks noChangeArrowheads="1"/>
          </p:cNvSpPr>
          <p:nvPr/>
        </p:nvSpPr>
        <p:spPr bwMode="auto">
          <a:xfrm>
            <a:off x="2811463" y="3048000"/>
            <a:ext cx="6332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solidFill>
                  <a:srgbClr val="00005A"/>
                </a:solidFill>
                <a:latin typeface="Times New Roman" panose="02020603050405020304" pitchFamily="18" charset="0"/>
              </a:rPr>
              <a:t>Sum([Order Amt])</a:t>
            </a:r>
            <a:r>
              <a:rPr lang="en-US" altLang="ko-KR" sz="2400" b="0">
                <a:solidFill>
                  <a:srgbClr val="005A5A"/>
                </a:solidFill>
                <a:latin typeface="Times New Roman" panose="02020603050405020304" pitchFamily="18" charset="0"/>
              </a:rPr>
              <a:t>&lt;[     Year in list (1997,1998)]&gt;</a:t>
            </a:r>
          </a:p>
        </p:txBody>
      </p:sp>
      <p:sp>
        <p:nvSpPr>
          <p:cNvPr id="152580" name="Text Box 4"/>
          <p:cNvSpPr txBox="1">
            <a:spLocks noChangeArrowheads="1"/>
          </p:cNvSpPr>
          <p:nvPr/>
        </p:nvSpPr>
        <p:spPr bwMode="auto">
          <a:xfrm>
            <a:off x="0" y="2971800"/>
            <a:ext cx="285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ko-KR" altLang="en-US" sz="2400" b="0">
                <a:latin typeface="Times New Roman" panose="02020603050405020304" pitchFamily="18" charset="0"/>
              </a:rPr>
              <a:t>‘97-’98 </a:t>
            </a:r>
            <a:r>
              <a:rPr lang="en-US" altLang="ko-KR" sz="2400" b="0">
                <a:latin typeface="Times New Roman" panose="02020603050405020304" pitchFamily="18" charset="0"/>
              </a:rPr>
              <a:t>Total Sales = </a:t>
            </a:r>
          </a:p>
        </p:txBody>
      </p:sp>
      <p:sp>
        <p:nvSpPr>
          <p:cNvPr id="152581" name="Text Box 5"/>
          <p:cNvSpPr txBox="1">
            <a:spLocks noChangeArrowheads="1"/>
          </p:cNvSpPr>
          <p:nvPr/>
        </p:nvSpPr>
        <p:spPr bwMode="auto">
          <a:xfrm>
            <a:off x="0" y="3581400"/>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West Coast Sales = </a:t>
            </a:r>
          </a:p>
        </p:txBody>
      </p:sp>
      <p:sp>
        <p:nvSpPr>
          <p:cNvPr id="152582" name="Rectangle 6"/>
          <p:cNvSpPr>
            <a:spLocks noChangeArrowheads="1"/>
          </p:cNvSpPr>
          <p:nvPr/>
        </p:nvSpPr>
        <p:spPr bwMode="auto">
          <a:xfrm>
            <a:off x="457200" y="4114800"/>
            <a:ext cx="840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solidFill>
                  <a:srgbClr val="00005A"/>
                </a:solidFill>
                <a:latin typeface="Times New Roman" panose="02020603050405020304" pitchFamily="18" charset="0"/>
              </a:rPr>
              <a:t>Sum([Order Amt])</a:t>
            </a:r>
            <a:r>
              <a:rPr lang="en-US" altLang="ko-KR" sz="2400" b="0">
                <a:solidFill>
                  <a:srgbClr val="424200"/>
                </a:solidFill>
                <a:latin typeface="Times New Roman" panose="02020603050405020304" pitchFamily="18" charset="0"/>
              </a:rPr>
              <a:t> </a:t>
            </a:r>
            <a:r>
              <a:rPr lang="en-US" altLang="ko-KR" sz="2400" b="0">
                <a:solidFill>
                  <a:srgbClr val="005A5A"/>
                </a:solidFill>
                <a:latin typeface="Times New Roman" panose="02020603050405020304" pitchFamily="18" charset="0"/>
              </a:rPr>
              <a:t>&lt;[      Region in list (North-West, South-West]&gt;</a:t>
            </a:r>
          </a:p>
        </p:txBody>
      </p:sp>
      <p:pic>
        <p:nvPicPr>
          <p:cNvPr id="152583" name="Picture 7" descr="C:\WINNT\Profiles\anelson\Desktop\Castor\Screen shots\filter.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124200"/>
            <a:ext cx="3937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4" name="Picture 8" descr="C:\WINNT\Profiles\anelson\Desktop\Castor\Screen shots\filter.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14800"/>
            <a:ext cx="3937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5" name="Text Box 9"/>
          <p:cNvSpPr txBox="1">
            <a:spLocks noChangeArrowheads="1"/>
          </p:cNvSpPr>
          <p:nvPr/>
        </p:nvSpPr>
        <p:spPr bwMode="auto">
          <a:xfrm>
            <a:off x="0" y="46482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East Coast Sales = </a:t>
            </a:r>
          </a:p>
        </p:txBody>
      </p:sp>
      <p:sp>
        <p:nvSpPr>
          <p:cNvPr id="152586" name="Rectangle 10"/>
          <p:cNvSpPr>
            <a:spLocks noChangeArrowheads="1"/>
          </p:cNvSpPr>
          <p:nvPr/>
        </p:nvSpPr>
        <p:spPr bwMode="auto">
          <a:xfrm>
            <a:off x="457200" y="5105400"/>
            <a:ext cx="820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solidFill>
                  <a:srgbClr val="00005A"/>
                </a:solidFill>
                <a:latin typeface="Times New Roman" panose="02020603050405020304" pitchFamily="18" charset="0"/>
              </a:rPr>
              <a:t>Sum([Order Amt])</a:t>
            </a:r>
            <a:r>
              <a:rPr lang="en-US" altLang="ko-KR" sz="2400" b="0">
                <a:solidFill>
                  <a:srgbClr val="424200"/>
                </a:solidFill>
                <a:latin typeface="Times New Roman" panose="02020603050405020304" pitchFamily="18" charset="0"/>
              </a:rPr>
              <a:t> </a:t>
            </a:r>
            <a:r>
              <a:rPr lang="en-US" altLang="ko-KR" sz="2400" b="0">
                <a:solidFill>
                  <a:srgbClr val="005A5A"/>
                </a:solidFill>
                <a:latin typeface="Times New Roman" panose="02020603050405020304" pitchFamily="18" charset="0"/>
              </a:rPr>
              <a:t>&lt;[      Region in list (North-East, South-East]&gt;</a:t>
            </a:r>
          </a:p>
        </p:txBody>
      </p:sp>
      <p:pic>
        <p:nvPicPr>
          <p:cNvPr id="152587" name="Picture 11" descr="C:\WINNT\Profiles\anelson\Desktop\Castor\Screen shots\filter.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5181600"/>
            <a:ext cx="3937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8" name="Text Box 12"/>
          <p:cNvSpPr txBox="1">
            <a:spLocks noChangeArrowheads="1"/>
          </p:cNvSpPr>
          <p:nvPr/>
        </p:nvSpPr>
        <p:spPr bwMode="auto">
          <a:xfrm>
            <a:off x="0" y="2286000"/>
            <a:ext cx="278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ko-KR" altLang="en-US" sz="2400" b="0">
                <a:latin typeface="Times New Roman" panose="02020603050405020304" pitchFamily="18" charset="0"/>
              </a:rPr>
              <a:t>‘95-’96 </a:t>
            </a:r>
            <a:r>
              <a:rPr lang="en-US" altLang="ko-KR" sz="2400" b="0">
                <a:latin typeface="Times New Roman" panose="02020603050405020304" pitchFamily="18" charset="0"/>
              </a:rPr>
              <a:t>Total Sales =</a:t>
            </a:r>
          </a:p>
        </p:txBody>
      </p:sp>
      <p:sp>
        <p:nvSpPr>
          <p:cNvPr id="152589" name="Rectangle 13"/>
          <p:cNvSpPr>
            <a:spLocks noChangeArrowheads="1"/>
          </p:cNvSpPr>
          <p:nvPr/>
        </p:nvSpPr>
        <p:spPr bwMode="auto">
          <a:xfrm>
            <a:off x="2811463" y="2286000"/>
            <a:ext cx="6332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solidFill>
                  <a:srgbClr val="00005A"/>
                </a:solidFill>
                <a:latin typeface="Times New Roman" panose="02020603050405020304" pitchFamily="18" charset="0"/>
              </a:rPr>
              <a:t>Sum([Order Amt])</a:t>
            </a:r>
            <a:r>
              <a:rPr lang="en-US" altLang="ko-KR" sz="2400" b="0">
                <a:solidFill>
                  <a:srgbClr val="005A5A"/>
                </a:solidFill>
                <a:latin typeface="Times New Roman" panose="02020603050405020304" pitchFamily="18" charset="0"/>
              </a:rPr>
              <a:t>&lt;[     Year in list (1995,1996)]&gt;</a:t>
            </a:r>
          </a:p>
        </p:txBody>
      </p:sp>
      <p:pic>
        <p:nvPicPr>
          <p:cNvPr id="152590" name="Picture 14" descr="C:\WINNT\Profiles\anelson\Desktop\Castor\Screen shots\filter.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362200"/>
            <a:ext cx="3937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7006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p:txBody>
          <a:bodyPr/>
          <a:lstStyle/>
          <a:p>
            <a:pPr eaLnBrk="1" hangingPunct="1">
              <a:defRPr/>
            </a:pPr>
            <a:r>
              <a:rPr lang="ko-KR" altLang="en-US" b="1" smtClean="0">
                <a:ea typeface="굴림" pitchFamily="50" charset="-127"/>
              </a:rPr>
              <a:t>조건 메트릭 - 메트릭</a:t>
            </a:r>
            <a:r>
              <a:rPr lang="en-US" altLang="ko-KR" b="1" smtClean="0">
                <a:ea typeface="굴림" pitchFamily="50" charset="-127"/>
              </a:rPr>
              <a:t> </a:t>
            </a:r>
            <a:r>
              <a:rPr lang="ko-KR" altLang="en-US" b="1" smtClean="0">
                <a:ea typeface="굴림" pitchFamily="50" charset="-127"/>
              </a:rPr>
              <a:t>편집기</a:t>
            </a:r>
          </a:p>
        </p:txBody>
      </p:sp>
      <p:pic>
        <p:nvPicPr>
          <p:cNvPr id="1536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371600"/>
            <a:ext cx="582930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64334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pPr eaLnBrk="1" hangingPunct="1">
              <a:defRPr/>
            </a:pPr>
            <a:r>
              <a:rPr lang="ko-KR" altLang="en-US" b="1" smtClean="0">
                <a:ea typeface="굴림" pitchFamily="50" charset="-127"/>
              </a:rPr>
              <a:t>변형 메트릭</a:t>
            </a:r>
            <a:endParaRPr lang="en-US" altLang="ko-KR" b="1" smtClean="0">
              <a:ea typeface="굴림" pitchFamily="50" charset="-127"/>
            </a:endParaRPr>
          </a:p>
        </p:txBody>
      </p:sp>
      <p:sp>
        <p:nvSpPr>
          <p:cNvPr id="154627" name="Text Box 3"/>
          <p:cNvSpPr txBox="1">
            <a:spLocks noChangeArrowheads="1"/>
          </p:cNvSpPr>
          <p:nvPr/>
        </p:nvSpPr>
        <p:spPr bwMode="auto">
          <a:xfrm>
            <a:off x="898525" y="1641475"/>
            <a:ext cx="671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Last Year Sales = Sum([Order_Amt])       [Last Year]</a:t>
            </a:r>
          </a:p>
        </p:txBody>
      </p:sp>
      <p:sp>
        <p:nvSpPr>
          <p:cNvPr id="154628" name="Text Box 4"/>
          <p:cNvSpPr txBox="1">
            <a:spLocks noChangeArrowheads="1"/>
          </p:cNvSpPr>
          <p:nvPr/>
        </p:nvSpPr>
        <p:spPr bwMode="auto">
          <a:xfrm>
            <a:off x="838200" y="2514600"/>
            <a:ext cx="7734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b="0">
                <a:latin typeface="Times New Roman" panose="02020603050405020304" pitchFamily="18" charset="0"/>
              </a:rPr>
              <a:t>Month to Date Sales = Sum([Order_Amt])     [Month to Date]</a:t>
            </a:r>
          </a:p>
        </p:txBody>
      </p:sp>
      <p:pic>
        <p:nvPicPr>
          <p:cNvPr id="154629" name="Picture 5" descr="C:\WINNT\Profiles\anelson\Desktop\Castor\Screen shots\tran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676400"/>
            <a:ext cx="41751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0" name="Picture 6" descr="C:\WINNT\Profiles\anelson\Desktop\Castor\Screen shots\tran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590800"/>
            <a:ext cx="41751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111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pPr eaLnBrk="1" hangingPunct="1">
              <a:defRPr/>
            </a:pPr>
            <a:r>
              <a:rPr lang="ko-KR" altLang="en-US" b="1" smtClean="0">
                <a:ea typeface="굴림" pitchFamily="50" charset="-127"/>
              </a:rPr>
              <a:t>변형 메트릭</a:t>
            </a:r>
          </a:p>
        </p:txBody>
      </p:sp>
      <p:grpSp>
        <p:nvGrpSpPr>
          <p:cNvPr id="13318" name="Group 3"/>
          <p:cNvGrpSpPr>
            <a:grpSpLocks/>
          </p:cNvGrpSpPr>
          <p:nvPr/>
        </p:nvGrpSpPr>
        <p:grpSpPr bwMode="auto">
          <a:xfrm>
            <a:off x="219075" y="1124744"/>
            <a:ext cx="8558213" cy="5059362"/>
            <a:chOff x="138" y="801"/>
            <a:chExt cx="5391" cy="3187"/>
          </a:xfrm>
        </p:grpSpPr>
        <p:graphicFrame>
          <p:nvGraphicFramePr>
            <p:cNvPr id="13314" name="Object 0"/>
            <p:cNvGraphicFramePr>
              <a:graphicFrameLocks/>
            </p:cNvGraphicFramePr>
            <p:nvPr/>
          </p:nvGraphicFramePr>
          <p:xfrm>
            <a:off x="138" y="1507"/>
            <a:ext cx="1794" cy="2481"/>
          </p:xfrm>
          <a:graphic>
            <a:graphicData uri="http://schemas.openxmlformats.org/presentationml/2006/ole">
              <mc:AlternateContent xmlns:mc="http://schemas.openxmlformats.org/markup-compatibility/2006">
                <mc:Choice xmlns:v="urn:schemas-microsoft-com:vml" Requires="v">
                  <p:oleObj spid="_x0000_s64592" name="Document" r:id="rId4" imgW="2877840" imgH="2874960" progId="Word.Document.8">
                    <p:embed/>
                  </p:oleObj>
                </mc:Choice>
                <mc:Fallback>
                  <p:oleObj name="Document" r:id="rId4" imgW="2877840" imgH="2874960"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l="10950" r="19420" b="4070"/>
                        <a:stretch>
                          <a:fillRect/>
                        </a:stretch>
                      </p:blipFill>
                      <p:spPr bwMode="auto">
                        <a:xfrm>
                          <a:off x="138" y="1507"/>
                          <a:ext cx="1794" cy="2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1"/>
            <p:cNvGraphicFramePr>
              <a:graphicFrameLocks/>
            </p:cNvGraphicFramePr>
            <p:nvPr/>
          </p:nvGraphicFramePr>
          <p:xfrm>
            <a:off x="2304" y="1098"/>
            <a:ext cx="3225" cy="1845"/>
          </p:xfrm>
          <a:graphic>
            <a:graphicData uri="http://schemas.openxmlformats.org/presentationml/2006/ole">
              <mc:AlternateContent xmlns:mc="http://schemas.openxmlformats.org/markup-compatibility/2006">
                <mc:Choice xmlns:v="urn:schemas-microsoft-com:vml" Requires="v">
                  <p:oleObj spid="_x0000_s64593" name="Document" r:id="rId6" imgW="5702040" imgH="2927160" progId="Word.Document.8">
                    <p:embed/>
                  </p:oleObj>
                </mc:Choice>
                <mc:Fallback>
                  <p:oleObj name="Document" r:id="rId6" imgW="5702040" imgH="2927160" progId="Word.Documen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r="9200" b="70"/>
                        <a:stretch>
                          <a:fillRect/>
                        </a:stretch>
                      </p:blipFill>
                      <p:spPr bwMode="auto">
                        <a:xfrm>
                          <a:off x="2304" y="1098"/>
                          <a:ext cx="3225" cy="1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6" name="Object 2"/>
            <p:cNvGraphicFramePr>
              <a:graphicFrameLocks/>
            </p:cNvGraphicFramePr>
            <p:nvPr/>
          </p:nvGraphicFramePr>
          <p:xfrm>
            <a:off x="2664" y="2919"/>
            <a:ext cx="2070" cy="1050"/>
          </p:xfrm>
          <a:graphic>
            <a:graphicData uri="http://schemas.openxmlformats.org/presentationml/2006/ole">
              <mc:AlternateContent xmlns:mc="http://schemas.openxmlformats.org/markup-compatibility/2006">
                <mc:Choice xmlns:v="urn:schemas-microsoft-com:vml" Requires="v">
                  <p:oleObj spid="_x0000_s64594" name="Document" r:id="rId8" imgW="3881160" imgH="1558800" progId="Word.Document.8">
                    <p:embed/>
                  </p:oleObj>
                </mc:Choice>
                <mc:Fallback>
                  <p:oleObj name="Document" r:id="rId8" imgW="3881160" imgH="1558800" progId="Word.Document.8">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l="8189" r="19330" b="8850"/>
                        <a:stretch>
                          <a:fillRect/>
                        </a:stretch>
                      </p:blipFill>
                      <p:spPr bwMode="auto">
                        <a:xfrm>
                          <a:off x="2664" y="2919"/>
                          <a:ext cx="2070" cy="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9" name="Rectangle 7"/>
            <p:cNvSpPr>
              <a:spLocks noChangeArrowheads="1"/>
            </p:cNvSpPr>
            <p:nvPr/>
          </p:nvSpPr>
          <p:spPr bwMode="auto">
            <a:xfrm>
              <a:off x="278" y="854"/>
              <a:ext cx="1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en-US" altLang="ko-KR" sz="2400"/>
                <a:t>MTD </a:t>
              </a:r>
              <a:r>
                <a:rPr lang="ko-KR" altLang="en-US" sz="2400"/>
                <a:t>판매의 예:</a:t>
              </a:r>
            </a:p>
          </p:txBody>
        </p:sp>
        <p:sp>
          <p:nvSpPr>
            <p:cNvPr id="13320" name="Rectangle 8"/>
            <p:cNvSpPr>
              <a:spLocks noChangeArrowheads="1"/>
            </p:cNvSpPr>
            <p:nvPr/>
          </p:nvSpPr>
          <p:spPr bwMode="auto">
            <a:xfrm>
              <a:off x="182" y="1185"/>
              <a:ext cx="8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ko-KR" altLang="en-US"/>
                <a:t>변형 </a:t>
              </a:r>
              <a:r>
                <a:rPr lang="en-US" altLang="ko-KR"/>
                <a:t>Table</a:t>
              </a:r>
            </a:p>
          </p:txBody>
        </p:sp>
        <p:sp>
          <p:nvSpPr>
            <p:cNvPr id="13321" name="Rectangle 9"/>
            <p:cNvSpPr>
              <a:spLocks noChangeArrowheads="1"/>
            </p:cNvSpPr>
            <p:nvPr/>
          </p:nvSpPr>
          <p:spPr bwMode="auto">
            <a:xfrm>
              <a:off x="3014" y="801"/>
              <a:ext cx="17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ko-KR" altLang="en-US"/>
                <a:t>웨어하우스 데이터 테이블</a:t>
              </a:r>
            </a:p>
          </p:txBody>
        </p:sp>
        <p:sp>
          <p:nvSpPr>
            <p:cNvPr id="13322" name="Rectangle 10"/>
            <p:cNvSpPr>
              <a:spLocks noChangeArrowheads="1"/>
            </p:cNvSpPr>
            <p:nvPr/>
          </p:nvSpPr>
          <p:spPr bwMode="auto">
            <a:xfrm>
              <a:off x="3446" y="2625"/>
              <a:ext cx="5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algn="l" eaLnBrk="1" hangingPunct="1"/>
              <a:r>
                <a:rPr lang="ko-KR" altLang="en-US"/>
                <a:t>리포트</a:t>
              </a:r>
            </a:p>
          </p:txBody>
        </p:sp>
      </p:grpSp>
    </p:spTree>
    <p:extLst>
      <p:ext uri="{BB962C8B-B14F-4D97-AF65-F5344CB8AC3E}">
        <p14:creationId xmlns:p14="http://schemas.microsoft.com/office/powerpoint/2010/main" val="880671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p:txBody>
          <a:bodyPr/>
          <a:lstStyle/>
          <a:p>
            <a:pPr eaLnBrk="1" hangingPunct="1">
              <a:defRPr/>
            </a:pPr>
            <a:r>
              <a:rPr lang="en-US" altLang="ko-KR" smtClean="0">
                <a:effectLst>
                  <a:outerShdw blurRad="38100" dist="38100" dir="2700000" algn="tl">
                    <a:srgbClr val="C0C0C0"/>
                  </a:outerShdw>
                </a:effectLst>
                <a:ea typeface="천리안체" pitchFamily="18" charset="-127"/>
              </a:rPr>
              <a:t>MicroStrategy </a:t>
            </a:r>
            <a:r>
              <a:rPr lang="ko-KR" altLang="en-US" err="1" smtClean="0">
                <a:effectLst>
                  <a:outerShdw blurRad="38100" dist="38100" dir="2700000" algn="tl">
                    <a:srgbClr val="C0C0C0"/>
                  </a:outerShdw>
                </a:effectLst>
                <a:ea typeface="천리안체" pitchFamily="18" charset="-127"/>
              </a:rPr>
              <a:t>제품군</a:t>
            </a:r>
            <a:endParaRPr lang="ko-KR" altLang="en-US" smtClean="0">
              <a:effectLst>
                <a:outerShdw blurRad="38100" dist="38100" dir="2700000" algn="tl">
                  <a:srgbClr val="C0C0C0"/>
                </a:outerShdw>
              </a:effectLst>
              <a:ea typeface="천리안체" pitchFamily="18" charset="-127"/>
            </a:endParaRPr>
          </a:p>
        </p:txBody>
      </p:sp>
      <p:pic>
        <p:nvPicPr>
          <p:cNvPr id="71683" name="Picture 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25539"/>
            <a:ext cx="8352606" cy="509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228600" y="228600"/>
            <a:ext cx="8686800" cy="762000"/>
          </a:xfrm>
        </p:spPr>
        <p:txBody>
          <a:bodyPr/>
          <a:lstStyle/>
          <a:p>
            <a:pPr eaLnBrk="1" hangingPunct="1">
              <a:defRPr/>
            </a:pPr>
            <a:r>
              <a:rPr lang="ko-KR" altLang="en-US" b="1">
                <a:ea typeface="굴림"/>
              </a:rPr>
              <a:t>변형 메트릭 -  스키마 개체 변형 생성</a:t>
            </a:r>
          </a:p>
        </p:txBody>
      </p:sp>
      <p:grpSp>
        <p:nvGrpSpPr>
          <p:cNvPr id="2" name="그룹 1"/>
          <p:cNvGrpSpPr/>
          <p:nvPr/>
        </p:nvGrpSpPr>
        <p:grpSpPr>
          <a:xfrm>
            <a:off x="304801" y="1295401"/>
            <a:ext cx="7507560" cy="4869904"/>
            <a:chOff x="304800" y="1295400"/>
            <a:chExt cx="8277225" cy="5400675"/>
          </a:xfrm>
        </p:grpSpPr>
        <p:pic>
          <p:nvPicPr>
            <p:cNvPr id="155651" name="Picture 12"/>
            <p:cNvPicPr>
              <a:picLocks noChangeAspect="1" noChangeArrowheads="1"/>
            </p:cNvPicPr>
            <p:nvPr/>
          </p:nvPicPr>
          <p:blipFill rotWithShape="1">
            <a:blip r:embed="rId3"/>
            <a:srcRect/>
            <a:stretch>
              <a:fillRect/>
            </a:stretch>
          </p:blipFill>
          <p:spPr>
            <a:xfrm>
              <a:off x="304800" y="1371600"/>
              <a:ext cx="4038600" cy="2895600"/>
            </a:xfrm>
            <a:prstGeom prst="rect">
              <a:avLst/>
            </a:prstGeom>
            <a:noFill/>
            <a:ln>
              <a:noFill/>
            </a:ln>
          </p:spPr>
        </p:pic>
        <p:pic>
          <p:nvPicPr>
            <p:cNvPr id="155652" name="Picture 13"/>
            <p:cNvPicPr>
              <a:picLocks noChangeAspect="1" noChangeArrowheads="1"/>
            </p:cNvPicPr>
            <p:nvPr/>
          </p:nvPicPr>
          <p:blipFill rotWithShape="1">
            <a:blip r:embed="rId4"/>
            <a:srcRect/>
            <a:stretch>
              <a:fillRect/>
            </a:stretch>
          </p:blipFill>
          <p:spPr>
            <a:xfrm>
              <a:off x="1905000" y="2057400"/>
              <a:ext cx="5810250" cy="3733800"/>
            </a:xfrm>
            <a:prstGeom prst="rect">
              <a:avLst/>
            </a:prstGeom>
            <a:noFill/>
            <a:ln>
              <a:noFill/>
            </a:ln>
          </p:spPr>
        </p:pic>
        <p:pic>
          <p:nvPicPr>
            <p:cNvPr id="155653" name="Picture 15"/>
            <p:cNvPicPr>
              <a:picLocks noChangeAspect="1" noChangeArrowheads="1"/>
            </p:cNvPicPr>
            <p:nvPr/>
          </p:nvPicPr>
          <p:blipFill rotWithShape="1">
            <a:blip r:embed="rId5"/>
            <a:srcRect/>
            <a:stretch>
              <a:fillRect/>
            </a:stretch>
          </p:blipFill>
          <p:spPr>
            <a:xfrm>
              <a:off x="3886200" y="3200400"/>
              <a:ext cx="4695825" cy="3495675"/>
            </a:xfrm>
            <a:prstGeom prst="rect">
              <a:avLst/>
            </a:prstGeom>
            <a:noFill/>
            <a:ln>
              <a:noFill/>
            </a:ln>
          </p:spPr>
        </p:pic>
        <p:sp>
          <p:nvSpPr>
            <p:cNvPr id="155654" name="Text Box 16"/>
            <p:cNvSpPr txBox="1">
              <a:spLocks noChangeArrowheads="1"/>
            </p:cNvSpPr>
            <p:nvPr/>
          </p:nvSpPr>
          <p:spPr>
            <a:xfrm>
              <a:off x="4114798" y="1295398"/>
              <a:ext cx="4419600" cy="325344"/>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spcBef>
                  <a:spcPct val="50000"/>
                </a:spcBef>
                <a:defRPr/>
              </a:pPr>
              <a:r>
                <a:rPr lang="ko-KR" altLang="en-US" sz="1400"/>
                <a:t>1. 변형하고자 하는 애트리뷰트 선택</a:t>
              </a:r>
            </a:p>
          </p:txBody>
        </p:sp>
        <p:sp>
          <p:nvSpPr>
            <p:cNvPr id="155655" name="Text Box 17"/>
            <p:cNvSpPr txBox="1">
              <a:spLocks noChangeArrowheads="1"/>
            </p:cNvSpPr>
            <p:nvPr/>
          </p:nvSpPr>
          <p:spPr>
            <a:xfrm>
              <a:off x="457200" y="4571999"/>
              <a:ext cx="1447799" cy="798654"/>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spcBef>
                  <a:spcPct val="50000"/>
                </a:spcBef>
                <a:defRPr/>
              </a:pPr>
              <a:r>
                <a:rPr lang="ko-KR" altLang="en-US" sz="1400"/>
                <a:t>2. 변형 표현 선택 </a:t>
              </a:r>
              <a:r>
                <a:rPr lang="en-US" altLang="ko-KR" sz="1400"/>
                <a:t>or </a:t>
              </a:r>
              <a:r>
                <a:rPr lang="ko-KR" altLang="en-US" sz="1400"/>
                <a:t>수식 입력</a:t>
              </a:r>
            </a:p>
          </p:txBody>
        </p:sp>
        <p:sp>
          <p:nvSpPr>
            <p:cNvPr id="155656" name="Text Box 18"/>
            <p:cNvSpPr txBox="1">
              <a:spLocks noChangeArrowheads="1"/>
            </p:cNvSpPr>
            <p:nvPr/>
          </p:nvSpPr>
          <p:spPr>
            <a:xfrm>
              <a:off x="1752599" y="6095999"/>
              <a:ext cx="2209800" cy="341322"/>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spcBef>
                  <a:spcPct val="50000"/>
                </a:spcBef>
                <a:defRPr/>
              </a:pPr>
              <a:r>
                <a:rPr lang="ko-KR" altLang="en-US" sz="1400"/>
                <a:t>3. 매핑 유형 선택</a:t>
              </a:r>
            </a:p>
          </p:txBody>
        </p:sp>
      </p:grpSp>
    </p:spTree>
    <p:extLst>
      <p:ext uri="{BB962C8B-B14F-4D97-AF65-F5344CB8AC3E}">
        <p14:creationId xmlns:p14="http://schemas.microsoft.com/office/powerpoint/2010/main" val="52547254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메트릭과 </a:t>
            </a:r>
            <a:r>
              <a:rPr lang="ko-KR" altLang="en-US" kern="0">
                <a:ea typeface="굴림"/>
              </a:rPr>
              <a:t>다른 </a:t>
            </a:r>
            <a:r>
              <a:rPr lang="ko-KR" altLang="en-US" kern="0" smtClean="0">
                <a:ea typeface="굴림"/>
              </a:rPr>
              <a:t>개체의 관계</a:t>
            </a:r>
            <a:endParaRPr lang="en-US" altLang="ko-KR" kern="0">
              <a:ea typeface="굴림"/>
            </a:endParaRPr>
          </a:p>
        </p:txBody>
      </p:sp>
      <p:sp>
        <p:nvSpPr>
          <p:cNvPr id="164" name="Rectangle 2"/>
          <p:cNvSpPr txBox="1">
            <a:spLocks noChangeArrowheads="1"/>
          </p:cNvSpPr>
          <p:nvPr/>
        </p:nvSpPr>
        <p:spPr bwMode="auto">
          <a:xfrm>
            <a:off x="241684" y="1082823"/>
            <a:ext cx="8686800" cy="1653051"/>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smtClean="0">
                <a:ea typeface="굴림"/>
              </a:rPr>
              <a:t>함수</a:t>
            </a:r>
            <a:r>
              <a:rPr lang="en-US" altLang="ko-KR" sz="1600" kern="0">
                <a:ea typeface="굴림"/>
              </a:rPr>
              <a:t>, </a:t>
            </a:r>
            <a:r>
              <a:rPr lang="ko-KR" altLang="en-US" sz="1600" kern="0">
                <a:ea typeface="굴림"/>
              </a:rPr>
              <a:t>팩트</a:t>
            </a:r>
            <a:r>
              <a:rPr lang="en-US" altLang="ko-KR" sz="1600" kern="0">
                <a:ea typeface="굴림"/>
              </a:rPr>
              <a:t>, </a:t>
            </a:r>
            <a:r>
              <a:rPr lang="ko-KR" altLang="en-US" sz="1600" kern="0">
                <a:ea typeface="굴림"/>
              </a:rPr>
              <a:t>애트리뷰트 또는 기타 메트릭으로 작성된 표현식에 의해 정의된 비즈니스 </a:t>
            </a:r>
            <a:r>
              <a:rPr lang="ko-KR" altLang="en-US" sz="1600" kern="0" smtClean="0">
                <a:ea typeface="굴림"/>
              </a:rPr>
              <a:t>값</a:t>
            </a:r>
            <a:r>
              <a:rPr lang="en-US" altLang="ko-KR" sz="1600" kern="0" smtClean="0">
                <a:ea typeface="굴림"/>
              </a:rPr>
              <a:t/>
            </a:r>
            <a:br>
              <a:rPr lang="en-US" altLang="ko-KR" sz="1600" kern="0" smtClean="0">
                <a:ea typeface="굴림"/>
              </a:rPr>
            </a:br>
            <a:r>
              <a:rPr lang="ko-KR" altLang="en-US" sz="1600" kern="0" smtClean="0">
                <a:ea typeface="굴림"/>
              </a:rPr>
              <a:t>예 </a:t>
            </a:r>
            <a:r>
              <a:rPr lang="en-US" altLang="ko-KR" sz="1600" kern="0">
                <a:ea typeface="굴림"/>
              </a:rPr>
              <a:t>: sum (dollar_sales) </a:t>
            </a:r>
            <a:r>
              <a:rPr lang="ko-KR" altLang="en-US" sz="1600" kern="0">
                <a:ea typeface="굴림"/>
              </a:rPr>
              <a:t>또는 </a:t>
            </a:r>
            <a:r>
              <a:rPr lang="en-US" altLang="ko-KR" sz="1600" kern="0">
                <a:ea typeface="굴림"/>
              </a:rPr>
              <a:t>[Sales] - [Cost] </a:t>
            </a:r>
          </a:p>
          <a:p>
            <a:pPr marL="285750" indent="-285750" eaLnBrk="1" hangingPunct="1">
              <a:buFont typeface="Arial" panose="020B0604020202020204" pitchFamily="34" charset="0"/>
              <a:buChar char="•"/>
              <a:defRPr/>
            </a:pPr>
            <a:r>
              <a:rPr lang="ko-KR" altLang="en-US" sz="1600" kern="0" smtClean="0">
                <a:ea typeface="굴림"/>
              </a:rPr>
              <a:t>리포트상의 </a:t>
            </a:r>
            <a:r>
              <a:rPr lang="ko-KR" altLang="en-US" sz="1600" kern="0">
                <a:ea typeface="굴림"/>
              </a:rPr>
              <a:t>메트릭은 분석 계산에 사용되는 </a:t>
            </a:r>
            <a:r>
              <a:rPr lang="ko-KR" altLang="en-US" sz="1600" kern="0" smtClean="0">
                <a:ea typeface="굴림"/>
              </a:rPr>
              <a:t>값임</a:t>
            </a:r>
            <a:endParaRPr lang="en-US" altLang="ko-KR" sz="1600" kern="0">
              <a:ea typeface="굴림"/>
            </a:endParaRPr>
          </a:p>
        </p:txBody>
      </p: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grpSp>
        <p:nvGrpSpPr>
          <p:cNvPr id="31" name="그룹 30"/>
          <p:cNvGrpSpPr/>
          <p:nvPr/>
        </p:nvGrpSpPr>
        <p:grpSpPr>
          <a:xfrm>
            <a:off x="1366013" y="2455957"/>
            <a:ext cx="972108" cy="594985"/>
            <a:chOff x="2632639" y="4088502"/>
            <a:chExt cx="972108" cy="594985"/>
          </a:xfrm>
        </p:grpSpPr>
        <p:pic>
          <p:nvPicPr>
            <p:cNvPr id="32" name="그림 31"/>
            <p:cNvPicPr>
              <a:picLocks noChangeAspect="1"/>
            </p:cNvPicPr>
            <p:nvPr/>
          </p:nvPicPr>
          <p:blipFill>
            <a:blip r:embed="rId3"/>
            <a:stretch>
              <a:fillRect/>
            </a:stretch>
          </p:blipFill>
          <p:spPr>
            <a:xfrm>
              <a:off x="2920527" y="4088502"/>
              <a:ext cx="409575" cy="333375"/>
            </a:xfrm>
            <a:prstGeom prst="rect">
              <a:avLst/>
            </a:prstGeom>
          </p:spPr>
        </p:pic>
        <p:sp>
          <p:nvSpPr>
            <p:cNvPr id="33" name="TextBox 32"/>
            <p:cNvSpPr txBox="1"/>
            <p:nvPr/>
          </p:nvSpPr>
          <p:spPr>
            <a:xfrm>
              <a:off x="2632639" y="4421877"/>
              <a:ext cx="972108" cy="261610"/>
            </a:xfrm>
            <a:prstGeom prst="rect">
              <a:avLst/>
            </a:prstGeom>
          </p:spPr>
          <p:txBody>
            <a:bodyPr wrap="square" rtlCol="0">
              <a:spAutoFit/>
            </a:bodyPr>
            <a:lstStyle/>
            <a:p>
              <a:r>
                <a:rPr lang="ko-KR" altLang="en-US" sz="1100" err="1" smtClean="0"/>
                <a:t>팩트</a:t>
              </a:r>
              <a:endParaRPr lang="ko-KR" altLang="en-US" sz="1100"/>
            </a:p>
          </p:txBody>
        </p:sp>
      </p:grpSp>
      <p:grpSp>
        <p:nvGrpSpPr>
          <p:cNvPr id="34" name="그룹 33"/>
          <p:cNvGrpSpPr/>
          <p:nvPr/>
        </p:nvGrpSpPr>
        <p:grpSpPr>
          <a:xfrm>
            <a:off x="1423253" y="4275109"/>
            <a:ext cx="972108" cy="584556"/>
            <a:chOff x="6985699" y="1603621"/>
            <a:chExt cx="972108" cy="584556"/>
          </a:xfrm>
        </p:grpSpPr>
        <p:sp>
          <p:nvSpPr>
            <p:cNvPr id="35" name="TextBox 34"/>
            <p:cNvSpPr txBox="1"/>
            <p:nvPr/>
          </p:nvSpPr>
          <p:spPr>
            <a:xfrm>
              <a:off x="6985699" y="1926567"/>
              <a:ext cx="972108" cy="261610"/>
            </a:xfrm>
            <a:prstGeom prst="rect">
              <a:avLst/>
            </a:prstGeom>
          </p:spPr>
          <p:txBody>
            <a:bodyPr wrap="square" rtlCol="0">
              <a:spAutoFit/>
            </a:bodyPr>
            <a:lstStyle/>
            <a:p>
              <a:r>
                <a:rPr lang="ko-KR" altLang="en-US" sz="1100" smtClean="0"/>
                <a:t>필터</a:t>
              </a:r>
              <a:endParaRPr lang="ko-KR" altLang="en-US" sz="1100"/>
            </a:p>
          </p:txBody>
        </p:sp>
        <p:pic>
          <p:nvPicPr>
            <p:cNvPr id="36" name="그림 35"/>
            <p:cNvPicPr>
              <a:picLocks noChangeAspect="1"/>
            </p:cNvPicPr>
            <p:nvPr/>
          </p:nvPicPr>
          <p:blipFill>
            <a:blip r:embed="rId4"/>
            <a:stretch>
              <a:fillRect/>
            </a:stretch>
          </p:blipFill>
          <p:spPr>
            <a:xfrm>
              <a:off x="7200292" y="1603621"/>
              <a:ext cx="542925" cy="342900"/>
            </a:xfrm>
            <a:prstGeom prst="rect">
              <a:avLst/>
            </a:prstGeom>
          </p:spPr>
        </p:pic>
      </p:grpSp>
      <p:grpSp>
        <p:nvGrpSpPr>
          <p:cNvPr id="37" name="그룹 36"/>
          <p:cNvGrpSpPr/>
          <p:nvPr/>
        </p:nvGrpSpPr>
        <p:grpSpPr>
          <a:xfrm>
            <a:off x="5105036" y="2944473"/>
            <a:ext cx="972108" cy="578745"/>
            <a:chOff x="6953604" y="3313780"/>
            <a:chExt cx="972108" cy="578745"/>
          </a:xfrm>
        </p:grpSpPr>
        <p:pic>
          <p:nvPicPr>
            <p:cNvPr id="38" name="그림 37"/>
            <p:cNvPicPr>
              <a:picLocks noChangeAspect="1"/>
            </p:cNvPicPr>
            <p:nvPr/>
          </p:nvPicPr>
          <p:blipFill>
            <a:blip r:embed="rId5"/>
            <a:stretch>
              <a:fillRect/>
            </a:stretch>
          </p:blipFill>
          <p:spPr>
            <a:xfrm>
              <a:off x="7228867" y="3313780"/>
              <a:ext cx="514350" cy="323850"/>
            </a:xfrm>
            <a:prstGeom prst="rect">
              <a:avLst/>
            </a:prstGeom>
          </p:spPr>
        </p:pic>
        <p:sp>
          <p:nvSpPr>
            <p:cNvPr id="39" name="TextBox 38"/>
            <p:cNvSpPr txBox="1"/>
            <p:nvPr/>
          </p:nvSpPr>
          <p:spPr>
            <a:xfrm>
              <a:off x="6953604" y="3630915"/>
              <a:ext cx="972108" cy="261610"/>
            </a:xfrm>
            <a:prstGeom prst="rect">
              <a:avLst/>
            </a:prstGeom>
          </p:spPr>
          <p:txBody>
            <a:bodyPr wrap="square" rtlCol="0">
              <a:spAutoFit/>
            </a:bodyPr>
            <a:lstStyle/>
            <a:p>
              <a:r>
                <a:rPr lang="ko-KR" altLang="en-US" sz="1100" smtClean="0"/>
                <a:t>템플릿</a:t>
              </a:r>
              <a:endParaRPr lang="ko-KR" altLang="en-US" sz="1100"/>
            </a:p>
          </p:txBody>
        </p:sp>
      </p:grpSp>
      <p:grpSp>
        <p:nvGrpSpPr>
          <p:cNvPr id="40" name="그룹 39"/>
          <p:cNvGrpSpPr/>
          <p:nvPr/>
        </p:nvGrpSpPr>
        <p:grpSpPr>
          <a:xfrm>
            <a:off x="3463094" y="2094496"/>
            <a:ext cx="1027443" cy="527826"/>
            <a:chOff x="5194418" y="5007589"/>
            <a:chExt cx="1027443" cy="527826"/>
          </a:xfrm>
        </p:grpSpPr>
        <p:pic>
          <p:nvPicPr>
            <p:cNvPr id="41" name="그림 40"/>
            <p:cNvPicPr>
              <a:picLocks noChangeAspect="1"/>
            </p:cNvPicPr>
            <p:nvPr/>
          </p:nvPicPr>
          <p:blipFill>
            <a:blip r:embed="rId6"/>
            <a:stretch>
              <a:fillRect/>
            </a:stretch>
          </p:blipFill>
          <p:spPr>
            <a:xfrm>
              <a:off x="5360478" y="5007589"/>
              <a:ext cx="695325" cy="485775"/>
            </a:xfrm>
            <a:prstGeom prst="rect">
              <a:avLst/>
            </a:prstGeom>
          </p:spPr>
        </p:pic>
        <p:sp>
          <p:nvSpPr>
            <p:cNvPr id="42" name="TextBox 41"/>
            <p:cNvSpPr txBox="1"/>
            <p:nvPr/>
          </p:nvSpPr>
          <p:spPr>
            <a:xfrm>
              <a:off x="5194418" y="5273805"/>
              <a:ext cx="1027443" cy="261610"/>
            </a:xfrm>
            <a:prstGeom prst="rect">
              <a:avLst/>
            </a:prstGeom>
            <a:solidFill>
              <a:schemeClr val="bg1"/>
            </a:solidFill>
          </p:spPr>
          <p:txBody>
            <a:bodyPr wrap="square" rtlCol="0">
              <a:spAutoFit/>
            </a:bodyPr>
            <a:lstStyle/>
            <a:p>
              <a:r>
                <a:rPr lang="ko-KR" altLang="en-US" sz="1100" smtClean="0"/>
                <a:t>수식</a:t>
              </a:r>
              <a:endParaRPr lang="ko-KR" altLang="en-US" sz="1100"/>
            </a:p>
          </p:txBody>
        </p:sp>
      </p:grpSp>
      <p:grpSp>
        <p:nvGrpSpPr>
          <p:cNvPr id="43" name="그룹 42"/>
          <p:cNvGrpSpPr/>
          <p:nvPr/>
        </p:nvGrpSpPr>
        <p:grpSpPr>
          <a:xfrm>
            <a:off x="1372634" y="5206815"/>
            <a:ext cx="972108" cy="612718"/>
            <a:chOff x="2889888" y="5083790"/>
            <a:chExt cx="972108" cy="612718"/>
          </a:xfrm>
        </p:grpSpPr>
        <p:pic>
          <p:nvPicPr>
            <p:cNvPr id="45" name="그림 44"/>
            <p:cNvPicPr>
              <a:picLocks noChangeAspect="1"/>
            </p:cNvPicPr>
            <p:nvPr/>
          </p:nvPicPr>
          <p:blipFill>
            <a:blip r:embed="rId7"/>
            <a:stretch>
              <a:fillRect/>
            </a:stretch>
          </p:blipFill>
          <p:spPr>
            <a:xfrm>
              <a:off x="3189396" y="5083790"/>
              <a:ext cx="447675" cy="342900"/>
            </a:xfrm>
            <a:prstGeom prst="rect">
              <a:avLst/>
            </a:prstGeom>
          </p:spPr>
        </p:pic>
        <p:sp>
          <p:nvSpPr>
            <p:cNvPr id="46" name="TextBox 45"/>
            <p:cNvSpPr txBox="1"/>
            <p:nvPr/>
          </p:nvSpPr>
          <p:spPr>
            <a:xfrm>
              <a:off x="2889888" y="5434898"/>
              <a:ext cx="972108" cy="261610"/>
            </a:xfrm>
            <a:prstGeom prst="rect">
              <a:avLst/>
            </a:prstGeom>
          </p:spPr>
          <p:txBody>
            <a:bodyPr wrap="square" rtlCol="0">
              <a:spAutoFit/>
            </a:bodyPr>
            <a:lstStyle/>
            <a:p>
              <a:r>
                <a:rPr lang="ko-KR" altLang="en-US" sz="1100" smtClean="0"/>
                <a:t>변형</a:t>
              </a:r>
              <a:endParaRPr lang="en-US" altLang="ko-KR" sz="1100" smtClean="0"/>
            </a:p>
          </p:txBody>
        </p:sp>
      </p:grpSp>
      <p:grpSp>
        <p:nvGrpSpPr>
          <p:cNvPr id="47" name="그룹 46"/>
          <p:cNvGrpSpPr/>
          <p:nvPr/>
        </p:nvGrpSpPr>
        <p:grpSpPr>
          <a:xfrm>
            <a:off x="5722123" y="4774987"/>
            <a:ext cx="1280445" cy="605024"/>
            <a:chOff x="5839291" y="2812663"/>
            <a:chExt cx="1280445" cy="605024"/>
          </a:xfrm>
        </p:grpSpPr>
        <p:pic>
          <p:nvPicPr>
            <p:cNvPr id="48" name="그림 47"/>
            <p:cNvPicPr>
              <a:picLocks noChangeAspect="1"/>
            </p:cNvPicPr>
            <p:nvPr/>
          </p:nvPicPr>
          <p:blipFill>
            <a:blip r:embed="rId8"/>
            <a:stretch>
              <a:fillRect/>
            </a:stretch>
          </p:blipFill>
          <p:spPr>
            <a:xfrm>
              <a:off x="6280385" y="2812663"/>
              <a:ext cx="523875" cy="361950"/>
            </a:xfrm>
            <a:prstGeom prst="rect">
              <a:avLst/>
            </a:prstGeom>
          </p:spPr>
        </p:pic>
        <p:sp>
          <p:nvSpPr>
            <p:cNvPr id="49" name="TextBox 48"/>
            <p:cNvSpPr txBox="1"/>
            <p:nvPr/>
          </p:nvSpPr>
          <p:spPr>
            <a:xfrm>
              <a:off x="5839291" y="3156077"/>
              <a:ext cx="1280445" cy="261610"/>
            </a:xfrm>
            <a:prstGeom prst="rect">
              <a:avLst/>
            </a:prstGeom>
          </p:spPr>
          <p:txBody>
            <a:bodyPr wrap="square" rtlCol="0">
              <a:spAutoFit/>
            </a:bodyPr>
            <a:lstStyle/>
            <a:p>
              <a:r>
                <a:rPr lang="ko-KR" altLang="en-US" sz="1100" smtClean="0"/>
                <a:t>인텔리전트 </a:t>
              </a:r>
              <a:r>
                <a:rPr lang="ko-KR" altLang="en-US" sz="1100" err="1" smtClean="0"/>
                <a:t>큐브</a:t>
              </a:r>
              <a:endParaRPr lang="ko-KR" altLang="en-US" sz="1100"/>
            </a:p>
          </p:txBody>
        </p:sp>
      </p:grpSp>
      <p:grpSp>
        <p:nvGrpSpPr>
          <p:cNvPr id="50" name="그룹 49"/>
          <p:cNvGrpSpPr/>
          <p:nvPr/>
        </p:nvGrpSpPr>
        <p:grpSpPr>
          <a:xfrm>
            <a:off x="3978202" y="3858160"/>
            <a:ext cx="1031307" cy="652589"/>
            <a:chOff x="3554497" y="3964677"/>
            <a:chExt cx="1031307" cy="652589"/>
          </a:xfrm>
        </p:grpSpPr>
        <p:pic>
          <p:nvPicPr>
            <p:cNvPr id="51" name="그림 50"/>
            <p:cNvPicPr>
              <a:picLocks noChangeAspect="1"/>
            </p:cNvPicPr>
            <p:nvPr/>
          </p:nvPicPr>
          <p:blipFill>
            <a:blip r:embed="rId9"/>
            <a:stretch>
              <a:fillRect/>
            </a:stretch>
          </p:blipFill>
          <p:spPr>
            <a:xfrm>
              <a:off x="3875050" y="3964677"/>
              <a:ext cx="495300" cy="457200"/>
            </a:xfrm>
            <a:prstGeom prst="rect">
              <a:avLst/>
            </a:prstGeom>
          </p:spPr>
        </p:pic>
        <p:sp>
          <p:nvSpPr>
            <p:cNvPr id="52" name="TextBox 51"/>
            <p:cNvSpPr txBox="1"/>
            <p:nvPr/>
          </p:nvSpPr>
          <p:spPr>
            <a:xfrm>
              <a:off x="3554497" y="4355656"/>
              <a:ext cx="1031307" cy="261610"/>
            </a:xfrm>
            <a:prstGeom prst="rect">
              <a:avLst/>
            </a:prstGeom>
          </p:spPr>
          <p:txBody>
            <a:bodyPr wrap="square" rtlCol="0">
              <a:spAutoFit/>
            </a:bodyPr>
            <a:lstStyle/>
            <a:p>
              <a:r>
                <a:rPr lang="ko-KR" altLang="en-US" sz="1100" err="1" smtClean="0"/>
                <a:t>메트릭</a:t>
              </a:r>
              <a:endParaRPr lang="ko-KR" altLang="en-US" sz="1100"/>
            </a:p>
          </p:txBody>
        </p:sp>
      </p:grpSp>
      <p:grpSp>
        <p:nvGrpSpPr>
          <p:cNvPr id="53" name="그룹 52"/>
          <p:cNvGrpSpPr/>
          <p:nvPr/>
        </p:nvGrpSpPr>
        <p:grpSpPr>
          <a:xfrm>
            <a:off x="6011158" y="2673770"/>
            <a:ext cx="972108" cy="555105"/>
            <a:chOff x="2945471" y="1210859"/>
            <a:chExt cx="972108" cy="555105"/>
          </a:xfrm>
        </p:grpSpPr>
        <p:pic>
          <p:nvPicPr>
            <p:cNvPr id="73" name="그림 72"/>
            <p:cNvPicPr>
              <a:picLocks noChangeAspect="1"/>
            </p:cNvPicPr>
            <p:nvPr/>
          </p:nvPicPr>
          <p:blipFill>
            <a:blip r:embed="rId10"/>
            <a:stretch>
              <a:fillRect/>
            </a:stretch>
          </p:blipFill>
          <p:spPr>
            <a:xfrm>
              <a:off x="3173748" y="1210859"/>
              <a:ext cx="628650" cy="352425"/>
            </a:xfrm>
            <a:prstGeom prst="rect">
              <a:avLst/>
            </a:prstGeom>
          </p:spPr>
        </p:pic>
        <p:sp>
          <p:nvSpPr>
            <p:cNvPr id="74" name="TextBox 73"/>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cxnSp>
        <p:nvCxnSpPr>
          <p:cNvPr id="76" name="구부러진 연결선 75"/>
          <p:cNvCxnSpPr>
            <a:stCxn id="32" idx="3"/>
            <a:endCxn id="51" idx="0"/>
          </p:cNvCxnSpPr>
          <p:nvPr/>
        </p:nvCxnSpPr>
        <p:spPr>
          <a:xfrm>
            <a:off x="2063476" y="2622645"/>
            <a:ext cx="2482929" cy="1235515"/>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77" name="구부러진 연결선 76"/>
          <p:cNvCxnSpPr>
            <a:stCxn id="45" idx="3"/>
            <a:endCxn id="52" idx="2"/>
          </p:cNvCxnSpPr>
          <p:nvPr/>
        </p:nvCxnSpPr>
        <p:spPr>
          <a:xfrm flipV="1">
            <a:off x="2119817" y="4510749"/>
            <a:ext cx="2374039" cy="867516"/>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cxnSp>
        <p:nvCxnSpPr>
          <p:cNvPr id="79" name="구부러진 연결선 78"/>
          <p:cNvCxnSpPr>
            <a:stCxn id="36" idx="3"/>
            <a:endCxn id="51" idx="1"/>
          </p:cNvCxnSpPr>
          <p:nvPr/>
        </p:nvCxnSpPr>
        <p:spPr>
          <a:xfrm flipV="1">
            <a:off x="2180771" y="4086760"/>
            <a:ext cx="2117984" cy="359799"/>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cxnSp>
        <p:nvCxnSpPr>
          <p:cNvPr id="80" name="구부러진 연결선 79"/>
          <p:cNvCxnSpPr>
            <a:stCxn id="42" idx="2"/>
          </p:cNvCxnSpPr>
          <p:nvPr/>
        </p:nvCxnSpPr>
        <p:spPr>
          <a:xfrm rot="16200000" flipH="1">
            <a:off x="3766103" y="2833034"/>
            <a:ext cx="769088" cy="347663"/>
          </a:xfrm>
          <a:prstGeom prst="curvedConnector3">
            <a:avLst>
              <a:gd name="adj1" fmla="val 17574"/>
            </a:avLst>
          </a:prstGeom>
          <a:gradFill rotWithShape="0">
            <a:gsLst>
              <a:gs pos="0">
                <a:srgbClr val="CCECFF"/>
              </a:gs>
              <a:gs pos="100000">
                <a:srgbClr val="99CCFF"/>
              </a:gs>
            </a:gsLst>
            <a:lin ang="5400000" scaled="1"/>
          </a:gradFill>
          <a:ln w="38100" cap="flat" cmpd="sng" algn="ctr">
            <a:solidFill>
              <a:srgbClr val="FFC000"/>
            </a:solidFill>
            <a:prstDash val="solid"/>
            <a:round/>
            <a:tailEnd type="none"/>
          </a:ln>
          <a:effectLst/>
        </p:spPr>
      </p:cxnSp>
      <p:cxnSp>
        <p:nvCxnSpPr>
          <p:cNvPr id="82" name="구부러진 연결선 81"/>
          <p:cNvCxnSpPr>
            <a:stCxn id="52" idx="3"/>
            <a:endCxn id="39" idx="2"/>
          </p:cNvCxnSpPr>
          <p:nvPr/>
        </p:nvCxnSpPr>
        <p:spPr>
          <a:xfrm flipV="1">
            <a:off x="5009509" y="3523218"/>
            <a:ext cx="581581" cy="856726"/>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83" name="구부러진 연결선 82"/>
          <p:cNvCxnSpPr>
            <a:stCxn id="52" idx="3"/>
            <a:endCxn id="74" idx="2"/>
          </p:cNvCxnSpPr>
          <p:nvPr/>
        </p:nvCxnSpPr>
        <p:spPr>
          <a:xfrm flipV="1">
            <a:off x="5009509" y="3228875"/>
            <a:ext cx="1487703" cy="1151069"/>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85" name="구부러진 연결선 84"/>
          <p:cNvCxnSpPr>
            <a:stCxn id="52" idx="3"/>
            <a:endCxn id="49" idx="2"/>
          </p:cNvCxnSpPr>
          <p:nvPr/>
        </p:nvCxnSpPr>
        <p:spPr>
          <a:xfrm>
            <a:off x="5009509" y="4379944"/>
            <a:ext cx="1352837" cy="1000067"/>
          </a:xfrm>
          <a:prstGeom prst="curvedConnector4">
            <a:avLst>
              <a:gd name="adj1" fmla="val 26338"/>
              <a:gd name="adj2" fmla="val 122858"/>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grpSp>
        <p:nvGrpSpPr>
          <p:cNvPr id="88" name="그룹 87"/>
          <p:cNvGrpSpPr/>
          <p:nvPr/>
        </p:nvGrpSpPr>
        <p:grpSpPr>
          <a:xfrm>
            <a:off x="1387928" y="3217630"/>
            <a:ext cx="972108" cy="650488"/>
            <a:chOff x="2722922" y="1722376"/>
            <a:chExt cx="972108" cy="650488"/>
          </a:xfrm>
        </p:grpSpPr>
        <p:sp>
          <p:nvSpPr>
            <p:cNvPr id="89" name="TextBox 88"/>
            <p:cNvSpPr txBox="1"/>
            <p:nvPr/>
          </p:nvSpPr>
          <p:spPr>
            <a:xfrm>
              <a:off x="2722922" y="2111254"/>
              <a:ext cx="972108" cy="261610"/>
            </a:xfrm>
            <a:prstGeom prst="rect">
              <a:avLst/>
            </a:prstGeom>
          </p:spPr>
          <p:txBody>
            <a:bodyPr wrap="square" rtlCol="0">
              <a:spAutoFit/>
            </a:bodyPr>
            <a:lstStyle/>
            <a:p>
              <a:r>
                <a:rPr lang="ko-KR" altLang="en-US" sz="1100" err="1" smtClean="0"/>
                <a:t>애트리뷰트</a:t>
              </a:r>
              <a:endParaRPr lang="ko-KR" altLang="en-US" sz="1100"/>
            </a:p>
          </p:txBody>
        </p:sp>
        <p:pic>
          <p:nvPicPr>
            <p:cNvPr id="90" name="그림 89"/>
            <p:cNvPicPr>
              <a:picLocks noChangeAspect="1"/>
            </p:cNvPicPr>
            <p:nvPr/>
          </p:nvPicPr>
          <p:blipFill rotWithShape="1">
            <a:blip r:embed="rId11"/>
            <a:srcRect r="32000" b="50000"/>
            <a:stretch/>
          </p:blipFill>
          <p:spPr>
            <a:xfrm>
              <a:off x="2962076" y="1722376"/>
              <a:ext cx="408050" cy="323850"/>
            </a:xfrm>
            <a:prstGeom prst="rect">
              <a:avLst/>
            </a:prstGeom>
          </p:spPr>
        </p:pic>
      </p:grpSp>
      <p:cxnSp>
        <p:nvCxnSpPr>
          <p:cNvPr id="91" name="구부러진 연결선 90"/>
          <p:cNvCxnSpPr>
            <a:stCxn id="90" idx="3"/>
            <a:endCxn id="51" idx="1"/>
          </p:cNvCxnSpPr>
          <p:nvPr/>
        </p:nvCxnSpPr>
        <p:spPr>
          <a:xfrm>
            <a:off x="2035132" y="3379555"/>
            <a:ext cx="2263623" cy="707205"/>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cxnSp>
        <p:nvCxnSpPr>
          <p:cNvPr id="92"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93"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sp>
        <p:nvSpPr>
          <p:cNvPr id="94" name="TextBox 93"/>
          <p:cNvSpPr txBox="1"/>
          <p:nvPr/>
        </p:nvSpPr>
        <p:spPr>
          <a:xfrm>
            <a:off x="2455563" y="3498786"/>
            <a:ext cx="1069524" cy="215444"/>
          </a:xfrm>
          <a:prstGeom prst="rect">
            <a:avLst/>
          </a:prstGeom>
        </p:spPr>
        <p:txBody>
          <a:bodyPr wrap="none" rtlCol="0">
            <a:spAutoFit/>
          </a:bodyPr>
          <a:lstStyle/>
          <a:p>
            <a:r>
              <a:rPr lang="ko-KR" altLang="en-US" sz="800" smtClean="0">
                <a:solidFill>
                  <a:srgbClr val="0070C0"/>
                </a:solidFill>
              </a:rPr>
              <a:t>레벨</a:t>
            </a:r>
            <a:r>
              <a:rPr lang="en-US" altLang="ko-KR" sz="800" smtClean="0">
                <a:solidFill>
                  <a:srgbClr val="0070C0"/>
                </a:solidFill>
              </a:rPr>
              <a:t>(</a:t>
            </a:r>
            <a:r>
              <a:rPr lang="ko-KR" altLang="en-US" sz="800" smtClean="0">
                <a:solidFill>
                  <a:srgbClr val="0070C0"/>
                </a:solidFill>
              </a:rPr>
              <a:t>디멘져널러티</a:t>
            </a:r>
            <a:r>
              <a:rPr lang="en-US" altLang="ko-KR" sz="800" smtClean="0">
                <a:solidFill>
                  <a:srgbClr val="0070C0"/>
                </a:solidFill>
              </a:rPr>
              <a:t>)</a:t>
            </a:r>
            <a:endParaRPr lang="ko-KR" altLang="en-US" sz="800">
              <a:solidFill>
                <a:srgbClr val="0070C0"/>
              </a:solidFill>
            </a:endParaRPr>
          </a:p>
        </p:txBody>
      </p:sp>
    </p:spTree>
    <p:extLst>
      <p:ext uri="{BB962C8B-B14F-4D97-AF65-F5344CB8AC3E}">
        <p14:creationId xmlns:p14="http://schemas.microsoft.com/office/powerpoint/2010/main" val="83296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11188" y="2286000"/>
            <a:ext cx="7772400" cy="1143000"/>
          </a:xfrm>
        </p:spPr>
        <p:txBody>
          <a:bodyPr/>
          <a:lstStyle/>
          <a:p>
            <a:pPr algn="ctr">
              <a:defRPr/>
            </a:pPr>
            <a:r>
              <a:rPr lang="en-US" altLang="ko-KR" b="1" smtClean="0">
                <a:ea typeface="굴림" pitchFamily="50" charset="-127"/>
              </a:rPr>
              <a:t>6. </a:t>
            </a:r>
            <a:r>
              <a:rPr lang="ko-KR" altLang="en-US" b="1" smtClean="0">
                <a:ea typeface="굴림" pitchFamily="50" charset="-127"/>
              </a:rPr>
              <a:t>필터</a:t>
            </a:r>
          </a:p>
        </p:txBody>
      </p:sp>
      <p:pic>
        <p:nvPicPr>
          <p:cNvPr id="1126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06641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pPr>
              <a:defRPr/>
            </a:pPr>
            <a:r>
              <a:rPr lang="ko-KR" altLang="en-US" b="1" smtClean="0">
                <a:ea typeface="굴림" pitchFamily="50" charset="-127"/>
              </a:rPr>
              <a:t>목차</a:t>
            </a:r>
          </a:p>
        </p:txBody>
      </p:sp>
      <p:sp>
        <p:nvSpPr>
          <p:cNvPr id="113667" name="Rectangle 3"/>
          <p:cNvSpPr>
            <a:spLocks noGrp="1" noChangeArrowheads="1"/>
          </p:cNvSpPr>
          <p:nvPr>
            <p:ph type="body" idx="1"/>
          </p:nvPr>
        </p:nvSpPr>
        <p:spPr/>
        <p:txBody>
          <a:bodyPr/>
          <a:lstStyle/>
          <a:p>
            <a:r>
              <a:rPr lang="ko-KR" altLang="en-US" smtClean="0">
                <a:ea typeface="굴림" panose="020B0600000101010101" pitchFamily="50" charset="-127"/>
              </a:rPr>
              <a:t>필터란?</a:t>
            </a:r>
          </a:p>
          <a:p>
            <a:r>
              <a:rPr lang="ko-KR" altLang="en-US" smtClean="0">
                <a:ea typeface="굴림" panose="020B0600000101010101" pitchFamily="50" charset="-127"/>
              </a:rPr>
              <a:t>필터 정의</a:t>
            </a:r>
          </a:p>
          <a:p>
            <a:r>
              <a:rPr lang="ko-KR" altLang="en-US" smtClean="0">
                <a:ea typeface="굴림" panose="020B0600000101010101" pitchFamily="50" charset="-127"/>
              </a:rPr>
              <a:t>필터 생성</a:t>
            </a:r>
            <a:endParaRPr lang="en-US" altLang="ko-KR" smtClean="0">
              <a:ea typeface="굴림" panose="020B0600000101010101" pitchFamily="50" charset="-127"/>
            </a:endParaRPr>
          </a:p>
          <a:p>
            <a:pPr lvl="1"/>
            <a:r>
              <a:rPr lang="ko-KR" altLang="en-US" smtClean="0">
                <a:ea typeface="굴림" panose="020B0600000101010101" pitchFamily="50" charset="-127"/>
              </a:rPr>
              <a:t>애트리뷰트 제한</a:t>
            </a:r>
          </a:p>
          <a:p>
            <a:pPr lvl="1"/>
            <a:r>
              <a:rPr lang="ko-KR" altLang="en-US" smtClean="0">
                <a:ea typeface="굴림" panose="020B0600000101010101" pitchFamily="50" charset="-127"/>
              </a:rPr>
              <a:t>메트릭 제한</a:t>
            </a:r>
          </a:p>
          <a:p>
            <a:pPr lvl="1"/>
            <a:r>
              <a:rPr lang="ko-KR" altLang="en-US" smtClean="0">
                <a:ea typeface="굴림" panose="020B0600000101010101" pitchFamily="50" charset="-127"/>
              </a:rPr>
              <a:t>관계성 필터링</a:t>
            </a:r>
          </a:p>
          <a:p>
            <a:pPr lvl="1"/>
            <a:r>
              <a:rPr lang="ko-KR" altLang="en-US" smtClean="0">
                <a:ea typeface="굴림" panose="020B0600000101010101" pitchFamily="50" charset="-127"/>
              </a:rPr>
              <a:t>고급 옵션</a:t>
            </a:r>
          </a:p>
        </p:txBody>
      </p:sp>
    </p:spTree>
    <p:extLst>
      <p:ext uri="{BB962C8B-B14F-4D97-AF65-F5344CB8AC3E}">
        <p14:creationId xmlns:p14="http://schemas.microsoft.com/office/powerpoint/2010/main" val="345419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Grp="1" noChangeArrowheads="1"/>
          </p:cNvSpPr>
          <p:nvPr>
            <p:ph type="body" idx="1"/>
          </p:nvPr>
        </p:nvSpPr>
        <p:spPr/>
        <p:txBody>
          <a:bodyPr/>
          <a:lstStyle/>
          <a:p>
            <a:pPr algn="ctr"/>
            <a:r>
              <a:rPr lang="ko-KR" altLang="en-US" sz="2400" smtClean="0">
                <a:ea typeface="굴림" panose="020B0600000101010101" pitchFamily="50" charset="-127"/>
              </a:rPr>
              <a:t>필터란 리포트 결과에 포함되는 데이터에 대한 조건을 말한다. </a:t>
            </a:r>
            <a:r>
              <a:rPr lang="en-US" altLang="ko-KR" sz="2400" smtClean="0">
                <a:ea typeface="굴림" panose="020B0600000101010101" pitchFamily="50" charset="-127"/>
              </a:rPr>
              <a:t>SQL</a:t>
            </a:r>
            <a:r>
              <a:rPr lang="ko-KR" altLang="en-US" sz="2400" smtClean="0">
                <a:ea typeface="굴림" panose="020B0600000101010101" pitchFamily="50" charset="-127"/>
              </a:rPr>
              <a:t>문의 </a:t>
            </a:r>
            <a:r>
              <a:rPr lang="en-US" altLang="ko-KR" sz="2400" smtClean="0">
                <a:ea typeface="굴림" panose="020B0600000101010101" pitchFamily="50" charset="-127"/>
              </a:rPr>
              <a:t>“where” </a:t>
            </a:r>
            <a:r>
              <a:rPr lang="ko-KR" altLang="en-US" sz="2400" smtClean="0">
                <a:ea typeface="굴림" panose="020B0600000101010101" pitchFamily="50" charset="-127"/>
              </a:rPr>
              <a:t>절과 동일하다.</a:t>
            </a:r>
            <a:endParaRPr lang="en-US" altLang="ko-KR" sz="2400" smtClean="0">
              <a:ea typeface="굴림" panose="020B0600000101010101" pitchFamily="50" charset="-127"/>
            </a:endParaRPr>
          </a:p>
          <a:p>
            <a:endParaRPr lang="ko-KR" altLang="en-US" smtClean="0">
              <a:ea typeface="굴림" panose="020B0600000101010101" pitchFamily="50" charset="-127"/>
            </a:endParaRPr>
          </a:p>
        </p:txBody>
      </p:sp>
      <p:sp>
        <p:nvSpPr>
          <p:cNvPr id="565250" name="Rectangle 2"/>
          <p:cNvSpPr>
            <a:spLocks noGrp="1" noChangeArrowheads="1"/>
          </p:cNvSpPr>
          <p:nvPr>
            <p:ph type="title"/>
          </p:nvPr>
        </p:nvSpPr>
        <p:spPr/>
        <p:txBody>
          <a:bodyPr/>
          <a:lstStyle/>
          <a:p>
            <a:pPr>
              <a:defRPr/>
            </a:pPr>
            <a:r>
              <a:rPr lang="ko-KR" altLang="en-US" b="1" smtClean="0">
                <a:ea typeface="굴림" pitchFamily="50" charset="-127"/>
              </a:rPr>
              <a:t>필터란?</a:t>
            </a:r>
          </a:p>
        </p:txBody>
      </p:sp>
      <p:sp>
        <p:nvSpPr>
          <p:cNvPr id="114692" name="Oval 8"/>
          <p:cNvSpPr>
            <a:spLocks noChangeArrowheads="1"/>
          </p:cNvSpPr>
          <p:nvPr/>
        </p:nvSpPr>
        <p:spPr bwMode="auto">
          <a:xfrm>
            <a:off x="2743200" y="3759200"/>
            <a:ext cx="1958975" cy="2032000"/>
          </a:xfrm>
          <a:prstGeom prst="ellipse">
            <a:avLst/>
          </a:prstGeom>
          <a:solidFill>
            <a:srgbClr val="FFCC00">
              <a:alpha val="50195"/>
            </a:srgbClr>
          </a:solidFill>
          <a:ln w="12700">
            <a:solidFill>
              <a:schemeClr val="tx1"/>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114693" name="Oval 7"/>
          <p:cNvSpPr>
            <a:spLocks noChangeArrowheads="1"/>
          </p:cNvSpPr>
          <p:nvPr/>
        </p:nvSpPr>
        <p:spPr bwMode="auto">
          <a:xfrm>
            <a:off x="4213225" y="3759200"/>
            <a:ext cx="1958975" cy="2032000"/>
          </a:xfrm>
          <a:prstGeom prst="ellipse">
            <a:avLst/>
          </a:prstGeom>
          <a:solidFill>
            <a:srgbClr val="CC99FF">
              <a:alpha val="50195"/>
            </a:srgbClr>
          </a:solidFill>
          <a:ln w="12700">
            <a:solidFill>
              <a:schemeClr val="tx1"/>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114694" name="Oval 6"/>
          <p:cNvSpPr>
            <a:spLocks noChangeArrowheads="1"/>
          </p:cNvSpPr>
          <p:nvPr/>
        </p:nvSpPr>
        <p:spPr bwMode="auto">
          <a:xfrm>
            <a:off x="3395663" y="2743200"/>
            <a:ext cx="1960562" cy="2032000"/>
          </a:xfrm>
          <a:prstGeom prst="ellipse">
            <a:avLst/>
          </a:prstGeom>
          <a:solidFill>
            <a:srgbClr val="99CC00">
              <a:alpha val="50195"/>
            </a:srgbClr>
          </a:solidFill>
          <a:ln w="12700">
            <a:solidFill>
              <a:schemeClr val="tx1"/>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Tree>
    <p:extLst>
      <p:ext uri="{BB962C8B-B14F-4D97-AF65-F5344CB8AC3E}">
        <p14:creationId xmlns:p14="http://schemas.microsoft.com/office/powerpoint/2010/main" val="17929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050"/>
          <p:cNvSpPr>
            <a:spLocks noGrp="1" noChangeArrowheads="1"/>
          </p:cNvSpPr>
          <p:nvPr>
            <p:ph type="title"/>
          </p:nvPr>
        </p:nvSpPr>
        <p:spPr/>
        <p:txBody>
          <a:bodyPr/>
          <a:lstStyle/>
          <a:p>
            <a:pPr>
              <a:defRPr/>
            </a:pPr>
            <a:r>
              <a:rPr lang="ko-KR" altLang="en-US" b="1" smtClean="0">
                <a:ea typeface="굴림" pitchFamily="50" charset="-127"/>
              </a:rPr>
              <a:t>필터 정의</a:t>
            </a:r>
            <a:endParaRPr lang="en-US" altLang="ko-KR" b="1" smtClean="0">
              <a:ea typeface="굴림" pitchFamily="50" charset="-127"/>
            </a:endParaRPr>
          </a:p>
        </p:txBody>
      </p:sp>
      <p:sp>
        <p:nvSpPr>
          <p:cNvPr id="115715" name="Rectangle 2051"/>
          <p:cNvSpPr>
            <a:spLocks noGrp="1" noChangeArrowheads="1"/>
          </p:cNvSpPr>
          <p:nvPr>
            <p:ph type="body" idx="1"/>
          </p:nvPr>
        </p:nvSpPr>
        <p:spPr/>
        <p:txBody>
          <a:bodyPr/>
          <a:lstStyle/>
          <a:p>
            <a:r>
              <a:rPr lang="ko-KR" altLang="en-US" smtClean="0">
                <a:ea typeface="굴림" panose="020B0600000101010101" pitchFamily="50" charset="-127"/>
              </a:rPr>
              <a:t>필터의 정의에는 다음 2가지를 포함할 수 있다.</a:t>
            </a:r>
            <a:endParaRPr lang="en-US" altLang="ko-KR" smtClean="0">
              <a:ea typeface="굴림" panose="020B0600000101010101" pitchFamily="50" charset="-127"/>
            </a:endParaRPr>
          </a:p>
          <a:p>
            <a:pPr lvl="1"/>
            <a:r>
              <a:rPr lang="ko-KR" altLang="en-US" smtClean="0">
                <a:ea typeface="굴림" panose="020B0600000101010101" pitchFamily="50" charset="-127"/>
              </a:rPr>
              <a:t>개체에 대한 원하는 결과값 생성</a:t>
            </a:r>
            <a:endParaRPr lang="en-US" altLang="ko-KR" smtClean="0">
              <a:ea typeface="굴림" panose="020B0600000101010101" pitchFamily="50" charset="-127"/>
            </a:endParaRPr>
          </a:p>
          <a:p>
            <a:pPr lvl="2"/>
            <a:r>
              <a:rPr lang="ko-KR" altLang="en-US" smtClean="0">
                <a:ea typeface="굴림" panose="020B0600000101010101" pitchFamily="50" charset="-127"/>
              </a:rPr>
              <a:t>비교</a:t>
            </a:r>
          </a:p>
          <a:p>
            <a:pPr lvl="3"/>
            <a:r>
              <a:rPr lang="ko-KR" altLang="en-US" smtClean="0">
                <a:ea typeface="굴림" panose="020B0600000101010101" pitchFamily="50" charset="-127"/>
              </a:rPr>
              <a:t>값</a:t>
            </a:r>
          </a:p>
          <a:p>
            <a:pPr lvl="3"/>
            <a:r>
              <a:rPr lang="ko-KR" altLang="en-US" smtClean="0">
                <a:ea typeface="굴림" panose="020B0600000101010101" pitchFamily="50" charset="-127"/>
              </a:rPr>
              <a:t>순서</a:t>
            </a:r>
          </a:p>
          <a:p>
            <a:pPr lvl="3"/>
            <a:r>
              <a:rPr lang="ko-KR" altLang="en-US" smtClean="0">
                <a:ea typeface="굴림" panose="020B0600000101010101" pitchFamily="50" charset="-127"/>
              </a:rPr>
              <a:t>퍼센트</a:t>
            </a:r>
          </a:p>
          <a:p>
            <a:pPr lvl="3"/>
            <a:r>
              <a:rPr lang="ko-KR" altLang="en-US" smtClean="0">
                <a:ea typeface="굴림" panose="020B0600000101010101" pitchFamily="50" charset="-127"/>
              </a:rPr>
              <a:t>패턴</a:t>
            </a:r>
          </a:p>
          <a:p>
            <a:pPr lvl="1"/>
            <a:r>
              <a:rPr lang="ko-KR" altLang="en-US" smtClean="0">
                <a:ea typeface="굴림" panose="020B0600000101010101" pitchFamily="50" charset="-127"/>
              </a:rPr>
              <a:t>생성된 결과값들의 조합 </a:t>
            </a:r>
            <a:endParaRPr lang="en-US" altLang="ko-KR" smtClean="0">
              <a:ea typeface="굴림" panose="020B0600000101010101" pitchFamily="50" charset="-127"/>
            </a:endParaRPr>
          </a:p>
          <a:p>
            <a:pPr lvl="2"/>
            <a:r>
              <a:rPr lang="ko-KR" altLang="en-US" smtClean="0">
                <a:ea typeface="굴림" panose="020B0600000101010101" pitchFamily="50" charset="-127"/>
              </a:rPr>
              <a:t>논리 연산</a:t>
            </a:r>
          </a:p>
          <a:p>
            <a:pPr lvl="3"/>
            <a:r>
              <a:rPr lang="en-US" altLang="ko-KR" smtClean="0">
                <a:ea typeface="굴림" panose="020B0600000101010101" pitchFamily="50" charset="-127"/>
              </a:rPr>
              <a:t>And</a:t>
            </a:r>
          </a:p>
          <a:p>
            <a:pPr lvl="3"/>
            <a:r>
              <a:rPr lang="en-US" altLang="ko-KR" smtClean="0">
                <a:ea typeface="굴림" panose="020B0600000101010101" pitchFamily="50" charset="-127"/>
              </a:rPr>
              <a:t>Or</a:t>
            </a:r>
          </a:p>
          <a:p>
            <a:pPr lvl="3"/>
            <a:r>
              <a:rPr lang="en-US" altLang="ko-KR" smtClean="0">
                <a:ea typeface="굴림" panose="020B0600000101010101" pitchFamily="50" charset="-127"/>
              </a:rPr>
              <a:t>Not</a:t>
            </a:r>
          </a:p>
          <a:p>
            <a:pPr lvl="3"/>
            <a:endParaRPr lang="en-US" altLang="ko-KR" smtClean="0">
              <a:ea typeface="굴림" panose="020B0600000101010101" pitchFamily="50" charset="-127"/>
            </a:endParaRPr>
          </a:p>
          <a:p>
            <a:endParaRPr lang="ko-KR" altLang="en-US" smtClean="0">
              <a:ea typeface="굴림" panose="020B0600000101010101" pitchFamily="50" charset="-127"/>
            </a:endParaRPr>
          </a:p>
        </p:txBody>
      </p:sp>
    </p:spTree>
    <p:extLst>
      <p:ext uri="{BB962C8B-B14F-4D97-AF65-F5344CB8AC3E}">
        <p14:creationId xmlns:p14="http://schemas.microsoft.com/office/powerpoint/2010/main" val="2433061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1"/>
            <a:ext cx="6918920" cy="485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41698" name="Rectangle 2"/>
          <p:cNvSpPr>
            <a:spLocks noGrp="1" noChangeArrowheads="1"/>
          </p:cNvSpPr>
          <p:nvPr>
            <p:ph type="title"/>
          </p:nvPr>
        </p:nvSpPr>
        <p:spPr/>
        <p:txBody>
          <a:bodyPr/>
          <a:lstStyle/>
          <a:p>
            <a:pPr>
              <a:defRPr/>
            </a:pPr>
            <a:r>
              <a:rPr lang="ko-KR" altLang="en-US" b="1" smtClean="0">
                <a:ea typeface="굴림" pitchFamily="50" charset="-127"/>
              </a:rPr>
              <a:t>필터 생성</a:t>
            </a:r>
          </a:p>
        </p:txBody>
      </p:sp>
      <p:sp>
        <p:nvSpPr>
          <p:cNvPr id="116740" name="Freeform 10"/>
          <p:cNvSpPr>
            <a:spLocks/>
          </p:cNvSpPr>
          <p:nvPr/>
        </p:nvSpPr>
        <p:spPr bwMode="auto">
          <a:xfrm>
            <a:off x="2590800" y="2438400"/>
            <a:ext cx="1066800" cy="1905000"/>
          </a:xfrm>
          <a:custGeom>
            <a:avLst/>
            <a:gdLst>
              <a:gd name="T0" fmla="*/ 0 w 576"/>
              <a:gd name="T1" fmla="*/ 2147483647 h 528"/>
              <a:gd name="T2" fmla="*/ 2147483647 w 576"/>
              <a:gd name="T3" fmla="*/ 2147483647 h 528"/>
              <a:gd name="T4" fmla="*/ 2147483647 w 576"/>
              <a:gd name="T5" fmla="*/ 0 h 528"/>
              <a:gd name="T6" fmla="*/ 0 60000 65536"/>
              <a:gd name="T7" fmla="*/ 0 60000 65536"/>
              <a:gd name="T8" fmla="*/ 0 60000 65536"/>
              <a:gd name="T9" fmla="*/ 0 w 576"/>
              <a:gd name="T10" fmla="*/ 0 h 528"/>
              <a:gd name="T11" fmla="*/ 576 w 576"/>
              <a:gd name="T12" fmla="*/ 528 h 528"/>
            </a:gdLst>
            <a:ahLst/>
            <a:cxnLst>
              <a:cxn ang="T6">
                <a:pos x="T0" y="T1"/>
              </a:cxn>
              <a:cxn ang="T7">
                <a:pos x="T2" y="T3"/>
              </a:cxn>
              <a:cxn ang="T8">
                <a:pos x="T4" y="T5"/>
              </a:cxn>
            </a:cxnLst>
            <a:rect l="T9" t="T10" r="T11" b="T12"/>
            <a:pathLst>
              <a:path w="576" h="528">
                <a:moveTo>
                  <a:pt x="0" y="528"/>
                </a:moveTo>
                <a:cubicBezTo>
                  <a:pt x="168" y="476"/>
                  <a:pt x="336" y="424"/>
                  <a:pt x="432" y="336"/>
                </a:cubicBezTo>
                <a:cubicBezTo>
                  <a:pt x="528" y="248"/>
                  <a:pt x="552" y="124"/>
                  <a:pt x="576" y="0"/>
                </a:cubicBezTo>
              </a:path>
            </a:pathLst>
          </a:custGeom>
          <a:noFill/>
          <a:ln w="25400" cap="flat" cmpd="sng">
            <a:solidFill>
              <a:schemeClr val="tx1"/>
            </a:solidFill>
            <a:prstDash val="solid"/>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Tree>
    <p:extLst>
      <p:ext uri="{BB962C8B-B14F-4D97-AF65-F5344CB8AC3E}">
        <p14:creationId xmlns:p14="http://schemas.microsoft.com/office/powerpoint/2010/main" val="776742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pPr>
              <a:defRPr/>
            </a:pPr>
            <a:r>
              <a:rPr lang="ko-KR" altLang="en-US" b="1" smtClean="0">
                <a:ea typeface="굴림" pitchFamily="50" charset="-127"/>
              </a:rPr>
              <a:t>필터 생성</a:t>
            </a:r>
            <a:r>
              <a:rPr lang="en-US" altLang="ko-KR" b="1" smtClean="0">
                <a:ea typeface="굴림" pitchFamily="50" charset="-127"/>
              </a:rPr>
              <a:t> : </a:t>
            </a:r>
            <a:r>
              <a:rPr lang="ko-KR" altLang="en-US" b="1" smtClean="0">
                <a:ea typeface="굴림" pitchFamily="50" charset="-127"/>
              </a:rPr>
              <a:t>애트리뷰트 제한</a:t>
            </a:r>
          </a:p>
        </p:txBody>
      </p:sp>
      <p:pic>
        <p:nvPicPr>
          <p:cNvPr id="1177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70104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194816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pPr>
              <a:defRPr/>
            </a:pPr>
            <a:r>
              <a:rPr lang="ko-KR" altLang="en-US" b="1" smtClean="0">
                <a:ea typeface="굴림" pitchFamily="50" charset="-127"/>
              </a:rPr>
              <a:t>필터 생성</a:t>
            </a:r>
            <a:r>
              <a:rPr lang="en-US" altLang="ko-KR" b="1" smtClean="0">
                <a:ea typeface="굴림" pitchFamily="50" charset="-127"/>
              </a:rPr>
              <a:t> : </a:t>
            </a:r>
            <a:r>
              <a:rPr lang="ko-KR" altLang="en-US" b="1" smtClean="0">
                <a:ea typeface="굴림" pitchFamily="50" charset="-127"/>
              </a:rPr>
              <a:t>애트리뷰트 제한</a:t>
            </a:r>
          </a:p>
        </p:txBody>
      </p:sp>
      <p:sp>
        <p:nvSpPr>
          <p:cNvPr id="118787" name="Rectangle 4"/>
          <p:cNvSpPr>
            <a:spLocks noChangeArrowheads="1"/>
          </p:cNvSpPr>
          <p:nvPr/>
        </p:nvSpPr>
        <p:spPr bwMode="auto">
          <a:xfrm>
            <a:off x="401638" y="1371600"/>
            <a:ext cx="4306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r>
              <a:rPr lang="ko-KR" altLang="en-US" sz="2400" b="0">
                <a:latin typeface="Times New Roman" panose="02020603050405020304" pitchFamily="18" charset="0"/>
              </a:rPr>
              <a:t>애트리뷰트 </a:t>
            </a:r>
            <a:r>
              <a:rPr lang="en-US" altLang="ko-KR" sz="2400" b="0">
                <a:latin typeface="Times New Roman" panose="02020603050405020304" pitchFamily="18" charset="0"/>
              </a:rPr>
              <a:t>to </a:t>
            </a:r>
            <a:r>
              <a:rPr lang="ko-KR" altLang="en-US" sz="2400" b="0">
                <a:latin typeface="Times New Roman" panose="02020603050405020304" pitchFamily="18" charset="0"/>
              </a:rPr>
              <a:t>애트리뷰트 제한</a:t>
            </a:r>
          </a:p>
        </p:txBody>
      </p:sp>
      <p:pic>
        <p:nvPicPr>
          <p:cNvPr id="11878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6266656" cy="417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62290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ko-KR" altLang="en-US" b="1" smtClean="0">
                <a:ea typeface="굴림" pitchFamily="50" charset="-127"/>
              </a:rPr>
              <a:t>필터 생성</a:t>
            </a:r>
            <a:r>
              <a:rPr lang="en-US" altLang="ko-KR" b="1" smtClean="0">
                <a:ea typeface="굴림" pitchFamily="50" charset="-127"/>
              </a:rPr>
              <a:t> : </a:t>
            </a:r>
            <a:r>
              <a:rPr lang="ko-KR" altLang="en-US" b="1" smtClean="0">
                <a:ea typeface="굴림" pitchFamily="50" charset="-127"/>
              </a:rPr>
              <a:t>날짜에 대한 애트리뷰트 제한</a:t>
            </a:r>
          </a:p>
        </p:txBody>
      </p:sp>
      <p:pic>
        <p:nvPicPr>
          <p:cNvPr id="1198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4822825"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198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4749" y="3249612"/>
            <a:ext cx="4030663"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19813" name="Oval 8"/>
          <p:cNvSpPr>
            <a:spLocks noChangeArrowheads="1"/>
          </p:cNvSpPr>
          <p:nvPr/>
        </p:nvSpPr>
        <p:spPr bwMode="auto">
          <a:xfrm>
            <a:off x="4038600" y="4191000"/>
            <a:ext cx="381000" cy="304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sp>
        <p:nvSpPr>
          <p:cNvPr id="119814" name="Line 9"/>
          <p:cNvSpPr>
            <a:spLocks noChangeShapeType="1"/>
          </p:cNvSpPr>
          <p:nvPr/>
        </p:nvSpPr>
        <p:spPr bwMode="auto">
          <a:xfrm>
            <a:off x="4419600" y="4419600"/>
            <a:ext cx="68580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Tree>
    <p:extLst>
      <p:ext uri="{BB962C8B-B14F-4D97-AF65-F5344CB8AC3E}">
        <p14:creationId xmlns:p14="http://schemas.microsoft.com/office/powerpoint/2010/main" val="1790331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85800" y="2286000"/>
            <a:ext cx="7772400" cy="1143000"/>
          </a:xfrm>
        </p:spPr>
        <p:txBody>
          <a:bodyPr/>
          <a:lstStyle/>
          <a:p>
            <a:pPr algn="ctr">
              <a:defRPr/>
            </a:pPr>
            <a:r>
              <a:rPr lang="en-US" altLang="ko-KR" b="1" smtClean="0">
                <a:ea typeface="굴림" pitchFamily="50" charset="-127"/>
              </a:rPr>
              <a:t>2. </a:t>
            </a:r>
            <a:r>
              <a:rPr lang="ko-KR" altLang="en-US" b="1" smtClean="0">
                <a:ea typeface="굴림" pitchFamily="50" charset="-127"/>
              </a:rPr>
              <a:t>팩트</a:t>
            </a:r>
          </a:p>
        </p:txBody>
      </p:sp>
      <p:pic>
        <p:nvPicPr>
          <p:cNvPr id="2467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499734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pPr>
              <a:defRPr/>
            </a:pPr>
            <a:r>
              <a:rPr lang="ko-KR" altLang="en-US" b="1" smtClean="0">
                <a:ea typeface="굴림" pitchFamily="50" charset="-127"/>
              </a:rPr>
              <a:t>필터 생성</a:t>
            </a:r>
            <a:r>
              <a:rPr lang="en-US" altLang="ko-KR" b="1" smtClean="0">
                <a:ea typeface="굴림" pitchFamily="50" charset="-127"/>
              </a:rPr>
              <a:t> : </a:t>
            </a:r>
            <a:r>
              <a:rPr lang="ko-KR" altLang="en-US" b="1" smtClean="0">
                <a:ea typeface="굴림" pitchFamily="50" charset="-127"/>
              </a:rPr>
              <a:t>메트릭 제한</a:t>
            </a:r>
          </a:p>
        </p:txBody>
      </p:sp>
      <p:pic>
        <p:nvPicPr>
          <p:cNvPr id="12083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71600"/>
            <a:ext cx="6694512" cy="4760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422485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pPr>
              <a:defRPr/>
            </a:pPr>
            <a:r>
              <a:rPr lang="ko-KR" altLang="en-US">
                <a:ea typeface="굴림"/>
              </a:rPr>
              <a:t>필터 생성</a:t>
            </a:r>
            <a:r>
              <a:rPr lang="en-US" altLang="ko-KR">
                <a:ea typeface="굴림"/>
              </a:rPr>
              <a:t> : </a:t>
            </a:r>
            <a:r>
              <a:rPr lang="ko-KR" altLang="en-US">
                <a:ea typeface="굴림"/>
              </a:rPr>
              <a:t>메트릭 제한</a:t>
            </a:r>
          </a:p>
        </p:txBody>
      </p:sp>
      <p:sp>
        <p:nvSpPr>
          <p:cNvPr id="121859" name="Rectangle 3"/>
          <p:cNvSpPr>
            <a:spLocks noGrp="1" noChangeArrowheads="1"/>
          </p:cNvSpPr>
          <p:nvPr>
            <p:ph type="body" idx="1"/>
          </p:nvPr>
        </p:nvSpPr>
        <p:spPr>
          <a:xfrm>
            <a:off x="228600" y="1146175"/>
            <a:ext cx="8686800" cy="5026025"/>
          </a:xfrm>
        </p:spPr>
        <p:txBody>
          <a:bodyPr/>
          <a:lstStyle/>
          <a:p>
            <a:pPr lvl="0">
              <a:defRPr/>
            </a:pPr>
            <a:r>
              <a:rPr lang="ko-KR" altLang="en-US">
                <a:ea typeface="굴림"/>
              </a:rPr>
              <a:t>출력 레벨</a:t>
            </a:r>
          </a:p>
          <a:p>
            <a:pPr lvl="1">
              <a:defRPr/>
            </a:pPr>
            <a:r>
              <a:rPr lang="ko-KR" altLang="en-US">
                <a:ea typeface="굴림"/>
              </a:rPr>
              <a:t>예를 들어</a:t>
            </a:r>
            <a:r>
              <a:rPr lang="en-US" altLang="ko-KR">
                <a:ea typeface="굴림"/>
              </a:rPr>
              <a:t>, </a:t>
            </a:r>
            <a:r>
              <a:rPr lang="ko-KR" altLang="en-US">
                <a:ea typeface="굴림"/>
              </a:rPr>
              <a:t>템플릿에 포함된 애트리뷰트 레벨과 메트릭 조건의 필터링의 레벨을 다르게 할 경우 레벨관리가 필요하다.</a:t>
            </a:r>
          </a:p>
          <a:p>
            <a:pPr lvl="0">
              <a:defRPr/>
            </a:pPr>
            <a:endParaRPr lang="en-US" altLang="ko-KR">
              <a:ea typeface="굴림"/>
            </a:endParaRPr>
          </a:p>
          <a:p>
            <a:pPr lvl="0">
              <a:defRPr/>
            </a:pPr>
            <a:r>
              <a:rPr lang="en-US" altLang="ko-KR">
                <a:ea typeface="굴림"/>
              </a:rPr>
              <a:t>Break by</a:t>
            </a:r>
          </a:p>
          <a:p>
            <a:pPr lvl="1">
              <a:defRPr/>
            </a:pPr>
            <a:r>
              <a:rPr lang="ko-KR" altLang="en-US">
                <a:ea typeface="굴림"/>
              </a:rPr>
              <a:t>예를 들어</a:t>
            </a:r>
            <a:r>
              <a:rPr lang="en-US" altLang="ko-KR">
                <a:ea typeface="굴림"/>
              </a:rPr>
              <a:t>, category</a:t>
            </a:r>
            <a:r>
              <a:rPr lang="ko-KR" altLang="en-US">
                <a:ea typeface="굴림"/>
              </a:rPr>
              <a:t>에 의한 상위 5개의 항목만 볼 수도 있다.</a:t>
            </a:r>
            <a:r>
              <a:rPr lang="en-US" altLang="ko-KR">
                <a:ea typeface="굴림"/>
              </a:rPr>
              <a:t> </a:t>
            </a:r>
            <a:r>
              <a:rPr lang="ko-KR" altLang="en-US">
                <a:ea typeface="굴림"/>
              </a:rPr>
              <a:t>이 경우에는 각각의 </a:t>
            </a:r>
            <a:r>
              <a:rPr lang="en-US" altLang="ko-KR">
                <a:ea typeface="굴림"/>
              </a:rPr>
              <a:t>category</a:t>
            </a:r>
            <a:r>
              <a:rPr lang="ko-KR" altLang="en-US">
                <a:ea typeface="굴림"/>
              </a:rPr>
              <a:t>에 대한 상위 5개의 항목 </a:t>
            </a:r>
            <a:r>
              <a:rPr lang="en-US" altLang="ko-KR">
                <a:ea typeface="굴림"/>
              </a:rPr>
              <a:t>(item</a:t>
            </a:r>
            <a:r>
              <a:rPr lang="ko-KR" altLang="en-US">
                <a:ea typeface="굴림"/>
              </a:rPr>
              <a:t>이든 </a:t>
            </a:r>
            <a:r>
              <a:rPr lang="en-US" altLang="ko-KR">
                <a:ea typeface="굴림"/>
              </a:rPr>
              <a:t>subcategory</a:t>
            </a:r>
            <a:r>
              <a:rPr lang="ko-KR" altLang="en-US">
                <a:ea typeface="굴림"/>
              </a:rPr>
              <a:t>든</a:t>
            </a:r>
            <a:r>
              <a:rPr lang="en-US" altLang="ko-KR">
                <a:ea typeface="굴림"/>
              </a:rPr>
              <a:t>, </a:t>
            </a:r>
            <a:r>
              <a:rPr lang="ko-KR" altLang="en-US">
                <a:ea typeface="굴림"/>
              </a:rPr>
              <a:t>또는 리포트 내에 있는 무엇이든 , 또는 </a:t>
            </a:r>
            <a:r>
              <a:rPr lang="en-US" altLang="ko-KR">
                <a:ea typeface="굴림"/>
              </a:rPr>
              <a:t>output level</a:t>
            </a:r>
            <a:r>
              <a:rPr lang="ko-KR" altLang="en-US">
                <a:ea typeface="굴림"/>
              </a:rPr>
              <a:t>에 적혀있는 그대로)을 볼 수 있다.</a:t>
            </a:r>
          </a:p>
          <a:p>
            <a:pPr lvl="0">
              <a:defRPr/>
            </a:pPr>
            <a:endParaRPr lang="en-US" altLang="ko-KR">
              <a:ea typeface="굴림"/>
            </a:endParaRPr>
          </a:p>
        </p:txBody>
      </p:sp>
    </p:spTree>
    <p:extLst>
      <p:ext uri="{BB962C8B-B14F-4D97-AF65-F5344CB8AC3E}">
        <p14:creationId xmlns:p14="http://schemas.microsoft.com/office/powerpoint/2010/main" val="79074221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pPr>
              <a:defRPr/>
            </a:pPr>
            <a:r>
              <a:rPr lang="ko-KR" altLang="en-US" b="1" smtClean="0">
                <a:ea typeface="굴림" pitchFamily="50" charset="-127"/>
              </a:rPr>
              <a:t>필터 생성</a:t>
            </a:r>
            <a:r>
              <a:rPr lang="en-US" altLang="ko-KR" b="1" smtClean="0">
                <a:ea typeface="굴림" pitchFamily="50" charset="-127"/>
              </a:rPr>
              <a:t> : </a:t>
            </a:r>
            <a:r>
              <a:rPr lang="ko-KR" altLang="en-US" b="1" smtClean="0">
                <a:ea typeface="굴림" pitchFamily="50" charset="-127"/>
              </a:rPr>
              <a:t>필터 제한</a:t>
            </a:r>
          </a:p>
        </p:txBody>
      </p:sp>
      <p:pic>
        <p:nvPicPr>
          <p:cNvPr id="12288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9" y="1400175"/>
            <a:ext cx="5820692" cy="4812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72245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pPr>
              <a:defRPr/>
            </a:pPr>
            <a:r>
              <a:rPr lang="ko-KR" altLang="en-US" b="1">
                <a:ea typeface="굴림"/>
              </a:rPr>
              <a:t>필터 생성</a:t>
            </a:r>
            <a:r>
              <a:rPr lang="en-US" altLang="ko-KR" b="1">
                <a:ea typeface="굴림"/>
              </a:rPr>
              <a:t> :  </a:t>
            </a:r>
            <a:r>
              <a:rPr lang="ko-KR" altLang="en-US" b="1">
                <a:ea typeface="굴림"/>
              </a:rPr>
              <a:t>자격설정-관계 필터링</a:t>
            </a:r>
          </a:p>
        </p:txBody>
      </p:sp>
      <p:grpSp>
        <p:nvGrpSpPr>
          <p:cNvPr id="2" name="그룹 1"/>
          <p:cNvGrpSpPr/>
          <p:nvPr/>
        </p:nvGrpSpPr>
        <p:grpSpPr>
          <a:xfrm>
            <a:off x="304800" y="1524001"/>
            <a:ext cx="8155634" cy="4569296"/>
            <a:chOff x="304800" y="1524000"/>
            <a:chExt cx="8534402" cy="4860925"/>
          </a:xfrm>
        </p:grpSpPr>
        <p:pic>
          <p:nvPicPr>
            <p:cNvPr id="123907" name="Picture 4"/>
            <p:cNvPicPr>
              <a:picLocks noChangeAspect="1" noChangeArrowheads="1"/>
            </p:cNvPicPr>
            <p:nvPr/>
          </p:nvPicPr>
          <p:blipFill rotWithShape="1">
            <a:blip r:embed="rId3"/>
            <a:srcRect/>
            <a:stretch>
              <a:fillRect/>
            </a:stretch>
          </p:blipFill>
          <p:spPr>
            <a:xfrm>
              <a:off x="304800" y="1524000"/>
              <a:ext cx="6121400" cy="4860925"/>
            </a:xfrm>
            <a:prstGeom prst="rect">
              <a:avLst/>
            </a:prstGeom>
            <a:noFill/>
            <a:ln>
              <a:noFill/>
            </a:ln>
          </p:spPr>
        </p:pic>
        <p:sp>
          <p:nvSpPr>
            <p:cNvPr id="123908" name="Oval 5"/>
            <p:cNvSpPr>
              <a:spLocks noChangeArrowheads="1"/>
            </p:cNvSpPr>
            <p:nvPr/>
          </p:nvSpPr>
          <p:spPr>
            <a:xfrm>
              <a:off x="1828800" y="3733800"/>
              <a:ext cx="3657600" cy="533400"/>
            </a:xfrm>
            <a:prstGeom prst="ellipse">
              <a:avLst/>
            </a:prstGeom>
            <a:noFill/>
            <a:ln w="50800">
              <a:solidFill>
                <a:srgbClr val="FF0000"/>
              </a:solidFill>
              <a:round/>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p>
          </p:txBody>
        </p:sp>
        <p:sp>
          <p:nvSpPr>
            <p:cNvPr id="123909" name="Line 6"/>
            <p:cNvSpPr>
              <a:spLocks noChangeShapeType="1"/>
            </p:cNvSpPr>
            <p:nvPr/>
          </p:nvSpPr>
          <p:spPr>
            <a:xfrm flipV="1">
              <a:off x="4572000" y="2667000"/>
              <a:ext cx="2133600" cy="1066800"/>
            </a:xfrm>
            <a:prstGeom prst="line">
              <a:avLst/>
            </a:prstGeom>
            <a:noFill/>
            <a:ln w="38100">
              <a:solidFill>
                <a:schemeClr val="tx1"/>
              </a:solidFill>
              <a:round/>
              <a:tailEnd type="stealth" w="med" len="med"/>
            </a:ln>
          </p:spPr>
          <p:txBody>
            <a:bodyPr wrap="none" anchor="ctr"/>
            <a:lstStyle/>
            <a:p>
              <a:pPr lvl="0">
                <a:defRPr/>
              </a:pPr>
              <a:endParaRPr lang="ko-KR" altLang="en-US"/>
            </a:p>
          </p:txBody>
        </p:sp>
        <p:sp>
          <p:nvSpPr>
            <p:cNvPr id="123910" name="Text Box 7"/>
            <p:cNvSpPr txBox="1">
              <a:spLocks noChangeArrowheads="1"/>
            </p:cNvSpPr>
            <p:nvPr/>
          </p:nvSpPr>
          <p:spPr>
            <a:xfrm>
              <a:off x="6629401" y="1550987"/>
              <a:ext cx="2209801" cy="1571986"/>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spcBef>
                  <a:spcPct val="50000"/>
                </a:spcBef>
                <a:defRPr/>
              </a:pPr>
              <a:r>
                <a:rPr lang="ko-KR" altLang="en-US" sz="1400"/>
                <a:t>필터링 대상 </a:t>
              </a:r>
            </a:p>
            <a:p>
              <a:pPr eaLnBrk="1" hangingPunct="1">
                <a:spcBef>
                  <a:spcPct val="50000"/>
                </a:spcBef>
                <a:defRPr/>
              </a:pPr>
              <a:r>
                <a:rPr lang="ko-KR" altLang="en-US" sz="1400"/>
                <a:t>애트리뷰트 선택</a:t>
              </a:r>
            </a:p>
            <a:p>
              <a:pPr eaLnBrk="1" hangingPunct="1">
                <a:spcBef>
                  <a:spcPct val="50000"/>
                </a:spcBef>
                <a:defRPr/>
              </a:pPr>
              <a:r>
                <a:rPr lang="ko-KR" altLang="en-US" sz="1400"/>
                <a:t>(예: 고객 </a:t>
              </a:r>
              <a:r>
                <a:rPr lang="en-US" altLang="ko-KR" sz="1400"/>
                <a:t>or </a:t>
              </a:r>
              <a:r>
                <a:rPr lang="ko-KR" altLang="en-US" sz="1400"/>
                <a:t>계좌번호 등)</a:t>
              </a:r>
            </a:p>
            <a:p>
              <a:pPr eaLnBrk="1" hangingPunct="1">
                <a:spcBef>
                  <a:spcPct val="50000"/>
                </a:spcBef>
                <a:defRPr/>
              </a:pPr>
              <a:r>
                <a:rPr lang="ko-KR" altLang="en-US" sz="1400"/>
                <a:t>― </a:t>
              </a:r>
              <a:r>
                <a:rPr lang="en-US" altLang="ko-KR" sz="1400"/>
                <a:t>Subquery</a:t>
              </a:r>
              <a:r>
                <a:rPr lang="ko-KR" altLang="en-US" sz="1400"/>
                <a:t>의 대상 칼럼</a:t>
              </a:r>
            </a:p>
          </p:txBody>
        </p:sp>
        <p:sp>
          <p:nvSpPr>
            <p:cNvPr id="123911" name="Oval 8"/>
            <p:cNvSpPr>
              <a:spLocks noChangeArrowheads="1"/>
            </p:cNvSpPr>
            <p:nvPr/>
          </p:nvSpPr>
          <p:spPr>
            <a:xfrm>
              <a:off x="1905000" y="4419600"/>
              <a:ext cx="2743200" cy="838200"/>
            </a:xfrm>
            <a:prstGeom prst="ellipse">
              <a:avLst/>
            </a:prstGeom>
            <a:noFill/>
            <a:ln w="50800">
              <a:solidFill>
                <a:srgbClr val="FF0000"/>
              </a:solidFill>
              <a:round/>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p>
          </p:txBody>
        </p:sp>
        <p:sp>
          <p:nvSpPr>
            <p:cNvPr id="123912" name="Line 9"/>
            <p:cNvSpPr>
              <a:spLocks noChangeShapeType="1"/>
            </p:cNvSpPr>
            <p:nvPr/>
          </p:nvSpPr>
          <p:spPr>
            <a:xfrm flipV="1">
              <a:off x="4648200" y="4038600"/>
              <a:ext cx="2362200" cy="609600"/>
            </a:xfrm>
            <a:prstGeom prst="line">
              <a:avLst/>
            </a:prstGeom>
            <a:noFill/>
            <a:ln w="38100">
              <a:solidFill>
                <a:schemeClr val="tx1"/>
              </a:solidFill>
              <a:round/>
              <a:tailEnd type="stealth" w="med" len="med"/>
            </a:ln>
          </p:spPr>
          <p:txBody>
            <a:bodyPr wrap="none" anchor="ctr"/>
            <a:lstStyle/>
            <a:p>
              <a:pPr lvl="0">
                <a:defRPr/>
              </a:pPr>
              <a:endParaRPr lang="ko-KR" altLang="en-US"/>
            </a:p>
          </p:txBody>
        </p:sp>
        <p:sp>
          <p:nvSpPr>
            <p:cNvPr id="123913" name="Text Box 10"/>
            <p:cNvSpPr txBox="1">
              <a:spLocks noChangeArrowheads="1"/>
            </p:cNvSpPr>
            <p:nvPr/>
          </p:nvSpPr>
          <p:spPr>
            <a:xfrm>
              <a:off x="6857998" y="3657597"/>
              <a:ext cx="1828799" cy="1005580"/>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spcBef>
                  <a:spcPct val="50000"/>
                </a:spcBef>
                <a:defRPr/>
              </a:pPr>
              <a:r>
                <a:rPr lang="en-US" altLang="ko-KR" sz="1400"/>
                <a:t>Subquery </a:t>
              </a:r>
              <a:r>
                <a:rPr lang="ko-KR" altLang="en-US" sz="1400"/>
                <a:t>문장에서  </a:t>
              </a:r>
              <a:r>
                <a:rPr lang="en-US" altLang="ko-KR" sz="1400"/>
                <a:t>Where </a:t>
              </a:r>
              <a:r>
                <a:rPr lang="ko-KR" altLang="en-US" sz="1400"/>
                <a:t>조건에 해당하는 필터링 생성</a:t>
              </a:r>
            </a:p>
          </p:txBody>
        </p:sp>
        <p:sp>
          <p:nvSpPr>
            <p:cNvPr id="123914" name="Oval 11"/>
            <p:cNvSpPr>
              <a:spLocks noChangeArrowheads="1"/>
            </p:cNvSpPr>
            <p:nvPr/>
          </p:nvSpPr>
          <p:spPr>
            <a:xfrm>
              <a:off x="1981200" y="5562600"/>
              <a:ext cx="2743200" cy="609600"/>
            </a:xfrm>
            <a:prstGeom prst="ellipse">
              <a:avLst/>
            </a:prstGeom>
            <a:noFill/>
            <a:ln w="50800">
              <a:solidFill>
                <a:srgbClr val="FF0000"/>
              </a:solidFill>
              <a:round/>
            </a:ln>
          </p:spPr>
          <p:txBody>
            <a:bodyPr wrap="none" anchor="ct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defRPr/>
              </a:pPr>
              <a:endParaRPr lang="ko-KR" altLang="en-US"/>
            </a:p>
          </p:txBody>
        </p:sp>
        <p:sp>
          <p:nvSpPr>
            <p:cNvPr id="123915" name="Line 12"/>
            <p:cNvSpPr>
              <a:spLocks noChangeShapeType="1"/>
            </p:cNvSpPr>
            <p:nvPr/>
          </p:nvSpPr>
          <p:spPr>
            <a:xfrm flipV="1">
              <a:off x="4800600" y="5638800"/>
              <a:ext cx="2057400" cy="228600"/>
            </a:xfrm>
            <a:prstGeom prst="line">
              <a:avLst/>
            </a:prstGeom>
            <a:noFill/>
            <a:ln w="38100">
              <a:solidFill>
                <a:schemeClr val="tx1"/>
              </a:solidFill>
              <a:round/>
              <a:tailEnd type="stealth" w="med" len="med"/>
            </a:ln>
          </p:spPr>
          <p:txBody>
            <a:bodyPr wrap="none" anchor="ctr"/>
            <a:lstStyle/>
            <a:p>
              <a:pPr lvl="0">
                <a:defRPr/>
              </a:pPr>
              <a:endParaRPr lang="ko-KR" altLang="en-US"/>
            </a:p>
          </p:txBody>
        </p:sp>
        <p:sp>
          <p:nvSpPr>
            <p:cNvPr id="123916" name="Text Box 13"/>
            <p:cNvSpPr txBox="1">
              <a:spLocks noChangeArrowheads="1"/>
            </p:cNvSpPr>
            <p:nvPr/>
          </p:nvSpPr>
          <p:spPr>
            <a:xfrm>
              <a:off x="6858000" y="5213350"/>
              <a:ext cx="1828799" cy="767106"/>
            </a:xfrm>
            <a:prstGeom prst="rect">
              <a:avLst/>
            </a:prstGeom>
            <a:noFill/>
            <a:ln>
              <a:noFill/>
            </a:ln>
          </p:spPr>
          <p:txBody>
            <a:bodyPr>
              <a:spAutoFit/>
            </a:bodyPr>
            <a:lstStyle>
              <a:lvl1pPr eaLnBrk="0" hangingPunct="0">
                <a:defRPr b="1">
                  <a:solidFill>
                    <a:schemeClr val="tx1"/>
                  </a:solidFill>
                  <a:latin typeface="Futura Bk BT"/>
                  <a:ea typeface="HY견고딕"/>
                </a:defRPr>
              </a:lvl1pPr>
              <a:lvl2pPr marL="742950" indent="-285750" eaLnBrk="0" hangingPunct="0">
                <a:defRPr b="1">
                  <a:solidFill>
                    <a:schemeClr val="tx1"/>
                  </a:solidFill>
                  <a:latin typeface="Futura Bk BT"/>
                  <a:ea typeface="HY견고딕"/>
                </a:defRPr>
              </a:lvl2pPr>
              <a:lvl3pPr marL="1143000" indent="-228600" eaLnBrk="0" hangingPunct="0">
                <a:defRPr b="1">
                  <a:solidFill>
                    <a:schemeClr val="tx1"/>
                  </a:solidFill>
                  <a:latin typeface="Futura Bk BT"/>
                  <a:ea typeface="HY견고딕"/>
                </a:defRPr>
              </a:lvl3pPr>
              <a:lvl4pPr marL="1600200" indent="-228600" eaLnBrk="0" hangingPunct="0">
                <a:defRPr b="1">
                  <a:solidFill>
                    <a:schemeClr val="tx1"/>
                  </a:solidFill>
                  <a:latin typeface="Futura Bk BT"/>
                  <a:ea typeface="HY견고딕"/>
                </a:defRPr>
              </a:lvl4pPr>
              <a:lvl5pPr marL="2057400" indent="-228600" eaLnBrk="0" hangingPunct="0">
                <a:defRPr b="1">
                  <a:solidFill>
                    <a:schemeClr val="tx1"/>
                  </a:solidFill>
                  <a:latin typeface="Futura Bk BT"/>
                  <a:ea typeface="HY견고딕"/>
                </a:defRPr>
              </a:lvl5pPr>
              <a:lvl6pPr marL="2514600" indent="-228600" algn="ctr" eaLnBrk="0" fontAlgn="base" hangingPunct="0">
                <a:spcBef>
                  <a:spcPct val="0"/>
                </a:spcBef>
                <a:spcAft>
                  <a:spcPct val="0"/>
                </a:spcAft>
                <a:defRPr b="1">
                  <a:solidFill>
                    <a:schemeClr val="tx1"/>
                  </a:solidFill>
                  <a:latin typeface="Futura Bk BT"/>
                  <a:ea typeface="HY견고딕"/>
                </a:defRPr>
              </a:lvl6pPr>
              <a:lvl7pPr marL="2971800" indent="-228600" algn="ctr" eaLnBrk="0" fontAlgn="base" hangingPunct="0">
                <a:spcBef>
                  <a:spcPct val="0"/>
                </a:spcBef>
                <a:spcAft>
                  <a:spcPct val="0"/>
                </a:spcAft>
                <a:defRPr b="1">
                  <a:solidFill>
                    <a:schemeClr val="tx1"/>
                  </a:solidFill>
                  <a:latin typeface="Futura Bk BT"/>
                  <a:ea typeface="HY견고딕"/>
                </a:defRPr>
              </a:lvl7pPr>
              <a:lvl8pPr marL="3429000" indent="-228600" algn="ctr" eaLnBrk="0" fontAlgn="base" hangingPunct="0">
                <a:spcBef>
                  <a:spcPct val="0"/>
                </a:spcBef>
                <a:spcAft>
                  <a:spcPct val="0"/>
                </a:spcAft>
                <a:defRPr b="1">
                  <a:solidFill>
                    <a:schemeClr val="tx1"/>
                  </a:solidFill>
                  <a:latin typeface="Futura Bk BT"/>
                  <a:ea typeface="HY견고딕"/>
                </a:defRPr>
              </a:lvl8pPr>
              <a:lvl9pPr marL="3886200" indent="-228600" algn="ctr" eaLnBrk="0" fontAlgn="base" hangingPunct="0">
                <a:spcBef>
                  <a:spcPct val="0"/>
                </a:spcBef>
                <a:spcAft>
                  <a:spcPct val="0"/>
                </a:spcAft>
                <a:defRPr b="1">
                  <a:solidFill>
                    <a:schemeClr val="tx1"/>
                  </a:solidFill>
                  <a:latin typeface="Futura Bk BT"/>
                  <a:ea typeface="HY견고딕"/>
                </a:defRPr>
              </a:lvl9pPr>
            </a:lstStyle>
            <a:p>
              <a:pPr eaLnBrk="1" hangingPunct="1">
                <a:spcBef>
                  <a:spcPct val="50000"/>
                </a:spcBef>
                <a:defRPr/>
              </a:pPr>
              <a:r>
                <a:rPr lang="en-US" altLang="ko-KR" sz="1400"/>
                <a:t>Subquery </a:t>
              </a:r>
              <a:r>
                <a:rPr lang="ko-KR" altLang="en-US" sz="1400"/>
                <a:t>문장에서 </a:t>
              </a:r>
              <a:r>
                <a:rPr lang="en-US" altLang="ko-KR" sz="1400"/>
                <a:t>From</a:t>
              </a:r>
              <a:r>
                <a:rPr lang="ko-KR" altLang="en-US" sz="1400"/>
                <a:t>절의 해당 </a:t>
              </a:r>
              <a:r>
                <a:rPr lang="en-US" altLang="ko-KR" sz="1400"/>
                <a:t>Table</a:t>
              </a:r>
              <a:r>
                <a:rPr lang="ko-KR" altLang="en-US" sz="1400"/>
                <a:t>선택</a:t>
              </a:r>
            </a:p>
          </p:txBody>
        </p:sp>
      </p:grpSp>
    </p:spTree>
    <p:extLst>
      <p:ext uri="{BB962C8B-B14F-4D97-AF65-F5344CB8AC3E}">
        <p14:creationId xmlns:p14="http://schemas.microsoft.com/office/powerpoint/2010/main" val="35293925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pPr>
              <a:defRPr/>
            </a:pPr>
            <a:r>
              <a:rPr lang="ko-KR" altLang="en-US" b="1" smtClean="0">
                <a:ea typeface="굴림" pitchFamily="50" charset="-127"/>
              </a:rPr>
              <a:t>필터 생성</a:t>
            </a:r>
            <a:r>
              <a:rPr lang="en-US" altLang="ko-KR" b="1" smtClean="0">
                <a:ea typeface="굴림" pitchFamily="50" charset="-127"/>
              </a:rPr>
              <a:t> : </a:t>
            </a:r>
            <a:r>
              <a:rPr lang="ko-KR" altLang="en-US" b="1" smtClean="0">
                <a:ea typeface="굴림" pitchFamily="50" charset="-127"/>
              </a:rPr>
              <a:t>필터 옵션</a:t>
            </a:r>
          </a:p>
        </p:txBody>
      </p:sp>
      <p:pic>
        <p:nvPicPr>
          <p:cNvPr id="1249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28713"/>
            <a:ext cx="433387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2493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861048"/>
            <a:ext cx="35718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877010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필터와 </a:t>
            </a:r>
            <a:r>
              <a:rPr lang="ko-KR" altLang="en-US" kern="0">
                <a:ea typeface="굴림"/>
              </a:rPr>
              <a:t>다른 </a:t>
            </a:r>
            <a:r>
              <a:rPr lang="ko-KR" altLang="en-US" kern="0" smtClean="0">
                <a:ea typeface="굴림"/>
              </a:rPr>
              <a:t>개체의 관계</a:t>
            </a:r>
            <a:endParaRPr lang="en-US" altLang="ko-KR" kern="0">
              <a:ea typeface="굴림"/>
            </a:endParaRPr>
          </a:p>
        </p:txBody>
      </p:sp>
      <p:sp>
        <p:nvSpPr>
          <p:cNvPr id="164" name="Rectangle 2"/>
          <p:cNvSpPr txBox="1">
            <a:spLocks noChangeArrowheads="1"/>
          </p:cNvSpPr>
          <p:nvPr/>
        </p:nvSpPr>
        <p:spPr bwMode="auto">
          <a:xfrm>
            <a:off x="241684" y="1082823"/>
            <a:ext cx="8686800" cy="1653051"/>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a:ea typeface="굴림"/>
              </a:rPr>
              <a:t>리포트 결과에 데이터가 포함되어야하는 조건을 지정하는 </a:t>
            </a:r>
            <a:r>
              <a:rPr lang="en-US" altLang="ko-KR" sz="1600" kern="0">
                <a:ea typeface="굴림"/>
              </a:rPr>
              <a:t>MicroStrategy </a:t>
            </a:r>
            <a:r>
              <a:rPr lang="ko-KR" altLang="en-US" sz="1600" kern="0" smtClean="0">
                <a:ea typeface="굴림"/>
              </a:rPr>
              <a:t>개체</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리포트에서 </a:t>
            </a:r>
            <a:r>
              <a:rPr lang="ko-KR" altLang="en-US" sz="1600" kern="0">
                <a:ea typeface="굴림"/>
              </a:rPr>
              <a:t>필터를 사용하면 질문에 응답하는 데 관련된 정보 만 리포트가 쿼리하기 때문에 데이터가 </a:t>
            </a:r>
            <a:r>
              <a:rPr lang="ko-KR" altLang="en-US" sz="1600" kern="0" smtClean="0">
                <a:ea typeface="굴림"/>
              </a:rPr>
              <a:t>좁혀짐</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필터는 </a:t>
            </a:r>
            <a:r>
              <a:rPr lang="ko-KR" altLang="en-US" sz="1600" kern="0">
                <a:ea typeface="굴림"/>
              </a:rPr>
              <a:t>적어도 하나의 자격으로 구성되며</a:t>
            </a:r>
            <a:r>
              <a:rPr lang="en-US" altLang="ko-KR" sz="1600" kern="0">
                <a:ea typeface="굴림"/>
              </a:rPr>
              <a:t>, </a:t>
            </a:r>
            <a:r>
              <a:rPr lang="ko-KR" altLang="en-US" sz="1600" kern="0">
                <a:ea typeface="굴림"/>
              </a:rPr>
              <a:t>이는 리포트에 포함될 데이터에 대해 충족되어야하는 실제 조건입니다</a:t>
            </a:r>
            <a:r>
              <a:rPr lang="en-US" altLang="ko-KR" sz="1600" kern="0">
                <a:ea typeface="굴림"/>
              </a:rPr>
              <a:t>. </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단일 </a:t>
            </a:r>
            <a:r>
              <a:rPr lang="ko-KR" altLang="en-US" sz="1600" kern="0">
                <a:ea typeface="굴림"/>
              </a:rPr>
              <a:t>필터의 여러 자격은 논리 연산자를 사용하여 결합됩니다</a:t>
            </a:r>
            <a:r>
              <a:rPr lang="en-US" altLang="ko-KR" sz="1600" kern="0">
                <a:ea typeface="굴림"/>
              </a:rPr>
              <a:t>. </a:t>
            </a:r>
            <a:r>
              <a:rPr lang="en-US" altLang="ko-KR" sz="1600" kern="0" smtClean="0">
                <a:ea typeface="굴림"/>
              </a:rPr>
              <a:t/>
            </a:r>
            <a:br>
              <a:rPr lang="en-US" altLang="ko-KR" sz="1600" kern="0" smtClean="0">
                <a:ea typeface="굴림"/>
              </a:rPr>
            </a:br>
            <a:r>
              <a:rPr lang="ko-KR" altLang="en-US" sz="1600" kern="0" smtClean="0">
                <a:ea typeface="굴림"/>
              </a:rPr>
              <a:t>예 </a:t>
            </a:r>
            <a:r>
              <a:rPr lang="en-US" altLang="ko-KR" sz="1600" kern="0">
                <a:ea typeface="굴림"/>
              </a:rPr>
              <a:t>: "Region = Northeast"</a:t>
            </a:r>
            <a:r>
              <a:rPr lang="ko-KR" altLang="en-US" sz="1600" kern="0">
                <a:ea typeface="굴림"/>
              </a:rPr>
              <a:t>또는 </a:t>
            </a:r>
            <a:r>
              <a:rPr lang="en-US" altLang="ko-KR" sz="1600" kern="0">
                <a:ea typeface="굴림"/>
              </a:rPr>
              <a:t>"Revenue&gt; $ 1 million". </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필터는 </a:t>
            </a:r>
            <a:r>
              <a:rPr lang="ko-KR" altLang="en-US" sz="1600" kern="0">
                <a:ea typeface="굴림"/>
              </a:rPr>
              <a:t>일반적으로 </a:t>
            </a:r>
            <a:r>
              <a:rPr lang="en-US" altLang="ko-KR" sz="1600" kern="0">
                <a:ea typeface="굴림"/>
              </a:rPr>
              <a:t>SQL WHERE </a:t>
            </a:r>
            <a:r>
              <a:rPr lang="ko-KR" altLang="en-US" sz="1600" kern="0">
                <a:ea typeface="굴림"/>
              </a:rPr>
              <a:t>절에 구현됩니다</a:t>
            </a:r>
            <a:r>
              <a:rPr lang="en-US" altLang="ko-KR" sz="1600" kern="0">
                <a:ea typeface="굴림"/>
              </a:rPr>
              <a:t>.</a:t>
            </a:r>
            <a:endParaRPr lang="ko-KR" altLang="en-US" sz="1600" kern="0">
              <a:ea typeface="굴림"/>
            </a:endParaRPr>
          </a:p>
        </p:txBody>
      </p:sp>
      <p:cxnSp>
        <p:nvCxnSpPr>
          <p:cNvPr id="165"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67"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grpSp>
        <p:nvGrpSpPr>
          <p:cNvPr id="54" name="그룹 53"/>
          <p:cNvGrpSpPr/>
          <p:nvPr/>
        </p:nvGrpSpPr>
        <p:grpSpPr>
          <a:xfrm>
            <a:off x="2087724" y="4055445"/>
            <a:ext cx="972108" cy="650488"/>
            <a:chOff x="2722922" y="1722376"/>
            <a:chExt cx="972108" cy="650488"/>
          </a:xfrm>
        </p:grpSpPr>
        <p:sp>
          <p:nvSpPr>
            <p:cNvPr id="55" name="TextBox 54"/>
            <p:cNvSpPr txBox="1"/>
            <p:nvPr/>
          </p:nvSpPr>
          <p:spPr>
            <a:xfrm>
              <a:off x="2722922" y="2111254"/>
              <a:ext cx="972108" cy="261610"/>
            </a:xfrm>
            <a:prstGeom prst="rect">
              <a:avLst/>
            </a:prstGeom>
          </p:spPr>
          <p:txBody>
            <a:bodyPr wrap="square" rtlCol="0">
              <a:spAutoFit/>
            </a:bodyPr>
            <a:lstStyle/>
            <a:p>
              <a:r>
                <a:rPr lang="ko-KR" altLang="en-US" sz="1100" err="1" smtClean="0"/>
                <a:t>애트리뷰트</a:t>
              </a:r>
              <a:endParaRPr lang="ko-KR" altLang="en-US" sz="1100"/>
            </a:p>
          </p:txBody>
        </p:sp>
        <p:pic>
          <p:nvPicPr>
            <p:cNvPr id="56" name="그림 55"/>
            <p:cNvPicPr>
              <a:picLocks noChangeAspect="1"/>
            </p:cNvPicPr>
            <p:nvPr/>
          </p:nvPicPr>
          <p:blipFill rotWithShape="1">
            <a:blip r:embed="rId3"/>
            <a:srcRect r="32000" b="50000"/>
            <a:stretch/>
          </p:blipFill>
          <p:spPr>
            <a:xfrm>
              <a:off x="2962076" y="1722376"/>
              <a:ext cx="408050" cy="323850"/>
            </a:xfrm>
            <a:prstGeom prst="rect">
              <a:avLst/>
            </a:prstGeom>
          </p:spPr>
        </p:pic>
      </p:grpSp>
      <p:grpSp>
        <p:nvGrpSpPr>
          <p:cNvPr id="57" name="그룹 56"/>
          <p:cNvGrpSpPr/>
          <p:nvPr/>
        </p:nvGrpSpPr>
        <p:grpSpPr>
          <a:xfrm>
            <a:off x="3987148" y="4413655"/>
            <a:ext cx="972108" cy="584556"/>
            <a:chOff x="6985699" y="1603621"/>
            <a:chExt cx="972108" cy="584556"/>
          </a:xfrm>
        </p:grpSpPr>
        <p:sp>
          <p:nvSpPr>
            <p:cNvPr id="58" name="TextBox 57"/>
            <p:cNvSpPr txBox="1"/>
            <p:nvPr/>
          </p:nvSpPr>
          <p:spPr>
            <a:xfrm>
              <a:off x="6985699" y="1926567"/>
              <a:ext cx="972108" cy="261610"/>
            </a:xfrm>
            <a:prstGeom prst="rect">
              <a:avLst/>
            </a:prstGeom>
          </p:spPr>
          <p:txBody>
            <a:bodyPr wrap="square" rtlCol="0">
              <a:spAutoFit/>
            </a:bodyPr>
            <a:lstStyle/>
            <a:p>
              <a:r>
                <a:rPr lang="ko-KR" altLang="en-US" sz="1100" smtClean="0"/>
                <a:t>필터</a:t>
              </a:r>
              <a:endParaRPr lang="ko-KR" altLang="en-US" sz="1100"/>
            </a:p>
          </p:txBody>
        </p:sp>
        <p:pic>
          <p:nvPicPr>
            <p:cNvPr id="59" name="그림 58"/>
            <p:cNvPicPr>
              <a:picLocks noChangeAspect="1"/>
            </p:cNvPicPr>
            <p:nvPr/>
          </p:nvPicPr>
          <p:blipFill>
            <a:blip r:embed="rId4"/>
            <a:stretch>
              <a:fillRect/>
            </a:stretch>
          </p:blipFill>
          <p:spPr>
            <a:xfrm>
              <a:off x="7200292" y="1603621"/>
              <a:ext cx="542925" cy="342900"/>
            </a:xfrm>
            <a:prstGeom prst="rect">
              <a:avLst/>
            </a:prstGeom>
          </p:spPr>
        </p:pic>
      </p:grpSp>
      <p:grpSp>
        <p:nvGrpSpPr>
          <p:cNvPr id="60" name="그룹 59"/>
          <p:cNvGrpSpPr/>
          <p:nvPr/>
        </p:nvGrpSpPr>
        <p:grpSpPr>
          <a:xfrm>
            <a:off x="5434178" y="4074454"/>
            <a:ext cx="972108" cy="609682"/>
            <a:chOff x="6984908" y="2316805"/>
            <a:chExt cx="972108" cy="609682"/>
          </a:xfrm>
        </p:grpSpPr>
        <p:pic>
          <p:nvPicPr>
            <p:cNvPr id="61" name="그림 60"/>
            <p:cNvPicPr>
              <a:picLocks noChangeAspect="1"/>
            </p:cNvPicPr>
            <p:nvPr/>
          </p:nvPicPr>
          <p:blipFill>
            <a:blip r:embed="rId5"/>
            <a:stretch>
              <a:fillRect/>
            </a:stretch>
          </p:blipFill>
          <p:spPr>
            <a:xfrm>
              <a:off x="7276491" y="2316805"/>
              <a:ext cx="390525" cy="352425"/>
            </a:xfrm>
            <a:prstGeom prst="rect">
              <a:avLst/>
            </a:prstGeom>
          </p:spPr>
        </p:pic>
        <p:sp>
          <p:nvSpPr>
            <p:cNvPr id="62" name="TextBox 61"/>
            <p:cNvSpPr txBox="1"/>
            <p:nvPr/>
          </p:nvSpPr>
          <p:spPr>
            <a:xfrm>
              <a:off x="6984908" y="2664877"/>
              <a:ext cx="972108" cy="261610"/>
            </a:xfrm>
            <a:prstGeom prst="rect">
              <a:avLst/>
            </a:prstGeom>
          </p:spPr>
          <p:txBody>
            <a:bodyPr wrap="square" rtlCol="0">
              <a:spAutoFit/>
            </a:bodyPr>
            <a:lstStyle/>
            <a:p>
              <a:r>
                <a:rPr lang="ko-KR" altLang="en-US" sz="1100" smtClean="0"/>
                <a:t>프롬프트</a:t>
              </a:r>
              <a:endParaRPr lang="ko-KR" altLang="en-US" sz="1100"/>
            </a:p>
          </p:txBody>
        </p:sp>
      </p:grpSp>
      <p:grpSp>
        <p:nvGrpSpPr>
          <p:cNvPr id="63" name="그룹 62"/>
          <p:cNvGrpSpPr/>
          <p:nvPr/>
        </p:nvGrpSpPr>
        <p:grpSpPr>
          <a:xfrm>
            <a:off x="5434178" y="5365293"/>
            <a:ext cx="972108" cy="655995"/>
            <a:chOff x="7102538" y="4516799"/>
            <a:chExt cx="972108" cy="655995"/>
          </a:xfrm>
        </p:grpSpPr>
        <p:pic>
          <p:nvPicPr>
            <p:cNvPr id="64" name="그림 63"/>
            <p:cNvPicPr>
              <a:picLocks noChangeAspect="1"/>
            </p:cNvPicPr>
            <p:nvPr/>
          </p:nvPicPr>
          <p:blipFill>
            <a:blip r:embed="rId6"/>
            <a:stretch>
              <a:fillRect/>
            </a:stretch>
          </p:blipFill>
          <p:spPr>
            <a:xfrm>
              <a:off x="7383805" y="4516799"/>
              <a:ext cx="409575" cy="333375"/>
            </a:xfrm>
            <a:prstGeom prst="rect">
              <a:avLst/>
            </a:prstGeom>
          </p:spPr>
        </p:pic>
        <p:sp>
          <p:nvSpPr>
            <p:cNvPr id="65" name="TextBox 64"/>
            <p:cNvSpPr txBox="1"/>
            <p:nvPr/>
          </p:nvSpPr>
          <p:spPr>
            <a:xfrm>
              <a:off x="7102538" y="4911184"/>
              <a:ext cx="972108" cy="261610"/>
            </a:xfrm>
            <a:prstGeom prst="rect">
              <a:avLst/>
            </a:prstGeom>
          </p:spPr>
          <p:txBody>
            <a:bodyPr wrap="square" rtlCol="0">
              <a:spAutoFit/>
            </a:bodyPr>
            <a:lstStyle/>
            <a:p>
              <a:r>
                <a:rPr lang="ko-KR" altLang="en-US" sz="1100" smtClean="0"/>
                <a:t>사용자그룹</a:t>
              </a:r>
              <a:endParaRPr lang="ko-KR" altLang="en-US" sz="1100"/>
            </a:p>
          </p:txBody>
        </p:sp>
      </p:grpSp>
      <p:grpSp>
        <p:nvGrpSpPr>
          <p:cNvPr id="66" name="그룹 65"/>
          <p:cNvGrpSpPr/>
          <p:nvPr/>
        </p:nvGrpSpPr>
        <p:grpSpPr>
          <a:xfrm>
            <a:off x="2087110" y="5236091"/>
            <a:ext cx="1031307" cy="652589"/>
            <a:chOff x="3554497" y="3964677"/>
            <a:chExt cx="1031307" cy="652589"/>
          </a:xfrm>
        </p:grpSpPr>
        <p:pic>
          <p:nvPicPr>
            <p:cNvPr id="67" name="그림 66"/>
            <p:cNvPicPr>
              <a:picLocks noChangeAspect="1"/>
            </p:cNvPicPr>
            <p:nvPr/>
          </p:nvPicPr>
          <p:blipFill>
            <a:blip r:embed="rId7"/>
            <a:stretch>
              <a:fillRect/>
            </a:stretch>
          </p:blipFill>
          <p:spPr>
            <a:xfrm>
              <a:off x="3875050" y="3964677"/>
              <a:ext cx="495300" cy="457200"/>
            </a:xfrm>
            <a:prstGeom prst="rect">
              <a:avLst/>
            </a:prstGeom>
          </p:spPr>
        </p:pic>
        <p:sp>
          <p:nvSpPr>
            <p:cNvPr id="68" name="TextBox 67"/>
            <p:cNvSpPr txBox="1"/>
            <p:nvPr/>
          </p:nvSpPr>
          <p:spPr>
            <a:xfrm>
              <a:off x="3554497" y="4355656"/>
              <a:ext cx="1031307" cy="261610"/>
            </a:xfrm>
            <a:prstGeom prst="rect">
              <a:avLst/>
            </a:prstGeom>
          </p:spPr>
          <p:txBody>
            <a:bodyPr wrap="square" rtlCol="0">
              <a:spAutoFit/>
            </a:bodyPr>
            <a:lstStyle/>
            <a:p>
              <a:r>
                <a:rPr lang="ko-KR" altLang="en-US" sz="1100" err="1" smtClean="0"/>
                <a:t>메트릭</a:t>
              </a:r>
              <a:endParaRPr lang="ko-KR" altLang="en-US" sz="1100"/>
            </a:p>
          </p:txBody>
        </p:sp>
      </p:grpSp>
      <p:grpSp>
        <p:nvGrpSpPr>
          <p:cNvPr id="69" name="그룹 68"/>
          <p:cNvGrpSpPr/>
          <p:nvPr/>
        </p:nvGrpSpPr>
        <p:grpSpPr>
          <a:xfrm>
            <a:off x="5434178" y="3113596"/>
            <a:ext cx="972108" cy="555105"/>
            <a:chOff x="2945471" y="1210859"/>
            <a:chExt cx="972108" cy="555105"/>
          </a:xfrm>
        </p:grpSpPr>
        <p:pic>
          <p:nvPicPr>
            <p:cNvPr id="70" name="그림 69"/>
            <p:cNvPicPr>
              <a:picLocks noChangeAspect="1"/>
            </p:cNvPicPr>
            <p:nvPr/>
          </p:nvPicPr>
          <p:blipFill>
            <a:blip r:embed="rId8"/>
            <a:stretch>
              <a:fillRect/>
            </a:stretch>
          </p:blipFill>
          <p:spPr>
            <a:xfrm>
              <a:off x="3173748" y="1210859"/>
              <a:ext cx="628650" cy="352425"/>
            </a:xfrm>
            <a:prstGeom prst="rect">
              <a:avLst/>
            </a:prstGeom>
          </p:spPr>
        </p:pic>
        <p:sp>
          <p:nvSpPr>
            <p:cNvPr id="71" name="TextBox 70"/>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cxnSp>
        <p:nvCxnSpPr>
          <p:cNvPr id="72" name="구부러진 연결선 71"/>
          <p:cNvCxnSpPr>
            <a:stCxn id="56" idx="3"/>
            <a:endCxn id="59" idx="1"/>
          </p:cNvCxnSpPr>
          <p:nvPr/>
        </p:nvCxnSpPr>
        <p:spPr>
          <a:xfrm>
            <a:off x="2734928" y="4217370"/>
            <a:ext cx="1466813" cy="367735"/>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75" name="구부러진 연결선 74"/>
          <p:cNvCxnSpPr>
            <a:stCxn id="67" idx="3"/>
            <a:endCxn id="58" idx="2"/>
          </p:cNvCxnSpPr>
          <p:nvPr/>
        </p:nvCxnSpPr>
        <p:spPr>
          <a:xfrm flipV="1">
            <a:off x="2902963" y="4998211"/>
            <a:ext cx="1570239" cy="466480"/>
          </a:xfrm>
          <a:prstGeom prst="curvedConnector2">
            <a:avLst/>
          </a:prstGeom>
          <a:gradFill rotWithShape="0">
            <a:gsLst>
              <a:gs pos="0">
                <a:srgbClr val="CCECFF"/>
              </a:gs>
              <a:gs pos="100000">
                <a:srgbClr val="99CCFF"/>
              </a:gs>
            </a:gsLst>
            <a:lin ang="5400000" scaled="1"/>
          </a:gradFill>
          <a:ln w="38100" cap="flat" cmpd="sng" algn="ctr">
            <a:solidFill>
              <a:srgbClr val="FF0000"/>
            </a:solidFill>
            <a:prstDash val="solid"/>
            <a:round/>
            <a:headEnd type="triangle" w="lg" len="lg"/>
            <a:tailEnd type="triangle" w="lg" len="lg"/>
          </a:ln>
          <a:effectLst/>
        </p:spPr>
      </p:cxnSp>
      <p:cxnSp>
        <p:nvCxnSpPr>
          <p:cNvPr id="78" name="구부러진 연결선 77"/>
          <p:cNvCxnSpPr>
            <a:stCxn id="59" idx="3"/>
            <a:endCxn id="64" idx="0"/>
          </p:cNvCxnSpPr>
          <p:nvPr/>
        </p:nvCxnSpPr>
        <p:spPr>
          <a:xfrm>
            <a:off x="4744666" y="4585105"/>
            <a:ext cx="1175567" cy="780188"/>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headEnd w="lg" len="lg"/>
            <a:tailEnd type="triangle" w="lg" len="lg"/>
          </a:ln>
          <a:effectLst/>
        </p:spPr>
      </p:cxnSp>
      <p:cxnSp>
        <p:nvCxnSpPr>
          <p:cNvPr id="81" name="구부러진 연결선 80"/>
          <p:cNvCxnSpPr>
            <a:stCxn id="59" idx="0"/>
            <a:endCxn id="70" idx="1"/>
          </p:cNvCxnSpPr>
          <p:nvPr/>
        </p:nvCxnSpPr>
        <p:spPr>
          <a:xfrm rot="5400000" flipH="1" flipV="1">
            <a:off x="4505906" y="3257107"/>
            <a:ext cx="1123846" cy="1189251"/>
          </a:xfrm>
          <a:prstGeom prst="curvedConnector2">
            <a:avLst/>
          </a:prstGeom>
          <a:gradFill rotWithShape="0">
            <a:gsLst>
              <a:gs pos="0">
                <a:srgbClr val="CCECFF"/>
              </a:gs>
              <a:gs pos="100000">
                <a:srgbClr val="99CCFF"/>
              </a:gs>
            </a:gsLst>
            <a:lin ang="5400000" scaled="1"/>
          </a:gradFill>
          <a:ln w="38100" cap="flat" cmpd="sng" algn="ctr">
            <a:solidFill>
              <a:srgbClr val="FF0000"/>
            </a:solidFill>
            <a:prstDash val="solid"/>
            <a:round/>
            <a:headEnd type="triangle" w="lg" len="lg"/>
            <a:tailEnd type="triangle" w="lg" len="lg"/>
          </a:ln>
          <a:effectLst/>
        </p:spPr>
      </p:cxnSp>
      <p:cxnSp>
        <p:nvCxnSpPr>
          <p:cNvPr id="84" name="구부러진 연결선 83"/>
          <p:cNvCxnSpPr>
            <a:endCxn id="61" idx="1"/>
          </p:cNvCxnSpPr>
          <p:nvPr/>
        </p:nvCxnSpPr>
        <p:spPr>
          <a:xfrm flipV="1">
            <a:off x="4713013" y="4250667"/>
            <a:ext cx="1012748" cy="220573"/>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0000"/>
            </a:solidFill>
            <a:prstDash val="solid"/>
            <a:round/>
            <a:headEnd type="triangle" w="lg" len="lg"/>
            <a:tailEnd type="triangle" w="lg" len="lg"/>
          </a:ln>
          <a:effectLst/>
        </p:spPr>
      </p:cxnSp>
    </p:spTree>
    <p:extLst>
      <p:ext uri="{BB962C8B-B14F-4D97-AF65-F5344CB8AC3E}">
        <p14:creationId xmlns:p14="http://schemas.microsoft.com/office/powerpoint/2010/main" val="995378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body" idx="1"/>
          </p:nvPr>
        </p:nvSpPr>
        <p:spPr>
          <a:xfrm>
            <a:off x="179388" y="1146175"/>
            <a:ext cx="8686800" cy="5026025"/>
          </a:xfrm>
        </p:spPr>
        <p:txBody>
          <a:bodyPr/>
          <a:lstStyle/>
          <a:p>
            <a:pPr algn="ctr">
              <a:buFont typeface="Marlett" pitchFamily="2" charset="2"/>
              <a:buNone/>
            </a:pPr>
            <a:endParaRPr lang="ko-KR" altLang="en-US" smtClean="0">
              <a:ea typeface="굴림" panose="020B0600000101010101" pitchFamily="50" charset="-127"/>
            </a:endParaRPr>
          </a:p>
          <a:p>
            <a:pPr algn="ctr">
              <a:buFont typeface="Marlett" pitchFamily="2" charset="2"/>
              <a:buNone/>
            </a:pPr>
            <a:endParaRPr lang="ko-KR" altLang="en-US" smtClean="0">
              <a:ea typeface="굴림" panose="020B0600000101010101" pitchFamily="50" charset="-127"/>
            </a:endParaRPr>
          </a:p>
          <a:p>
            <a:pPr algn="ctr">
              <a:buFont typeface="Marlett" pitchFamily="2" charset="2"/>
              <a:buNone/>
            </a:pPr>
            <a:endParaRPr lang="ko-KR" altLang="en-US" sz="3200" smtClean="0">
              <a:ea typeface="굴림" panose="020B0600000101010101" pitchFamily="50" charset="-127"/>
            </a:endParaRPr>
          </a:p>
          <a:p>
            <a:pPr algn="ctr">
              <a:buFont typeface="Marlett" pitchFamily="2" charset="2"/>
              <a:buNone/>
            </a:pPr>
            <a:r>
              <a:rPr lang="en-US" altLang="ko-KR" sz="3200" b="1" smtClean="0">
                <a:ea typeface="굴림" panose="020B0600000101010101" pitchFamily="50" charset="-127"/>
              </a:rPr>
              <a:t>7. </a:t>
            </a:r>
            <a:r>
              <a:rPr lang="ko-KR" altLang="en-US" sz="3200" b="1" smtClean="0">
                <a:ea typeface="굴림" panose="020B0600000101010101" pitchFamily="50" charset="-127"/>
              </a:rPr>
              <a:t>프롬프트</a:t>
            </a:r>
          </a:p>
        </p:txBody>
      </p:sp>
      <p:pic>
        <p:nvPicPr>
          <p:cNvPr id="125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580822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1026"/>
          <p:cNvSpPr>
            <a:spLocks noGrp="1" noChangeArrowheads="1"/>
          </p:cNvSpPr>
          <p:nvPr>
            <p:ph type="title"/>
          </p:nvPr>
        </p:nvSpPr>
        <p:spPr/>
        <p:txBody>
          <a:bodyPr/>
          <a:lstStyle/>
          <a:p>
            <a:pPr>
              <a:defRPr/>
            </a:pPr>
            <a:r>
              <a:rPr lang="ko-KR" altLang="en-US" b="1" smtClean="0">
                <a:ea typeface="굴림" pitchFamily="50" charset="-127"/>
              </a:rPr>
              <a:t>목  차</a:t>
            </a:r>
          </a:p>
        </p:txBody>
      </p:sp>
      <p:sp>
        <p:nvSpPr>
          <p:cNvPr id="126979" name="Rectangle 1027"/>
          <p:cNvSpPr>
            <a:spLocks noGrp="1" noChangeArrowheads="1"/>
          </p:cNvSpPr>
          <p:nvPr>
            <p:ph type="body" idx="1"/>
          </p:nvPr>
        </p:nvSpPr>
        <p:spPr/>
        <p:txBody>
          <a:bodyPr/>
          <a:lstStyle/>
          <a:p>
            <a:r>
              <a:rPr lang="ko-KR" altLang="en-US" smtClean="0">
                <a:ea typeface="굴림" panose="020B0600000101010101" pitchFamily="50" charset="-127"/>
              </a:rPr>
              <a:t>프롬프트란?</a:t>
            </a:r>
          </a:p>
          <a:p>
            <a:r>
              <a:rPr lang="ko-KR" altLang="en-US" smtClean="0">
                <a:ea typeface="굴림" panose="020B0600000101010101" pitchFamily="50" charset="-127"/>
              </a:rPr>
              <a:t>프롬프트 생성</a:t>
            </a:r>
            <a:endParaRPr lang="en-US" altLang="ko-KR" smtClean="0">
              <a:ea typeface="굴림" panose="020B0600000101010101" pitchFamily="50" charset="-127"/>
            </a:endParaRPr>
          </a:p>
          <a:p>
            <a:pPr lvl="1"/>
            <a:r>
              <a:rPr lang="ko-KR" altLang="en-US" smtClean="0">
                <a:ea typeface="굴림" panose="020B0600000101010101" pitchFamily="50" charset="-127"/>
              </a:rPr>
              <a:t>필터 정의 프롬프트</a:t>
            </a:r>
          </a:p>
          <a:p>
            <a:pPr lvl="2"/>
            <a:r>
              <a:rPr lang="ko-KR" altLang="en-US" smtClean="0">
                <a:ea typeface="굴림" panose="020B0600000101010101" pitchFamily="50" charset="-127"/>
              </a:rPr>
              <a:t>계층에 있는 모든 애트리뷰트에서 선택</a:t>
            </a:r>
          </a:p>
          <a:p>
            <a:pPr lvl="2"/>
            <a:r>
              <a:rPr lang="ko-KR" altLang="en-US" smtClean="0">
                <a:ea typeface="굴림" panose="020B0600000101010101" pitchFamily="50" charset="-127"/>
              </a:rPr>
              <a:t>애트리뷰트 제한</a:t>
            </a:r>
          </a:p>
          <a:p>
            <a:pPr lvl="2"/>
            <a:r>
              <a:rPr lang="ko-KR" altLang="en-US" smtClean="0">
                <a:ea typeface="굴림" panose="020B0600000101010101" pitchFamily="50" charset="-127"/>
              </a:rPr>
              <a:t>애트리뷰트 구성요소 목록에서 선택</a:t>
            </a:r>
          </a:p>
          <a:p>
            <a:pPr lvl="2"/>
            <a:r>
              <a:rPr lang="ko-KR" altLang="en-US" smtClean="0">
                <a:ea typeface="굴림" panose="020B0600000101010101" pitchFamily="50" charset="-127"/>
              </a:rPr>
              <a:t>메트릭 제한</a:t>
            </a:r>
          </a:p>
          <a:p>
            <a:pPr lvl="1"/>
            <a:r>
              <a:rPr lang="ko-KR" altLang="en-US" smtClean="0">
                <a:ea typeface="굴림" panose="020B0600000101010101" pitchFamily="50" charset="-127"/>
              </a:rPr>
              <a:t>개체 프롬프트</a:t>
            </a:r>
          </a:p>
          <a:p>
            <a:pPr lvl="1"/>
            <a:r>
              <a:rPr lang="ko-KR" altLang="en-US" smtClean="0">
                <a:ea typeface="굴림" panose="020B0600000101010101" pitchFamily="50" charset="-127"/>
              </a:rPr>
              <a:t>값 프롬프트</a:t>
            </a:r>
          </a:p>
          <a:p>
            <a:r>
              <a:rPr lang="ko-KR" altLang="en-US" smtClean="0">
                <a:ea typeface="굴림" panose="020B0600000101010101" pitchFamily="50" charset="-127"/>
              </a:rPr>
              <a:t>프롬프트 옵션</a:t>
            </a:r>
          </a:p>
        </p:txBody>
      </p:sp>
    </p:spTree>
    <p:extLst>
      <p:ext uri="{BB962C8B-B14F-4D97-AF65-F5344CB8AC3E}">
        <p14:creationId xmlns:p14="http://schemas.microsoft.com/office/powerpoint/2010/main" val="2221297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1026"/>
          <p:cNvSpPr>
            <a:spLocks noGrp="1" noChangeArrowheads="1"/>
          </p:cNvSpPr>
          <p:nvPr>
            <p:ph type="title"/>
          </p:nvPr>
        </p:nvSpPr>
        <p:spPr/>
        <p:txBody>
          <a:bodyPr/>
          <a:lstStyle/>
          <a:p>
            <a:pPr>
              <a:defRPr/>
            </a:pPr>
            <a:r>
              <a:rPr lang="ko-KR" altLang="en-US" b="1" smtClean="0">
                <a:ea typeface="굴림" pitchFamily="50" charset="-127"/>
              </a:rPr>
              <a:t>프롬프트란?</a:t>
            </a:r>
          </a:p>
        </p:txBody>
      </p:sp>
      <p:pic>
        <p:nvPicPr>
          <p:cNvPr id="128003" name="Picture 1028" descr="prom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2771775"/>
            <a:ext cx="47434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1113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ko-KR" altLang="en-US" b="1" smtClean="0">
                <a:ea typeface="굴림" pitchFamily="50" charset="-127"/>
              </a:rPr>
              <a:t>프롬프트 마법사</a:t>
            </a:r>
          </a:p>
        </p:txBody>
      </p:sp>
      <p:sp>
        <p:nvSpPr>
          <p:cNvPr id="129027" name="Rectangle 3"/>
          <p:cNvSpPr>
            <a:spLocks noGrp="1" noChangeArrowheads="1"/>
          </p:cNvSpPr>
          <p:nvPr>
            <p:ph type="body" idx="1"/>
          </p:nvPr>
        </p:nvSpPr>
        <p:spPr/>
        <p:txBody>
          <a:bodyPr/>
          <a:lstStyle/>
          <a:p>
            <a:r>
              <a:rPr lang="ko-KR" altLang="en-US" smtClean="0">
                <a:ea typeface="굴림" panose="020B0600000101010101" pitchFamily="50" charset="-127"/>
              </a:rPr>
              <a:t>프롬프트 마법사는 프롬프트의 4가지 </a:t>
            </a:r>
            <a:r>
              <a:rPr lang="en-US" altLang="ko-KR" smtClean="0">
                <a:ea typeface="굴림" panose="020B0600000101010101" pitchFamily="50" charset="-127"/>
              </a:rPr>
              <a:t>type</a:t>
            </a:r>
            <a:r>
              <a:rPr lang="ko-KR" altLang="en-US" smtClean="0">
                <a:ea typeface="굴림" panose="020B0600000101010101" pitchFamily="50" charset="-127"/>
              </a:rPr>
              <a:t>을 정의한다.</a:t>
            </a:r>
          </a:p>
          <a:p>
            <a:pPr lvl="1"/>
            <a:r>
              <a:rPr lang="ko-KR" altLang="en-US" smtClean="0">
                <a:ea typeface="굴림" panose="020B0600000101010101" pitchFamily="50" charset="-127"/>
              </a:rPr>
              <a:t>필터 정의 프롬프트</a:t>
            </a:r>
          </a:p>
          <a:p>
            <a:pPr lvl="1"/>
            <a:r>
              <a:rPr lang="ko-KR" altLang="en-US" smtClean="0">
                <a:ea typeface="굴림" panose="020B0600000101010101" pitchFamily="50" charset="-127"/>
              </a:rPr>
              <a:t>개체 프롬프트</a:t>
            </a:r>
          </a:p>
          <a:p>
            <a:pPr lvl="1"/>
            <a:r>
              <a:rPr lang="ko-KR" altLang="en-US" smtClean="0">
                <a:ea typeface="굴림" panose="020B0600000101010101" pitchFamily="50" charset="-127"/>
              </a:rPr>
              <a:t>값 프롬프트</a:t>
            </a:r>
          </a:p>
          <a:p>
            <a:pPr lvl="1"/>
            <a:r>
              <a:rPr lang="ko-KR" altLang="en-US" smtClean="0">
                <a:ea typeface="굴림" panose="020B0600000101010101" pitchFamily="50" charset="-127"/>
              </a:rPr>
              <a:t>레벨 프롬프트</a:t>
            </a:r>
          </a:p>
        </p:txBody>
      </p:sp>
      <p:pic>
        <p:nvPicPr>
          <p:cNvPr id="1290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1" y="2514600"/>
            <a:ext cx="4972000" cy="351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84930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ko-KR" altLang="en-US" b="1" smtClean="0">
                <a:ea typeface="굴림" pitchFamily="50" charset="-127"/>
              </a:rPr>
              <a:t>목차</a:t>
            </a:r>
          </a:p>
        </p:txBody>
      </p:sp>
      <p:sp>
        <p:nvSpPr>
          <p:cNvPr id="247811" name="Rectangle 3"/>
          <p:cNvSpPr>
            <a:spLocks noGrp="1" noChangeArrowheads="1"/>
          </p:cNvSpPr>
          <p:nvPr>
            <p:ph type="body" idx="1"/>
          </p:nvPr>
        </p:nvSpPr>
        <p:spPr/>
        <p:txBody>
          <a:bodyPr/>
          <a:lstStyle/>
          <a:p>
            <a:r>
              <a:rPr lang="ko-KR" altLang="en-US" smtClean="0">
                <a:ea typeface="굴림" panose="020B0600000101010101" pitchFamily="50" charset="-127"/>
              </a:rPr>
              <a:t>팩트란?</a:t>
            </a:r>
          </a:p>
          <a:p>
            <a:r>
              <a:rPr lang="ko-KR" altLang="en-US" smtClean="0">
                <a:ea typeface="굴림" panose="020B0600000101010101" pitchFamily="50" charset="-127"/>
              </a:rPr>
              <a:t>팩트 정의</a:t>
            </a:r>
          </a:p>
          <a:p>
            <a:pPr lvl="1"/>
            <a:r>
              <a:rPr lang="ko-KR" altLang="en-US" smtClean="0">
                <a:ea typeface="굴림" panose="020B0600000101010101" pitchFamily="50" charset="-127"/>
              </a:rPr>
              <a:t>팩트 표현</a:t>
            </a:r>
          </a:p>
          <a:p>
            <a:pPr lvl="2"/>
            <a:r>
              <a:rPr lang="en-US" altLang="ko-KR" smtClean="0">
                <a:ea typeface="굴림" panose="020B0600000101010101" pitchFamily="50" charset="-127"/>
              </a:rPr>
              <a:t>Heterogeneous fact column </a:t>
            </a:r>
            <a:r>
              <a:rPr lang="ko-KR" altLang="en-US" smtClean="0">
                <a:ea typeface="굴림" panose="020B0600000101010101" pitchFamily="50" charset="-127"/>
              </a:rPr>
              <a:t>명</a:t>
            </a:r>
          </a:p>
          <a:p>
            <a:r>
              <a:rPr lang="ko-KR" altLang="en-US" smtClean="0">
                <a:ea typeface="굴림" panose="020B0600000101010101" pitchFamily="50" charset="-127"/>
              </a:rPr>
              <a:t>팩트 생성과 수정</a:t>
            </a:r>
          </a:p>
          <a:p>
            <a:pPr lvl="1"/>
            <a:r>
              <a:rPr lang="ko-KR" altLang="en-US" smtClean="0">
                <a:ea typeface="굴림" panose="020B0600000101010101" pitchFamily="50" charset="-127"/>
              </a:rPr>
              <a:t>팩트 생성 마법사</a:t>
            </a:r>
          </a:p>
          <a:p>
            <a:pPr lvl="1"/>
            <a:r>
              <a:rPr lang="ko-KR" altLang="en-US" smtClean="0">
                <a:ea typeface="굴림" panose="020B0600000101010101" pitchFamily="50" charset="-127"/>
              </a:rPr>
              <a:t>팩트 편집기</a:t>
            </a:r>
            <a:endParaRPr lang="en-US" altLang="ko-KR" smtClean="0">
              <a:ea typeface="굴림" panose="020B0600000101010101" pitchFamily="50" charset="-127"/>
            </a:endParaRPr>
          </a:p>
          <a:p>
            <a:pPr lvl="1"/>
            <a:endParaRPr lang="en-US" altLang="ko-KR" smtClean="0">
              <a:ea typeface="굴림" panose="020B0600000101010101" pitchFamily="50" charset="-127"/>
            </a:endParaRPr>
          </a:p>
          <a:p>
            <a:endParaRPr lang="ko-KR" altLang="en-US" smtClean="0">
              <a:ea typeface="굴림" panose="020B0600000101010101" pitchFamily="50" charset="-127"/>
            </a:endParaRPr>
          </a:p>
        </p:txBody>
      </p:sp>
    </p:spTree>
    <p:extLst>
      <p:ext uri="{BB962C8B-B14F-4D97-AF65-F5344CB8AC3E}">
        <p14:creationId xmlns:p14="http://schemas.microsoft.com/office/powerpoint/2010/main" val="3416411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pPr>
              <a:defRPr/>
            </a:pPr>
            <a:r>
              <a:rPr lang="ko-KR" altLang="en-US" sz="2400" b="1" smtClean="0">
                <a:ea typeface="굴림" pitchFamily="50" charset="-127"/>
              </a:rPr>
              <a:t>필터 정의 프롬프트: 계층에 있는 모든 애트리뷰트에서 선택</a:t>
            </a:r>
            <a:r>
              <a:rPr lang="ko-KR" altLang="en-US" b="1" smtClean="0">
                <a:ea typeface="굴림" pitchFamily="50" charset="-127"/>
              </a:rPr>
              <a:t>	</a:t>
            </a:r>
          </a:p>
        </p:txBody>
      </p:sp>
      <p:sp>
        <p:nvSpPr>
          <p:cNvPr id="130051" name="Rectangle 3"/>
          <p:cNvSpPr>
            <a:spLocks noGrp="1" noChangeArrowheads="1"/>
          </p:cNvSpPr>
          <p:nvPr>
            <p:ph type="body" idx="1"/>
          </p:nvPr>
        </p:nvSpPr>
        <p:spPr/>
        <p:txBody>
          <a:bodyPr/>
          <a:lstStyle/>
          <a:p>
            <a:r>
              <a:rPr lang="ko-KR" altLang="en-US" smtClean="0">
                <a:ea typeface="굴림" panose="020B0600000101010101" pitchFamily="50" charset="-127"/>
              </a:rPr>
              <a:t>필터 정의 프롬프트</a:t>
            </a:r>
          </a:p>
          <a:p>
            <a:pPr lvl="1"/>
            <a:r>
              <a:rPr lang="ko-KR" altLang="en-US" smtClean="0">
                <a:ea typeface="굴림" panose="020B0600000101010101" pitchFamily="50" charset="-127"/>
              </a:rPr>
              <a:t>계층내의 애트리뷰트로부터 선택한다.</a:t>
            </a:r>
          </a:p>
          <a:p>
            <a:pPr lvl="1"/>
            <a:r>
              <a:rPr lang="ko-KR" altLang="en-US" smtClean="0">
                <a:ea typeface="굴림" panose="020B0600000101010101" pitchFamily="50" charset="-127"/>
              </a:rPr>
              <a:t>각 프롬프트는 하나의 계층에 접근한다.</a:t>
            </a:r>
          </a:p>
          <a:p>
            <a:pPr lvl="1"/>
            <a:r>
              <a:rPr lang="ko-KR" altLang="en-US" smtClean="0">
                <a:ea typeface="굴림" panose="020B0600000101010101" pitchFamily="50" charset="-127"/>
              </a:rPr>
              <a:t>사용자는 어떤 계층에서도 선택할 수 있다.</a:t>
            </a:r>
          </a:p>
          <a:p>
            <a:pPr lvl="1"/>
            <a:r>
              <a:rPr lang="ko-KR" altLang="en-US" smtClean="0">
                <a:ea typeface="굴림" panose="020B0600000101010101" pitchFamily="50" charset="-127"/>
              </a:rPr>
              <a:t>사용자는 계층 내부에 있는 어떠한 개체도 선택할 수 있다.</a:t>
            </a:r>
          </a:p>
        </p:txBody>
      </p:sp>
      <p:pic>
        <p:nvPicPr>
          <p:cNvPr id="13005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505200"/>
            <a:ext cx="4395192" cy="260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1502743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defRPr/>
            </a:pPr>
            <a:r>
              <a:rPr lang="ko-KR" altLang="en-US" b="1">
                <a:ea typeface="굴림"/>
              </a:rPr>
              <a:t>필터 정의 프롬프트</a:t>
            </a:r>
            <a:r>
              <a:rPr lang="ko-KR" altLang="en-US">
                <a:ea typeface="굴림"/>
              </a:rPr>
              <a:t>: </a:t>
            </a:r>
            <a:r>
              <a:rPr lang="ko-KR" altLang="en-US" b="1">
                <a:ea typeface="굴림"/>
              </a:rPr>
              <a:t>애트리뷰트 제한</a:t>
            </a:r>
          </a:p>
        </p:txBody>
      </p:sp>
      <p:sp>
        <p:nvSpPr>
          <p:cNvPr id="10244" name="Rectangle 3"/>
          <p:cNvSpPr>
            <a:spLocks noGrp="1" noChangeArrowheads="1"/>
          </p:cNvSpPr>
          <p:nvPr>
            <p:ph type="body" idx="1"/>
          </p:nvPr>
        </p:nvSpPr>
        <p:spPr>
          <a:xfrm>
            <a:off x="228600" y="1146175"/>
            <a:ext cx="8686800" cy="5026025"/>
          </a:xfrm>
        </p:spPr>
        <p:txBody>
          <a:bodyPr/>
          <a:lstStyle/>
          <a:p>
            <a:pPr>
              <a:buFont typeface="Marlett"/>
              <a:buNone/>
              <a:defRPr/>
            </a:pPr>
            <a:r>
              <a:rPr lang="ko-KR" altLang="en-US" b="1">
                <a:ea typeface="굴림"/>
              </a:rPr>
              <a:t>애트리뷰트 제한하기</a:t>
            </a:r>
          </a:p>
          <a:p>
            <a:pPr lvl="1">
              <a:defRPr/>
            </a:pPr>
            <a:r>
              <a:rPr lang="ko-KR" altLang="en-US">
                <a:ea typeface="굴림"/>
              </a:rPr>
              <a:t>보이는 모든 애트리뷰트에 대한 사용자</a:t>
            </a:r>
            <a:r>
              <a:rPr lang="en-US" altLang="ko-KR">
                <a:ea typeface="굴림"/>
              </a:rPr>
              <a:t> </a:t>
            </a:r>
            <a:r>
              <a:rPr lang="ko-KR" altLang="en-US">
                <a:ea typeface="굴림"/>
              </a:rPr>
              <a:t>필터</a:t>
            </a:r>
          </a:p>
          <a:p>
            <a:pPr lvl="1">
              <a:defRPr/>
            </a:pPr>
            <a:r>
              <a:rPr lang="ko-KR" altLang="en-US">
                <a:ea typeface="굴림"/>
              </a:rPr>
              <a:t>표준 필터 옵션으로 사용자 제한</a:t>
            </a:r>
          </a:p>
          <a:p>
            <a:pPr lvl="1">
              <a:defRPr/>
            </a:pPr>
            <a:r>
              <a:rPr lang="ko-KR" altLang="en-US">
                <a:ea typeface="굴림"/>
              </a:rPr>
              <a:t>프롬프트에서 정의된 애트리뷰트는 기본 애트리뷰트로 나열된다.</a:t>
            </a:r>
          </a:p>
          <a:p>
            <a:pPr lvl="1">
              <a:defRPr/>
            </a:pPr>
            <a:r>
              <a:rPr lang="ko-KR" altLang="en-US">
                <a:ea typeface="굴림"/>
              </a:rPr>
              <a:t>사용자는 제한된  </a:t>
            </a:r>
          </a:p>
          <a:p>
            <a:pPr lvl="1">
              <a:buFont typeface="Marlett"/>
              <a:buNone/>
              <a:defRPr/>
            </a:pPr>
            <a:r>
              <a:rPr lang="ko-KR" altLang="en-US">
                <a:ea typeface="굴림"/>
              </a:rPr>
              <a:t>    형식을 명시할 수 </a:t>
            </a:r>
          </a:p>
          <a:p>
            <a:pPr lvl="1">
              <a:buFont typeface="Marlett"/>
              <a:buNone/>
              <a:defRPr/>
            </a:pPr>
            <a:r>
              <a:rPr lang="ko-KR" altLang="en-US">
                <a:ea typeface="굴림"/>
              </a:rPr>
              <a:t>    있다.</a:t>
            </a:r>
            <a:endParaRPr lang="en-US" altLang="ko-KR">
              <a:ea typeface="굴림"/>
            </a:endParaRPr>
          </a:p>
        </p:txBody>
      </p:sp>
      <p:graphicFrame>
        <p:nvGraphicFramePr>
          <p:cNvPr id="10242" name="Object 2"/>
          <p:cNvGraphicFramePr>
            <a:graphicFrameLocks noChangeAspect="1"/>
          </p:cNvGraphicFramePr>
          <p:nvPr/>
        </p:nvGraphicFramePr>
        <p:xfrm>
          <a:off x="3581400" y="3124200"/>
          <a:ext cx="4800600" cy="3048000"/>
        </p:xfrm>
        <a:graphic>
          <a:graphicData uri="http://schemas.openxmlformats.org/presentationml/2006/ole">
            <mc:AlternateContent xmlns:mc="http://schemas.openxmlformats.org/markup-compatibility/2006">
              <mc:Choice xmlns:v="urn:schemas-microsoft-com:vml" Requires="v">
                <p:oleObj spid="_x0000_s67612" name="비트맵 이미지" r:id="rId4" imgW="5601482" imgH="3962953" progId="Paint.Picture">
                  <p:embed/>
                </p:oleObj>
              </mc:Choice>
              <mc:Fallback>
                <p:oleObj name="비트맵 이미지" r:id="rId4" imgW="5601482" imgH="396295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3124200"/>
                        <a:ext cx="4800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2616279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pPr>
              <a:defRPr/>
            </a:pPr>
            <a:r>
              <a:rPr lang="ko-KR" altLang="en-US" b="1">
                <a:ea typeface="굴림"/>
              </a:rPr>
              <a:t>필터 정의 프롬프트: 구성요소 제한</a:t>
            </a:r>
          </a:p>
        </p:txBody>
      </p:sp>
      <p:sp>
        <p:nvSpPr>
          <p:cNvPr id="131075" name="Rectangle 3"/>
          <p:cNvSpPr>
            <a:spLocks noGrp="1" noChangeArrowheads="1"/>
          </p:cNvSpPr>
          <p:nvPr>
            <p:ph type="body" idx="1"/>
          </p:nvPr>
        </p:nvSpPr>
        <p:spPr>
          <a:xfrm>
            <a:off x="228600" y="1146175"/>
            <a:ext cx="8686800" cy="5026025"/>
          </a:xfrm>
        </p:spPr>
        <p:txBody>
          <a:bodyPr/>
          <a:lstStyle/>
          <a:p>
            <a:pPr>
              <a:buFont typeface="Marlett"/>
              <a:buNone/>
              <a:defRPr/>
            </a:pPr>
            <a:r>
              <a:rPr lang="ko-KR" altLang="en-US">
                <a:ea typeface="굴림"/>
              </a:rPr>
              <a:t>애트리뷰트의 구성요소에서 제한</a:t>
            </a:r>
          </a:p>
          <a:p>
            <a:pPr lvl="1">
              <a:defRPr/>
            </a:pPr>
            <a:r>
              <a:rPr lang="ko-KR" altLang="en-US">
                <a:ea typeface="굴림"/>
              </a:rPr>
              <a:t>사용자는 필터 내에 있는 구성요소를 선택한다.</a:t>
            </a:r>
          </a:p>
          <a:p>
            <a:pPr lvl="1">
              <a:defRPr/>
            </a:pPr>
            <a:r>
              <a:rPr lang="ko-KR" altLang="en-US">
                <a:ea typeface="굴림"/>
              </a:rPr>
              <a:t>프롬프트는 사용 가능한 구성요소를 옆으로 이동시킨다.</a:t>
            </a:r>
          </a:p>
          <a:p>
            <a:pPr lvl="1">
              <a:defRPr/>
            </a:pPr>
            <a:r>
              <a:rPr lang="ko-KR" altLang="en-US">
                <a:ea typeface="굴림"/>
              </a:rPr>
              <a:t>프롬프트는 기본으로 선택된 구성요소들을 명시할 수 있다.</a:t>
            </a:r>
          </a:p>
          <a:p>
            <a:pPr lvl="1">
              <a:buFont typeface="Marlett"/>
              <a:buNone/>
              <a:defRPr/>
            </a:pPr>
            <a:r>
              <a:rPr lang="en-US" altLang="ko-KR">
                <a:ea typeface="굴림"/>
              </a:rPr>
              <a:t>    </a:t>
            </a:r>
            <a:endParaRPr lang="ko-KR" altLang="en-US">
              <a:ea typeface="굴림"/>
            </a:endParaRPr>
          </a:p>
        </p:txBody>
      </p:sp>
      <p:pic>
        <p:nvPicPr>
          <p:cNvPr id="131076" name="Picture 6"/>
          <p:cNvPicPr>
            <a:picLocks noChangeAspect="1" noChangeArrowheads="1"/>
          </p:cNvPicPr>
          <p:nvPr/>
        </p:nvPicPr>
        <p:blipFill rotWithShape="1">
          <a:blip r:embed="rId3"/>
          <a:srcRect/>
          <a:stretch>
            <a:fillRect/>
          </a:stretch>
        </p:blipFill>
        <p:spPr>
          <a:xfrm>
            <a:off x="3352800" y="3124200"/>
            <a:ext cx="4391645" cy="3048000"/>
          </a:xfrm>
          <a:prstGeom prst="rect">
            <a:avLst/>
          </a:prstGeom>
          <a:noFill/>
          <a:ln>
            <a:noFill/>
          </a:ln>
        </p:spPr>
      </p:pic>
    </p:spTree>
    <p:extLst>
      <p:ext uri="{BB962C8B-B14F-4D97-AF65-F5344CB8AC3E}">
        <p14:creationId xmlns:p14="http://schemas.microsoft.com/office/powerpoint/2010/main" val="360095511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pPr>
              <a:defRPr/>
            </a:pPr>
            <a:r>
              <a:rPr lang="ko-KR" altLang="en-US" b="1" smtClean="0">
                <a:ea typeface="굴림" pitchFamily="50" charset="-127"/>
              </a:rPr>
              <a:t>필터 정의 프롬프트: 메트릭 제한</a:t>
            </a:r>
          </a:p>
        </p:txBody>
      </p:sp>
      <p:sp>
        <p:nvSpPr>
          <p:cNvPr id="132099" name="Rectangle 3"/>
          <p:cNvSpPr>
            <a:spLocks noGrp="1" noChangeArrowheads="1"/>
          </p:cNvSpPr>
          <p:nvPr>
            <p:ph type="body" idx="1"/>
          </p:nvPr>
        </p:nvSpPr>
        <p:spPr/>
        <p:txBody>
          <a:bodyPr/>
          <a:lstStyle/>
          <a:p>
            <a:pPr>
              <a:buFont typeface="Marlett" pitchFamily="2" charset="2"/>
              <a:buNone/>
            </a:pPr>
            <a:r>
              <a:rPr lang="ko-KR" altLang="en-US" smtClean="0">
                <a:ea typeface="굴림" panose="020B0600000101010101" pitchFamily="50" charset="-127"/>
              </a:rPr>
              <a:t>메트릭 값을 이용한 메트릭 제한</a:t>
            </a:r>
            <a:endParaRPr lang="ko-KR" altLang="en-US" b="1" smtClean="0">
              <a:ea typeface="굴림" panose="020B0600000101010101" pitchFamily="50" charset="-127"/>
            </a:endParaRPr>
          </a:p>
          <a:p>
            <a:pPr lvl="1"/>
            <a:r>
              <a:rPr lang="ko-KR" altLang="en-US" smtClean="0">
                <a:ea typeface="굴림" panose="020B0600000101010101" pitchFamily="50" charset="-127"/>
              </a:rPr>
              <a:t>메트릭을 직접 선택할 수 있다.</a:t>
            </a:r>
            <a:endParaRPr lang="en-US" altLang="ko-KR" smtClean="0">
              <a:ea typeface="굴림" panose="020B0600000101010101" pitchFamily="50" charset="-127"/>
            </a:endParaRPr>
          </a:p>
          <a:p>
            <a:pPr lvl="1"/>
            <a:r>
              <a:rPr lang="ko-KR" altLang="en-US" smtClean="0">
                <a:ea typeface="굴림" panose="020B0600000101010101" pitchFamily="50" charset="-127"/>
              </a:rPr>
              <a:t>메트릭을 검색 개체로부터 선택할 수 있다.</a:t>
            </a:r>
            <a:endParaRPr lang="ko-KR" altLang="en-US" b="1" smtClean="0">
              <a:ea typeface="굴림" panose="020B0600000101010101" pitchFamily="50" charset="-127"/>
            </a:endParaRPr>
          </a:p>
        </p:txBody>
      </p:sp>
      <p:pic>
        <p:nvPicPr>
          <p:cNvPr id="1321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632075"/>
            <a:ext cx="4971256" cy="351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737988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pPr>
              <a:defRPr/>
            </a:pPr>
            <a:r>
              <a:rPr lang="ko-KR" altLang="en-US" b="1">
                <a:ea typeface="굴림"/>
              </a:rPr>
              <a:t>개체 프롬프트</a:t>
            </a:r>
          </a:p>
        </p:txBody>
      </p:sp>
      <p:sp>
        <p:nvSpPr>
          <p:cNvPr id="11268" name="Rectangle 3"/>
          <p:cNvSpPr>
            <a:spLocks noGrp="1" noChangeArrowheads="1"/>
          </p:cNvSpPr>
          <p:nvPr>
            <p:ph type="body" idx="1"/>
          </p:nvPr>
        </p:nvSpPr>
        <p:spPr>
          <a:xfrm>
            <a:off x="228600" y="1146175"/>
            <a:ext cx="8686800" cy="5026025"/>
          </a:xfrm>
        </p:spPr>
        <p:txBody>
          <a:bodyPr/>
          <a:lstStyle/>
          <a:p>
            <a:pPr>
              <a:buFont typeface="Marlett"/>
              <a:buNone/>
              <a:defRPr/>
            </a:pPr>
            <a:r>
              <a:rPr lang="ko-KR" altLang="en-US">
                <a:ea typeface="굴림"/>
              </a:rPr>
              <a:t>템플릿용으로 개체를 선택</a:t>
            </a:r>
          </a:p>
          <a:p>
            <a:pPr lvl="1">
              <a:defRPr/>
            </a:pPr>
            <a:r>
              <a:rPr lang="ko-KR" altLang="en-US">
                <a:ea typeface="굴림"/>
              </a:rPr>
              <a:t>개체는 검색 개체로부터 선택할 수 있다.</a:t>
            </a:r>
          </a:p>
          <a:p>
            <a:pPr lvl="1">
              <a:defRPr/>
            </a:pPr>
            <a:r>
              <a:rPr lang="ko-KR" altLang="en-US">
                <a:ea typeface="굴림"/>
              </a:rPr>
              <a:t>개체는 프로젝트로부터 직접적으로 선택할 수 있다.</a:t>
            </a:r>
            <a:r>
              <a:rPr lang="en-US" altLang="ko-KR">
                <a:ea typeface="굴림"/>
              </a:rPr>
              <a:t> </a:t>
            </a:r>
          </a:p>
          <a:p>
            <a:pPr lvl="1">
              <a:defRPr/>
            </a:pPr>
            <a:r>
              <a:rPr lang="ko-KR" altLang="en-US">
                <a:ea typeface="굴림"/>
              </a:rPr>
              <a:t>한 개의 개체 프롬프트는 단지 한 개의</a:t>
            </a:r>
            <a:r>
              <a:rPr lang="en-US" altLang="ko-KR">
                <a:ea typeface="굴림"/>
              </a:rPr>
              <a:t> </a:t>
            </a:r>
          </a:p>
          <a:p>
            <a:pPr lvl="1">
              <a:buFont typeface="Marlett"/>
              <a:buNone/>
              <a:defRPr/>
            </a:pPr>
            <a:r>
              <a:rPr lang="en-US" altLang="ko-KR">
                <a:ea typeface="굴림"/>
              </a:rPr>
              <a:t>	 </a:t>
            </a:r>
            <a:r>
              <a:rPr lang="ko-KR" altLang="en-US">
                <a:ea typeface="굴림"/>
              </a:rPr>
              <a:t>개체 형태만</a:t>
            </a:r>
          </a:p>
          <a:p>
            <a:pPr lvl="1">
              <a:buFont typeface="Marlett"/>
              <a:buNone/>
              <a:defRPr/>
            </a:pPr>
            <a:r>
              <a:rPr lang="en-US" altLang="ko-KR">
                <a:ea typeface="굴림"/>
              </a:rPr>
              <a:t>     </a:t>
            </a:r>
            <a:r>
              <a:rPr lang="ko-KR" altLang="en-US">
                <a:ea typeface="굴림"/>
              </a:rPr>
              <a:t>포함할 수 </a:t>
            </a:r>
          </a:p>
          <a:p>
            <a:pPr lvl="1">
              <a:buFont typeface="Marlett"/>
              <a:buNone/>
              <a:defRPr/>
            </a:pPr>
            <a:r>
              <a:rPr lang="ko-KR" altLang="en-US">
                <a:ea typeface="굴림"/>
              </a:rPr>
              <a:t>     있다.</a:t>
            </a:r>
          </a:p>
        </p:txBody>
      </p:sp>
      <p:graphicFrame>
        <p:nvGraphicFramePr>
          <p:cNvPr id="11266" name="Object 2"/>
          <p:cNvGraphicFramePr>
            <a:graphicFrameLocks noChangeAspect="1"/>
          </p:cNvGraphicFramePr>
          <p:nvPr/>
        </p:nvGraphicFramePr>
        <p:xfrm>
          <a:off x="2895600" y="3048000"/>
          <a:ext cx="4366128" cy="2973288"/>
        </p:xfrm>
        <a:graphic>
          <a:graphicData uri="http://schemas.openxmlformats.org/presentationml/2006/ole">
            <mc:AlternateContent xmlns:mc="http://schemas.openxmlformats.org/markup-compatibility/2006">
              <mc:Choice xmlns:v="urn:schemas-microsoft-com:vml" Requires="v">
                <p:oleObj spid="_x0000_s68636" name="비트맵 이미지" r:id="rId4" imgW="5601482" imgH="3952381" progId="Paint.Picture">
                  <p:embed/>
                </p:oleObj>
              </mc:Choice>
              <mc:Fallback>
                <p:oleObj name="비트맵 이미지" r:id="rId4" imgW="5601482" imgH="395238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048000"/>
                        <a:ext cx="4366128" cy="29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18683017"/>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pPr>
              <a:defRPr/>
            </a:pPr>
            <a:r>
              <a:rPr lang="ko-KR" altLang="en-US" b="1">
                <a:ea typeface="굴림"/>
              </a:rPr>
              <a:t>값 프롬프트</a:t>
            </a:r>
          </a:p>
        </p:txBody>
      </p:sp>
      <p:sp>
        <p:nvSpPr>
          <p:cNvPr id="133123" name="Rectangle 3"/>
          <p:cNvSpPr>
            <a:spLocks noGrp="1" noChangeArrowheads="1"/>
          </p:cNvSpPr>
          <p:nvPr>
            <p:ph type="body" idx="1"/>
          </p:nvPr>
        </p:nvSpPr>
        <p:spPr>
          <a:xfrm>
            <a:off x="0" y="1143000"/>
            <a:ext cx="9144000" cy="3657600"/>
          </a:xfrm>
        </p:spPr>
        <p:txBody>
          <a:bodyPr/>
          <a:lstStyle/>
          <a:p>
            <a:pPr>
              <a:buFont typeface="Marlett"/>
              <a:buNone/>
              <a:defRPr/>
            </a:pPr>
            <a:r>
              <a:rPr lang="ko-KR" altLang="en-US">
                <a:ea typeface="굴림"/>
              </a:rPr>
              <a:t>  사용자가 선택한 값에 대한 프롬프트</a:t>
            </a:r>
          </a:p>
          <a:p>
            <a:pPr lvl="1">
              <a:defRPr/>
            </a:pPr>
            <a:r>
              <a:rPr lang="ko-KR" altLang="en-US">
                <a:ea typeface="굴림"/>
              </a:rPr>
              <a:t>값 프롬프트는 필터에 포함되어 있어야 한다.</a:t>
            </a:r>
          </a:p>
          <a:p>
            <a:pPr lvl="1">
              <a:defRPr/>
            </a:pPr>
            <a:r>
              <a:rPr lang="ko-KR" altLang="en-US">
                <a:ea typeface="굴림"/>
              </a:rPr>
              <a:t>메트릭이나</a:t>
            </a:r>
            <a:r>
              <a:rPr lang="en-US" altLang="ko-KR">
                <a:ea typeface="굴림"/>
              </a:rPr>
              <a:t> </a:t>
            </a:r>
            <a:r>
              <a:rPr lang="ko-KR" altLang="en-US">
                <a:ea typeface="굴림"/>
              </a:rPr>
              <a:t>애트리뷰트에 제한을 주어 사용됨</a:t>
            </a:r>
          </a:p>
          <a:p>
            <a:pPr lvl="1">
              <a:defRPr/>
            </a:pPr>
            <a:r>
              <a:rPr lang="en-US" altLang="ko-KR">
                <a:ea typeface="굴림"/>
              </a:rPr>
              <a:t>Datatype</a:t>
            </a:r>
            <a:r>
              <a:rPr lang="ko-KR" altLang="en-US">
                <a:ea typeface="굴림"/>
              </a:rPr>
              <a:t>의 제한:</a:t>
            </a:r>
          </a:p>
          <a:p>
            <a:pPr lvl="2">
              <a:defRPr/>
            </a:pPr>
            <a:r>
              <a:rPr lang="ko-KR" altLang="en-US">
                <a:ea typeface="굴림"/>
              </a:rPr>
              <a:t>날짜</a:t>
            </a:r>
          </a:p>
          <a:p>
            <a:pPr lvl="2">
              <a:defRPr/>
            </a:pPr>
            <a:r>
              <a:rPr lang="ko-KR" altLang="en-US">
                <a:ea typeface="굴림"/>
              </a:rPr>
              <a:t>숫자 </a:t>
            </a:r>
          </a:p>
          <a:p>
            <a:pPr lvl="2">
              <a:defRPr/>
            </a:pPr>
            <a:r>
              <a:rPr lang="ko-KR" altLang="en-US">
                <a:ea typeface="굴림"/>
              </a:rPr>
              <a:t>긴(</a:t>
            </a:r>
            <a:r>
              <a:rPr lang="en-US" altLang="ko-KR">
                <a:ea typeface="굴림"/>
              </a:rPr>
              <a:t>long integer)</a:t>
            </a:r>
          </a:p>
          <a:p>
            <a:pPr lvl="2">
              <a:defRPr/>
            </a:pPr>
            <a:r>
              <a:rPr lang="ko-KR" altLang="en-US">
                <a:ea typeface="굴림"/>
              </a:rPr>
              <a:t>텍스트</a:t>
            </a:r>
          </a:p>
          <a:p>
            <a:pPr lvl="2">
              <a:defRPr/>
            </a:pPr>
            <a:endParaRPr lang="ko-KR" altLang="en-US">
              <a:ea typeface="굴림"/>
            </a:endParaRPr>
          </a:p>
        </p:txBody>
      </p:sp>
      <p:pic>
        <p:nvPicPr>
          <p:cNvPr id="133124" name="Picture 6"/>
          <p:cNvPicPr>
            <a:picLocks noChangeAspect="1" noChangeArrowheads="1"/>
          </p:cNvPicPr>
          <p:nvPr/>
        </p:nvPicPr>
        <p:blipFill rotWithShape="1">
          <a:blip r:embed="rId3"/>
          <a:srcRect/>
          <a:stretch>
            <a:fillRect/>
          </a:stretch>
        </p:blipFill>
        <p:spPr>
          <a:xfrm>
            <a:off x="3505200" y="2895600"/>
            <a:ext cx="4353067" cy="3125688"/>
          </a:xfrm>
          <a:prstGeom prst="rect">
            <a:avLst/>
          </a:prstGeom>
          <a:noFill/>
          <a:ln>
            <a:noFill/>
          </a:ln>
        </p:spPr>
      </p:pic>
    </p:spTree>
    <p:extLst>
      <p:ext uri="{BB962C8B-B14F-4D97-AF65-F5344CB8AC3E}">
        <p14:creationId xmlns:p14="http://schemas.microsoft.com/office/powerpoint/2010/main" val="173014072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pPr>
              <a:defRPr/>
            </a:pPr>
            <a:r>
              <a:rPr lang="ko-KR" altLang="en-US" b="1" smtClean="0">
                <a:ea typeface="굴림" pitchFamily="50" charset="-127"/>
              </a:rPr>
              <a:t>프롬프트 생성 옵션</a:t>
            </a:r>
          </a:p>
        </p:txBody>
      </p:sp>
      <p:sp>
        <p:nvSpPr>
          <p:cNvPr id="134147" name="Rectangle 3"/>
          <p:cNvSpPr>
            <a:spLocks noGrp="1" noChangeArrowheads="1"/>
          </p:cNvSpPr>
          <p:nvPr>
            <p:ph type="body" idx="1"/>
          </p:nvPr>
        </p:nvSpPr>
        <p:spPr/>
        <p:txBody>
          <a:bodyPr/>
          <a:lstStyle/>
          <a:p>
            <a:pPr>
              <a:buFont typeface="Marlett" pitchFamily="2" charset="2"/>
              <a:buNone/>
            </a:pPr>
            <a:r>
              <a:rPr lang="ko-KR" altLang="en-US" b="1" smtClean="0">
                <a:ea typeface="굴림" panose="020B0600000101010101" pitchFamily="50" charset="-127"/>
              </a:rPr>
              <a:t>프롬프트 응답</a:t>
            </a:r>
          </a:p>
          <a:p>
            <a:pPr lvl="1"/>
            <a:r>
              <a:rPr lang="ko-KR" altLang="en-US" smtClean="0">
                <a:ea typeface="굴림" panose="020B0600000101010101" pitchFamily="50" charset="-127"/>
              </a:rPr>
              <a:t>프롬프트 </a:t>
            </a:r>
            <a:r>
              <a:rPr lang="ko-KR" altLang="en-US" err="1" smtClean="0">
                <a:ea typeface="굴림" panose="020B0600000101010101" pitchFamily="50" charset="-127"/>
              </a:rPr>
              <a:t>생성기에서는</a:t>
            </a:r>
            <a:r>
              <a:rPr lang="ko-KR" altLang="en-US" smtClean="0">
                <a:ea typeface="굴림" panose="020B0600000101010101" pitchFamily="50" charset="-127"/>
              </a:rPr>
              <a:t> 기본 응답을 선택할 수 있다.</a:t>
            </a:r>
          </a:p>
          <a:p>
            <a:pPr lvl="1"/>
            <a:r>
              <a:rPr lang="ko-KR" altLang="en-US" smtClean="0">
                <a:ea typeface="굴림" panose="020B0600000101010101" pitchFamily="50" charset="-127"/>
              </a:rPr>
              <a:t>프롬프트 </a:t>
            </a:r>
            <a:r>
              <a:rPr lang="ko-KR" altLang="en-US" err="1" smtClean="0">
                <a:ea typeface="굴림" panose="020B0600000101010101" pitchFamily="50" charset="-127"/>
              </a:rPr>
              <a:t>생성기에서는</a:t>
            </a:r>
            <a:r>
              <a:rPr lang="en-US" altLang="ko-KR" smtClean="0">
                <a:ea typeface="굴림" panose="020B0600000101010101" pitchFamily="50" charset="-127"/>
              </a:rPr>
              <a:t> </a:t>
            </a:r>
            <a:r>
              <a:rPr lang="ko-KR" altLang="en-US" smtClean="0">
                <a:ea typeface="굴림" panose="020B0600000101010101" pitchFamily="50" charset="-127"/>
              </a:rPr>
              <a:t>프롬프트에 대한 응답을 요구할 수 있다.</a:t>
            </a:r>
            <a:endParaRPr lang="en-US" altLang="ko-KR" smtClean="0">
              <a:ea typeface="굴림" panose="020B0600000101010101" pitchFamily="50" charset="-127"/>
            </a:endParaRPr>
          </a:p>
        </p:txBody>
      </p:sp>
      <p:grpSp>
        <p:nvGrpSpPr>
          <p:cNvPr id="2" name="그룹 1"/>
          <p:cNvGrpSpPr/>
          <p:nvPr/>
        </p:nvGrpSpPr>
        <p:grpSpPr>
          <a:xfrm>
            <a:off x="2438401" y="2971800"/>
            <a:ext cx="5157936" cy="3049488"/>
            <a:chOff x="2438400" y="2971800"/>
            <a:chExt cx="5610225" cy="3276600"/>
          </a:xfrm>
        </p:grpSpPr>
        <p:pic>
          <p:nvPicPr>
            <p:cNvPr id="1341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971800"/>
              <a:ext cx="56102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34149" name="Oval 7"/>
            <p:cNvSpPr>
              <a:spLocks noChangeArrowheads="1"/>
            </p:cNvSpPr>
            <p:nvPr/>
          </p:nvSpPr>
          <p:spPr bwMode="auto">
            <a:xfrm>
              <a:off x="2667000" y="5105400"/>
              <a:ext cx="533400" cy="3810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grpSp>
    </p:spTree>
    <p:extLst>
      <p:ext uri="{BB962C8B-B14F-4D97-AF65-F5344CB8AC3E}">
        <p14:creationId xmlns:p14="http://schemas.microsoft.com/office/powerpoint/2010/main" val="1352608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pPr>
              <a:defRPr/>
            </a:pPr>
            <a:r>
              <a:rPr lang="ko-KR" altLang="en-US" b="1" smtClean="0">
                <a:ea typeface="굴림" pitchFamily="50" charset="-127"/>
              </a:rPr>
              <a:t>프롬프트 생성 – 웹 옵션</a:t>
            </a:r>
            <a:endParaRPr lang="en-US" altLang="ko-KR" b="1" smtClean="0">
              <a:ea typeface="굴림" pitchFamily="50" charset="-127"/>
            </a:endParaRPr>
          </a:p>
        </p:txBody>
      </p:sp>
      <p:pic>
        <p:nvPicPr>
          <p:cNvPr id="1351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14463"/>
            <a:ext cx="561022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3517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438400"/>
            <a:ext cx="336232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4096524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프롬프트와 </a:t>
            </a:r>
            <a:r>
              <a:rPr lang="ko-KR" altLang="en-US" kern="0">
                <a:ea typeface="굴림"/>
              </a:rPr>
              <a:t>다른 </a:t>
            </a:r>
            <a:r>
              <a:rPr lang="ko-KR" altLang="en-US" kern="0" smtClean="0">
                <a:ea typeface="굴림"/>
              </a:rPr>
              <a:t>개체의 </a:t>
            </a:r>
            <a:r>
              <a:rPr lang="ko-KR" altLang="en-US" kern="0">
                <a:ea typeface="굴림"/>
              </a:rPr>
              <a:t>관계</a:t>
            </a:r>
            <a:endParaRPr lang="en-US" altLang="ko-KR" kern="0">
              <a:ea typeface="굴림"/>
            </a:endParaRPr>
          </a:p>
        </p:txBody>
      </p:sp>
      <p:sp>
        <p:nvSpPr>
          <p:cNvPr id="164" name="Rectangle 2"/>
          <p:cNvSpPr txBox="1">
            <a:spLocks noChangeArrowheads="1"/>
          </p:cNvSpPr>
          <p:nvPr/>
        </p:nvSpPr>
        <p:spPr bwMode="auto">
          <a:xfrm>
            <a:off x="241684" y="1082823"/>
            <a:ext cx="8686800" cy="1653051"/>
          </a:xfrm>
          <a:prstGeom prst="rect">
            <a:avLst/>
          </a:prstGeom>
          <a:noFill/>
          <a:ln w="9525">
            <a:solidFill>
              <a:srgbClr val="C00000"/>
            </a:solid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a:ea typeface="굴림"/>
              </a:rPr>
              <a:t>리포트를 실행하는 동안 사용자에게 정보를 완성하는 대답을 요청하는 </a:t>
            </a:r>
            <a:r>
              <a:rPr lang="en-US" altLang="ko-KR" sz="1600" kern="0">
                <a:ea typeface="굴림"/>
              </a:rPr>
              <a:t>MicroStrategy </a:t>
            </a:r>
            <a:r>
              <a:rPr lang="ko-KR" altLang="en-US" sz="1600" kern="0">
                <a:ea typeface="굴림"/>
              </a:rPr>
              <a:t>개체입니다</a:t>
            </a:r>
            <a:r>
              <a:rPr lang="en-US" altLang="ko-KR" sz="1600" kern="0">
                <a:ea typeface="굴림"/>
              </a:rPr>
              <a:t>. </a:t>
            </a:r>
            <a:r>
              <a:rPr lang="ko-KR" altLang="en-US" sz="1600" kern="0">
                <a:ea typeface="굴림"/>
              </a:rPr>
              <a:t>일반적인 예는 사용자에게 한정 할 특정 애트리뷰트를 선택하라는 메시지를 표시하는 것입니다</a:t>
            </a:r>
            <a:r>
              <a:rPr lang="en-US" altLang="ko-KR" sz="1600" kern="0">
                <a:ea typeface="굴림"/>
              </a:rPr>
              <a:t>.</a:t>
            </a:r>
            <a:endParaRPr lang="ko-KR" altLang="en-US" sz="1600" kern="0">
              <a:ea typeface="굴림"/>
            </a:endParaRPr>
          </a:p>
        </p:txBody>
      </p:sp>
      <p:cxnSp>
        <p:nvCxnSpPr>
          <p:cNvPr id="165"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167"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grpSp>
        <p:nvGrpSpPr>
          <p:cNvPr id="31" name="그룹 30"/>
          <p:cNvGrpSpPr/>
          <p:nvPr/>
        </p:nvGrpSpPr>
        <p:grpSpPr>
          <a:xfrm>
            <a:off x="2064413" y="2183081"/>
            <a:ext cx="972108" cy="650488"/>
            <a:chOff x="2722922" y="1722376"/>
            <a:chExt cx="972108" cy="650488"/>
          </a:xfrm>
        </p:grpSpPr>
        <p:sp>
          <p:nvSpPr>
            <p:cNvPr id="32" name="TextBox 31"/>
            <p:cNvSpPr txBox="1"/>
            <p:nvPr/>
          </p:nvSpPr>
          <p:spPr>
            <a:xfrm>
              <a:off x="2722922" y="2111254"/>
              <a:ext cx="972108" cy="261610"/>
            </a:xfrm>
            <a:prstGeom prst="rect">
              <a:avLst/>
            </a:prstGeom>
          </p:spPr>
          <p:txBody>
            <a:bodyPr wrap="square" rtlCol="0">
              <a:spAutoFit/>
            </a:bodyPr>
            <a:lstStyle/>
            <a:p>
              <a:r>
                <a:rPr lang="ko-KR" altLang="en-US" sz="1100" err="1" smtClean="0"/>
                <a:t>애트리뷰트</a:t>
              </a:r>
              <a:endParaRPr lang="ko-KR" altLang="en-US" sz="1100"/>
            </a:p>
          </p:txBody>
        </p:sp>
        <p:pic>
          <p:nvPicPr>
            <p:cNvPr id="33" name="그림 32"/>
            <p:cNvPicPr>
              <a:picLocks noChangeAspect="1"/>
            </p:cNvPicPr>
            <p:nvPr/>
          </p:nvPicPr>
          <p:blipFill rotWithShape="1">
            <a:blip r:embed="rId3"/>
            <a:srcRect r="32000" b="50000"/>
            <a:stretch/>
          </p:blipFill>
          <p:spPr>
            <a:xfrm>
              <a:off x="2962076" y="1722376"/>
              <a:ext cx="408050" cy="323850"/>
            </a:xfrm>
            <a:prstGeom prst="rect">
              <a:avLst/>
            </a:prstGeom>
          </p:spPr>
        </p:pic>
      </p:grpSp>
      <p:grpSp>
        <p:nvGrpSpPr>
          <p:cNvPr id="34" name="그룹 33"/>
          <p:cNvGrpSpPr/>
          <p:nvPr/>
        </p:nvGrpSpPr>
        <p:grpSpPr>
          <a:xfrm>
            <a:off x="2028698" y="4155711"/>
            <a:ext cx="972108" cy="584556"/>
            <a:chOff x="6985699" y="1603621"/>
            <a:chExt cx="972108" cy="584556"/>
          </a:xfrm>
        </p:grpSpPr>
        <p:sp>
          <p:nvSpPr>
            <p:cNvPr id="35" name="TextBox 34"/>
            <p:cNvSpPr txBox="1"/>
            <p:nvPr/>
          </p:nvSpPr>
          <p:spPr>
            <a:xfrm>
              <a:off x="6985699" y="1926567"/>
              <a:ext cx="972108" cy="261610"/>
            </a:xfrm>
            <a:prstGeom prst="rect">
              <a:avLst/>
            </a:prstGeom>
          </p:spPr>
          <p:txBody>
            <a:bodyPr wrap="square" rtlCol="0">
              <a:spAutoFit/>
            </a:bodyPr>
            <a:lstStyle/>
            <a:p>
              <a:r>
                <a:rPr lang="ko-KR" altLang="en-US" sz="1100" smtClean="0"/>
                <a:t>필터</a:t>
              </a:r>
              <a:endParaRPr lang="ko-KR" altLang="en-US" sz="1100"/>
            </a:p>
          </p:txBody>
        </p:sp>
        <p:pic>
          <p:nvPicPr>
            <p:cNvPr id="36" name="그림 35"/>
            <p:cNvPicPr>
              <a:picLocks noChangeAspect="1"/>
            </p:cNvPicPr>
            <p:nvPr/>
          </p:nvPicPr>
          <p:blipFill>
            <a:blip r:embed="rId4"/>
            <a:stretch>
              <a:fillRect/>
            </a:stretch>
          </p:blipFill>
          <p:spPr>
            <a:xfrm>
              <a:off x="7200292" y="1603621"/>
              <a:ext cx="542925" cy="342900"/>
            </a:xfrm>
            <a:prstGeom prst="rect">
              <a:avLst/>
            </a:prstGeom>
          </p:spPr>
        </p:pic>
      </p:grpSp>
      <p:grpSp>
        <p:nvGrpSpPr>
          <p:cNvPr id="37" name="그룹 36"/>
          <p:cNvGrpSpPr/>
          <p:nvPr/>
        </p:nvGrpSpPr>
        <p:grpSpPr>
          <a:xfrm>
            <a:off x="4419132" y="3566592"/>
            <a:ext cx="972108" cy="609682"/>
            <a:chOff x="6984908" y="2316805"/>
            <a:chExt cx="972108" cy="609682"/>
          </a:xfrm>
        </p:grpSpPr>
        <p:pic>
          <p:nvPicPr>
            <p:cNvPr id="38" name="그림 37"/>
            <p:cNvPicPr>
              <a:picLocks noChangeAspect="1"/>
            </p:cNvPicPr>
            <p:nvPr/>
          </p:nvPicPr>
          <p:blipFill>
            <a:blip r:embed="rId5"/>
            <a:stretch>
              <a:fillRect/>
            </a:stretch>
          </p:blipFill>
          <p:spPr>
            <a:xfrm>
              <a:off x="7276491" y="2316805"/>
              <a:ext cx="390525" cy="352425"/>
            </a:xfrm>
            <a:prstGeom prst="rect">
              <a:avLst/>
            </a:prstGeom>
          </p:spPr>
        </p:pic>
        <p:sp>
          <p:nvSpPr>
            <p:cNvPr id="39" name="TextBox 38"/>
            <p:cNvSpPr txBox="1"/>
            <p:nvPr/>
          </p:nvSpPr>
          <p:spPr>
            <a:xfrm>
              <a:off x="6984908" y="2664877"/>
              <a:ext cx="972108" cy="261610"/>
            </a:xfrm>
            <a:prstGeom prst="rect">
              <a:avLst/>
            </a:prstGeom>
          </p:spPr>
          <p:txBody>
            <a:bodyPr wrap="square" rtlCol="0">
              <a:spAutoFit/>
            </a:bodyPr>
            <a:lstStyle/>
            <a:p>
              <a:r>
                <a:rPr lang="ko-KR" altLang="en-US" sz="1100" smtClean="0"/>
                <a:t>프롬프트</a:t>
              </a:r>
              <a:endParaRPr lang="ko-KR" altLang="en-US" sz="1100"/>
            </a:p>
          </p:txBody>
        </p:sp>
      </p:grpSp>
      <p:grpSp>
        <p:nvGrpSpPr>
          <p:cNvPr id="40" name="그룹 39"/>
          <p:cNvGrpSpPr/>
          <p:nvPr/>
        </p:nvGrpSpPr>
        <p:grpSpPr>
          <a:xfrm>
            <a:off x="6666501" y="3871400"/>
            <a:ext cx="972108" cy="578745"/>
            <a:chOff x="6953604" y="3313780"/>
            <a:chExt cx="972108" cy="578745"/>
          </a:xfrm>
        </p:grpSpPr>
        <p:pic>
          <p:nvPicPr>
            <p:cNvPr id="41" name="그림 40"/>
            <p:cNvPicPr>
              <a:picLocks noChangeAspect="1"/>
            </p:cNvPicPr>
            <p:nvPr/>
          </p:nvPicPr>
          <p:blipFill>
            <a:blip r:embed="rId6"/>
            <a:stretch>
              <a:fillRect/>
            </a:stretch>
          </p:blipFill>
          <p:spPr>
            <a:xfrm>
              <a:off x="7228867" y="3313780"/>
              <a:ext cx="514350" cy="323850"/>
            </a:xfrm>
            <a:prstGeom prst="rect">
              <a:avLst/>
            </a:prstGeom>
          </p:spPr>
        </p:pic>
        <p:sp>
          <p:nvSpPr>
            <p:cNvPr id="42" name="TextBox 41"/>
            <p:cNvSpPr txBox="1"/>
            <p:nvPr/>
          </p:nvSpPr>
          <p:spPr>
            <a:xfrm>
              <a:off x="6953604" y="3630915"/>
              <a:ext cx="972108" cy="261610"/>
            </a:xfrm>
            <a:prstGeom prst="rect">
              <a:avLst/>
            </a:prstGeom>
          </p:spPr>
          <p:txBody>
            <a:bodyPr wrap="square" rtlCol="0">
              <a:spAutoFit/>
            </a:bodyPr>
            <a:lstStyle/>
            <a:p>
              <a:r>
                <a:rPr lang="ko-KR" altLang="en-US" sz="1100" smtClean="0"/>
                <a:t>템플릿</a:t>
              </a:r>
              <a:endParaRPr lang="ko-KR" altLang="en-US" sz="1100"/>
            </a:p>
          </p:txBody>
        </p:sp>
      </p:grpSp>
      <p:grpSp>
        <p:nvGrpSpPr>
          <p:cNvPr id="43" name="그룹 42"/>
          <p:cNvGrpSpPr/>
          <p:nvPr/>
        </p:nvGrpSpPr>
        <p:grpSpPr>
          <a:xfrm>
            <a:off x="5829942" y="4960679"/>
            <a:ext cx="972108" cy="655995"/>
            <a:chOff x="7102538" y="4516799"/>
            <a:chExt cx="972108" cy="655995"/>
          </a:xfrm>
        </p:grpSpPr>
        <p:pic>
          <p:nvPicPr>
            <p:cNvPr id="45" name="그림 44"/>
            <p:cNvPicPr>
              <a:picLocks noChangeAspect="1"/>
            </p:cNvPicPr>
            <p:nvPr/>
          </p:nvPicPr>
          <p:blipFill>
            <a:blip r:embed="rId7"/>
            <a:stretch>
              <a:fillRect/>
            </a:stretch>
          </p:blipFill>
          <p:spPr>
            <a:xfrm>
              <a:off x="7383805" y="4516799"/>
              <a:ext cx="409575" cy="333375"/>
            </a:xfrm>
            <a:prstGeom prst="rect">
              <a:avLst/>
            </a:prstGeom>
          </p:spPr>
        </p:pic>
        <p:sp>
          <p:nvSpPr>
            <p:cNvPr id="46" name="TextBox 45"/>
            <p:cNvSpPr txBox="1"/>
            <p:nvPr/>
          </p:nvSpPr>
          <p:spPr>
            <a:xfrm>
              <a:off x="7102538" y="4911184"/>
              <a:ext cx="972108" cy="261610"/>
            </a:xfrm>
            <a:prstGeom prst="rect">
              <a:avLst/>
            </a:prstGeom>
          </p:spPr>
          <p:txBody>
            <a:bodyPr wrap="square" rtlCol="0">
              <a:spAutoFit/>
            </a:bodyPr>
            <a:lstStyle/>
            <a:p>
              <a:r>
                <a:rPr lang="ko-KR" altLang="en-US" sz="1100" smtClean="0"/>
                <a:t>사용자그룹</a:t>
              </a:r>
              <a:endParaRPr lang="ko-KR" altLang="en-US" sz="1100"/>
            </a:p>
          </p:txBody>
        </p:sp>
      </p:grpSp>
      <p:grpSp>
        <p:nvGrpSpPr>
          <p:cNvPr id="47" name="그룹 46"/>
          <p:cNvGrpSpPr/>
          <p:nvPr/>
        </p:nvGrpSpPr>
        <p:grpSpPr>
          <a:xfrm>
            <a:off x="1991938" y="5116671"/>
            <a:ext cx="1031307" cy="652589"/>
            <a:chOff x="3554497" y="3964677"/>
            <a:chExt cx="1031307" cy="652589"/>
          </a:xfrm>
        </p:grpSpPr>
        <p:pic>
          <p:nvPicPr>
            <p:cNvPr id="48" name="그림 47"/>
            <p:cNvPicPr>
              <a:picLocks noChangeAspect="1"/>
            </p:cNvPicPr>
            <p:nvPr/>
          </p:nvPicPr>
          <p:blipFill>
            <a:blip r:embed="rId8"/>
            <a:stretch>
              <a:fillRect/>
            </a:stretch>
          </p:blipFill>
          <p:spPr>
            <a:xfrm>
              <a:off x="3875050" y="3964677"/>
              <a:ext cx="495300" cy="457200"/>
            </a:xfrm>
            <a:prstGeom prst="rect">
              <a:avLst/>
            </a:prstGeom>
          </p:spPr>
        </p:pic>
        <p:sp>
          <p:nvSpPr>
            <p:cNvPr id="49" name="TextBox 48"/>
            <p:cNvSpPr txBox="1"/>
            <p:nvPr/>
          </p:nvSpPr>
          <p:spPr>
            <a:xfrm>
              <a:off x="3554497" y="4355656"/>
              <a:ext cx="1031307" cy="261610"/>
            </a:xfrm>
            <a:prstGeom prst="rect">
              <a:avLst/>
            </a:prstGeom>
          </p:spPr>
          <p:txBody>
            <a:bodyPr wrap="square" rtlCol="0">
              <a:spAutoFit/>
            </a:bodyPr>
            <a:lstStyle/>
            <a:p>
              <a:r>
                <a:rPr lang="ko-KR" altLang="en-US" sz="1100" err="1" smtClean="0"/>
                <a:t>메트릭</a:t>
              </a:r>
              <a:endParaRPr lang="ko-KR" altLang="en-US" sz="1100"/>
            </a:p>
          </p:txBody>
        </p:sp>
      </p:grpSp>
      <p:grpSp>
        <p:nvGrpSpPr>
          <p:cNvPr id="50" name="그룹 49"/>
          <p:cNvGrpSpPr/>
          <p:nvPr/>
        </p:nvGrpSpPr>
        <p:grpSpPr>
          <a:xfrm>
            <a:off x="5945123" y="2671369"/>
            <a:ext cx="972108" cy="555105"/>
            <a:chOff x="2945471" y="1210859"/>
            <a:chExt cx="972108" cy="555105"/>
          </a:xfrm>
        </p:grpSpPr>
        <p:pic>
          <p:nvPicPr>
            <p:cNvPr id="51" name="그림 50"/>
            <p:cNvPicPr>
              <a:picLocks noChangeAspect="1"/>
            </p:cNvPicPr>
            <p:nvPr/>
          </p:nvPicPr>
          <p:blipFill>
            <a:blip r:embed="rId9"/>
            <a:stretch>
              <a:fillRect/>
            </a:stretch>
          </p:blipFill>
          <p:spPr>
            <a:xfrm>
              <a:off x="3173748" y="1210859"/>
              <a:ext cx="628650" cy="352425"/>
            </a:xfrm>
            <a:prstGeom prst="rect">
              <a:avLst/>
            </a:prstGeom>
          </p:spPr>
        </p:pic>
        <p:sp>
          <p:nvSpPr>
            <p:cNvPr id="52" name="TextBox 51"/>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cxnSp>
        <p:nvCxnSpPr>
          <p:cNvPr id="73" name="구부러진 연결선 72"/>
          <p:cNvCxnSpPr>
            <a:stCxn id="33" idx="3"/>
            <a:endCxn id="38" idx="0"/>
          </p:cNvCxnSpPr>
          <p:nvPr/>
        </p:nvCxnSpPr>
        <p:spPr>
          <a:xfrm>
            <a:off x="2711617" y="2345006"/>
            <a:ext cx="2194361" cy="1221586"/>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grpSp>
        <p:nvGrpSpPr>
          <p:cNvPr id="74" name="그룹 73"/>
          <p:cNvGrpSpPr/>
          <p:nvPr/>
        </p:nvGrpSpPr>
        <p:grpSpPr>
          <a:xfrm>
            <a:off x="2064413" y="3228488"/>
            <a:ext cx="972108" cy="567430"/>
            <a:chOff x="1974878" y="5085184"/>
            <a:chExt cx="972108" cy="567430"/>
          </a:xfrm>
        </p:grpSpPr>
        <p:pic>
          <p:nvPicPr>
            <p:cNvPr id="76" name="그림 75"/>
            <p:cNvPicPr>
              <a:picLocks noChangeAspect="1"/>
            </p:cNvPicPr>
            <p:nvPr/>
          </p:nvPicPr>
          <p:blipFill rotWithShape="1">
            <a:blip r:embed="rId10"/>
            <a:srcRect t="9518"/>
            <a:stretch/>
          </p:blipFill>
          <p:spPr>
            <a:xfrm>
              <a:off x="2275271" y="5085184"/>
              <a:ext cx="400050" cy="318883"/>
            </a:xfrm>
            <a:prstGeom prst="rect">
              <a:avLst/>
            </a:prstGeom>
          </p:spPr>
        </p:pic>
        <p:sp>
          <p:nvSpPr>
            <p:cNvPr id="77" name="TextBox 76"/>
            <p:cNvSpPr txBox="1"/>
            <p:nvPr/>
          </p:nvSpPr>
          <p:spPr>
            <a:xfrm>
              <a:off x="1974878" y="5391004"/>
              <a:ext cx="972108" cy="261610"/>
            </a:xfrm>
            <a:prstGeom prst="rect">
              <a:avLst/>
            </a:prstGeom>
          </p:spPr>
          <p:txBody>
            <a:bodyPr wrap="square" rtlCol="0">
              <a:spAutoFit/>
            </a:bodyPr>
            <a:lstStyle/>
            <a:p>
              <a:r>
                <a:rPr lang="ko-KR" altLang="en-US" sz="1100" smtClean="0"/>
                <a:t>계층</a:t>
              </a:r>
              <a:endParaRPr lang="en-US" altLang="ko-KR" sz="1100" smtClean="0"/>
            </a:p>
          </p:txBody>
        </p:sp>
      </p:grpSp>
      <p:cxnSp>
        <p:nvCxnSpPr>
          <p:cNvPr id="79" name="구부러진 연결선 78"/>
          <p:cNvCxnSpPr>
            <a:stCxn id="76" idx="3"/>
            <a:endCxn id="38" idx="1"/>
          </p:cNvCxnSpPr>
          <p:nvPr/>
        </p:nvCxnSpPr>
        <p:spPr>
          <a:xfrm>
            <a:off x="2764856" y="3387930"/>
            <a:ext cx="1945859" cy="354875"/>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80" name="구부러진 연결선 79"/>
          <p:cNvCxnSpPr/>
          <p:nvPr/>
        </p:nvCxnSpPr>
        <p:spPr>
          <a:xfrm flipV="1">
            <a:off x="2817649" y="3974580"/>
            <a:ext cx="1728299" cy="591567"/>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C00000"/>
            </a:solidFill>
            <a:prstDash val="solid"/>
            <a:round/>
            <a:headEnd type="triangle" w="lg" len="lg"/>
            <a:tailEnd type="triangle" w="lg" len="lg"/>
          </a:ln>
          <a:effectLst/>
        </p:spPr>
      </p:cxnSp>
      <p:cxnSp>
        <p:nvCxnSpPr>
          <p:cNvPr id="82" name="구부러진 연결선 81"/>
          <p:cNvCxnSpPr>
            <a:stCxn id="48" idx="3"/>
            <a:endCxn id="39" idx="2"/>
          </p:cNvCxnSpPr>
          <p:nvPr/>
        </p:nvCxnSpPr>
        <p:spPr>
          <a:xfrm flipV="1">
            <a:off x="2807791" y="4176274"/>
            <a:ext cx="2097395" cy="1168997"/>
          </a:xfrm>
          <a:prstGeom prst="curvedConnector2">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83" name="구부러진 연결선 82"/>
          <p:cNvCxnSpPr>
            <a:stCxn id="38" idx="3"/>
            <a:endCxn id="51" idx="1"/>
          </p:cNvCxnSpPr>
          <p:nvPr/>
        </p:nvCxnSpPr>
        <p:spPr>
          <a:xfrm flipV="1">
            <a:off x="5101240" y="2847582"/>
            <a:ext cx="1072160" cy="895223"/>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85" name="구부러진 연결선 84"/>
          <p:cNvCxnSpPr>
            <a:stCxn id="38" idx="3"/>
            <a:endCxn id="41" idx="1"/>
          </p:cNvCxnSpPr>
          <p:nvPr/>
        </p:nvCxnSpPr>
        <p:spPr>
          <a:xfrm>
            <a:off x="5101240" y="3742805"/>
            <a:ext cx="1840524" cy="290520"/>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cxnSp>
        <p:nvCxnSpPr>
          <p:cNvPr id="86" name="구부러진 연결선 85"/>
          <p:cNvCxnSpPr>
            <a:stCxn id="38" idx="3"/>
            <a:endCxn id="45" idx="1"/>
          </p:cNvCxnSpPr>
          <p:nvPr/>
        </p:nvCxnSpPr>
        <p:spPr>
          <a:xfrm>
            <a:off x="5101240" y="3742805"/>
            <a:ext cx="1009969" cy="1384562"/>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w="lg" len="lg"/>
          </a:ln>
          <a:effectLst/>
        </p:spPr>
      </p:cxnSp>
      <p:sp>
        <p:nvSpPr>
          <p:cNvPr id="87" name="TextBox 86"/>
          <p:cNvSpPr txBox="1"/>
          <p:nvPr/>
        </p:nvSpPr>
        <p:spPr>
          <a:xfrm>
            <a:off x="5679242" y="3746791"/>
            <a:ext cx="824265" cy="215444"/>
          </a:xfrm>
          <a:prstGeom prst="rect">
            <a:avLst/>
          </a:prstGeom>
        </p:spPr>
        <p:txBody>
          <a:bodyPr wrap="none" rtlCol="0">
            <a:spAutoFit/>
          </a:bodyPr>
          <a:lstStyle/>
          <a:p>
            <a:r>
              <a:rPr lang="ko-KR" altLang="en-US" sz="800" smtClean="0">
                <a:solidFill>
                  <a:srgbClr val="0070C0"/>
                </a:solidFill>
              </a:rPr>
              <a:t>개체 프롬프트</a:t>
            </a:r>
            <a:endParaRPr lang="ko-KR" altLang="en-US" sz="800">
              <a:solidFill>
                <a:srgbClr val="0070C0"/>
              </a:solidFill>
            </a:endParaRPr>
          </a:p>
        </p:txBody>
      </p:sp>
    </p:spTree>
    <p:extLst>
      <p:ext uri="{BB962C8B-B14F-4D97-AF65-F5344CB8AC3E}">
        <p14:creationId xmlns:p14="http://schemas.microsoft.com/office/powerpoint/2010/main" val="1293434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Grp="1" noChangeArrowheads="1"/>
          </p:cNvSpPr>
          <p:nvPr>
            <p:ph type="body" idx="1"/>
          </p:nvPr>
        </p:nvSpPr>
        <p:spPr>
          <a:xfrm>
            <a:off x="1219200" y="2590800"/>
            <a:ext cx="6553200" cy="762000"/>
          </a:xfrm>
        </p:spPr>
        <p:txBody>
          <a:bodyPr/>
          <a:lstStyle/>
          <a:p>
            <a:pPr algn="ctr">
              <a:buFont typeface="Marlett" pitchFamily="2" charset="2"/>
              <a:buNone/>
            </a:pPr>
            <a:r>
              <a:rPr lang="en-US" altLang="ko-KR" sz="3200" smtClean="0">
                <a:ea typeface="굴림" panose="020B0600000101010101" pitchFamily="50" charset="-127"/>
              </a:rPr>
              <a:t>8. </a:t>
            </a:r>
            <a:r>
              <a:rPr lang="ko-KR" altLang="en-US" sz="3200" smtClean="0">
                <a:ea typeface="굴림" panose="020B0600000101010101" pitchFamily="50" charset="-127"/>
              </a:rPr>
              <a:t>콘솔리데이션</a:t>
            </a:r>
            <a:endParaRPr lang="ko-KR" altLang="en-US" smtClean="0">
              <a:ea typeface="굴림" panose="020B0600000101010101" pitchFamily="50" charset="-127"/>
            </a:endParaRPr>
          </a:p>
        </p:txBody>
      </p:sp>
      <p:pic>
        <p:nvPicPr>
          <p:cNvPr id="156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165644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ko-KR" altLang="en-US" b="1" smtClean="0">
                <a:ea typeface="굴림" pitchFamily="50" charset="-127"/>
              </a:rPr>
              <a:t>팩트란</a:t>
            </a:r>
            <a:r>
              <a:rPr lang="ko-KR" altLang="en-US" smtClean="0">
                <a:ea typeface="굴림" pitchFamily="50" charset="-127"/>
              </a:rPr>
              <a:t>?</a:t>
            </a:r>
          </a:p>
        </p:txBody>
      </p:sp>
      <p:sp>
        <p:nvSpPr>
          <p:cNvPr id="248835" name="Rectangle 3"/>
          <p:cNvSpPr>
            <a:spLocks noGrp="1" noChangeArrowheads="1"/>
          </p:cNvSpPr>
          <p:nvPr>
            <p:ph type="body" idx="1"/>
          </p:nvPr>
        </p:nvSpPr>
        <p:spPr>
          <a:xfrm>
            <a:off x="685800" y="2286000"/>
            <a:ext cx="4800600" cy="4114800"/>
          </a:xfrm>
        </p:spPr>
        <p:txBody>
          <a:bodyPr/>
          <a:lstStyle/>
          <a:p>
            <a:r>
              <a:rPr lang="ko-KR" altLang="en-US" smtClean="0">
                <a:ea typeface="굴림" panose="020B0600000101010101" pitchFamily="50" charset="-127"/>
              </a:rPr>
              <a:t>팩트란 </a:t>
            </a:r>
            <a:r>
              <a:rPr lang="en-US" altLang="ko-KR" smtClean="0">
                <a:ea typeface="굴림" panose="020B0600000101010101" pitchFamily="50" charset="-127"/>
              </a:rPr>
              <a:t>MicroStrategy  </a:t>
            </a:r>
            <a:r>
              <a:rPr lang="ko-KR" altLang="en-US" smtClean="0">
                <a:ea typeface="굴림" panose="020B0600000101010101" pitchFamily="50" charset="-127"/>
              </a:rPr>
              <a:t>리포팅 환경을 위한 </a:t>
            </a:r>
            <a:r>
              <a:rPr lang="en-US" altLang="ko-KR" smtClean="0">
                <a:ea typeface="굴림" panose="020B0600000101010101" pitchFamily="50" charset="-127"/>
              </a:rPr>
              <a:t>data warehouse</a:t>
            </a:r>
            <a:r>
              <a:rPr lang="ko-KR" altLang="en-US" smtClean="0">
                <a:ea typeface="굴림" panose="020B0600000101010101" pitchFamily="50" charset="-127"/>
              </a:rPr>
              <a:t>의 </a:t>
            </a:r>
            <a:r>
              <a:rPr lang="en-US" altLang="ko-KR" smtClean="0">
                <a:ea typeface="굴림" panose="020B0600000101010101" pitchFamily="50" charset="-127"/>
              </a:rPr>
              <a:t>numeric data</a:t>
            </a:r>
            <a:r>
              <a:rPr lang="ko-KR" altLang="en-US" smtClean="0">
                <a:ea typeface="굴림" panose="020B0600000101010101" pitchFamily="50" charset="-127"/>
              </a:rPr>
              <a:t>값을 말한다.</a:t>
            </a:r>
            <a:endParaRPr lang="en-US" altLang="ko-KR" smtClean="0">
              <a:ea typeface="굴림" panose="020B0600000101010101" pitchFamily="50" charset="-127"/>
            </a:endParaRPr>
          </a:p>
        </p:txBody>
      </p:sp>
      <p:pic>
        <p:nvPicPr>
          <p:cNvPr id="248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295400"/>
            <a:ext cx="2303463"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0105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050"/>
          <p:cNvSpPr>
            <a:spLocks noGrp="1" noChangeArrowheads="1"/>
          </p:cNvSpPr>
          <p:nvPr>
            <p:ph type="title"/>
          </p:nvPr>
        </p:nvSpPr>
        <p:spPr/>
        <p:txBody>
          <a:bodyPr/>
          <a:lstStyle/>
          <a:p>
            <a:pPr>
              <a:defRPr/>
            </a:pPr>
            <a:r>
              <a:rPr lang="ko-KR" altLang="en-US" b="1" smtClean="0">
                <a:ea typeface="굴림" pitchFamily="50" charset="-127"/>
              </a:rPr>
              <a:t>목차</a:t>
            </a:r>
          </a:p>
        </p:txBody>
      </p:sp>
      <p:sp>
        <p:nvSpPr>
          <p:cNvPr id="157699" name="Rectangle 2051"/>
          <p:cNvSpPr>
            <a:spLocks noGrp="1" noChangeArrowheads="1"/>
          </p:cNvSpPr>
          <p:nvPr>
            <p:ph type="body" idx="1"/>
          </p:nvPr>
        </p:nvSpPr>
        <p:spPr/>
        <p:txBody>
          <a:bodyPr/>
          <a:lstStyle/>
          <a:p>
            <a:r>
              <a:rPr lang="ko-KR" altLang="en-US" smtClean="0">
                <a:ea typeface="굴림" panose="020B0600000101010101" pitchFamily="50" charset="-127"/>
              </a:rPr>
              <a:t>콘솔리데이션이란?</a:t>
            </a:r>
          </a:p>
          <a:p>
            <a:r>
              <a:rPr lang="ko-KR" altLang="en-US" smtClean="0">
                <a:ea typeface="굴림" panose="020B0600000101010101" pitchFamily="50" charset="-127"/>
              </a:rPr>
              <a:t>콘솔리데이션 생성</a:t>
            </a:r>
            <a:endParaRPr lang="en-US" altLang="ko-KR" smtClean="0">
              <a:ea typeface="굴림" panose="020B0600000101010101" pitchFamily="50" charset="-127"/>
            </a:endParaRPr>
          </a:p>
          <a:p>
            <a:pPr lvl="1"/>
            <a:r>
              <a:rPr lang="ko-KR" altLang="en-US" smtClean="0">
                <a:ea typeface="굴림" panose="020B0600000101010101" pitchFamily="50" charset="-127"/>
              </a:rPr>
              <a:t>콘솔리데이션 편집기</a:t>
            </a:r>
            <a:endParaRPr lang="en-US" altLang="ko-KR" smtClean="0">
              <a:ea typeface="굴림" panose="020B0600000101010101" pitchFamily="50" charset="-127"/>
            </a:endParaRPr>
          </a:p>
          <a:p>
            <a:pPr lvl="1"/>
            <a:r>
              <a:rPr lang="ko-KR" altLang="en-US" smtClean="0">
                <a:ea typeface="굴림" panose="020B0600000101010101" pitchFamily="50" charset="-127"/>
              </a:rPr>
              <a:t>콘솔리데이션 구성요소</a:t>
            </a:r>
            <a:endParaRPr lang="en-US" altLang="ko-KR" smtClean="0">
              <a:ea typeface="굴림" panose="020B0600000101010101" pitchFamily="50" charset="-127"/>
            </a:endParaRPr>
          </a:p>
          <a:p>
            <a:pPr lvl="1"/>
            <a:r>
              <a:rPr lang="ko-KR" altLang="en-US" smtClean="0">
                <a:ea typeface="굴림" panose="020B0600000101010101" pitchFamily="50" charset="-127"/>
              </a:rPr>
              <a:t>구성요소 표현</a:t>
            </a:r>
            <a:endParaRPr lang="en-US" altLang="ko-KR" smtClean="0">
              <a:ea typeface="굴림" panose="020B0600000101010101" pitchFamily="50" charset="-127"/>
            </a:endParaRPr>
          </a:p>
        </p:txBody>
      </p:sp>
    </p:spTree>
    <p:extLst>
      <p:ext uri="{BB962C8B-B14F-4D97-AF65-F5344CB8AC3E}">
        <p14:creationId xmlns:p14="http://schemas.microsoft.com/office/powerpoint/2010/main" val="258204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ko-KR" altLang="en-US" b="1">
                <a:ea typeface="굴림"/>
              </a:rPr>
              <a:t>콘솔리데이션이란?</a:t>
            </a:r>
          </a:p>
        </p:txBody>
      </p:sp>
      <p:sp>
        <p:nvSpPr>
          <p:cNvPr id="158723" name="Rectangle 3"/>
          <p:cNvSpPr>
            <a:spLocks noGrp="1" noChangeArrowheads="1"/>
          </p:cNvSpPr>
          <p:nvPr>
            <p:ph type="body" idx="1"/>
          </p:nvPr>
        </p:nvSpPr>
        <p:spPr/>
        <p:txBody>
          <a:bodyPr/>
          <a:lstStyle/>
          <a:p>
            <a:pPr lvl="0">
              <a:defRPr/>
            </a:pPr>
            <a:r>
              <a:rPr lang="ko-KR" altLang="en-US" sz="2400">
                <a:ea typeface="굴림"/>
              </a:rPr>
              <a:t>콘솔리데이션은 </a:t>
            </a:r>
            <a:r>
              <a:rPr lang="en-US" altLang="ko-KR" sz="2400">
                <a:ea typeface="굴림"/>
              </a:rPr>
              <a:t> </a:t>
            </a:r>
            <a:r>
              <a:rPr lang="ko-KR" altLang="en-US" sz="2400">
                <a:ea typeface="굴림"/>
              </a:rPr>
              <a:t>논리적인 카테고리내의 구성 요소들의 그룹핑으로 구성된다.</a:t>
            </a:r>
          </a:p>
          <a:p>
            <a:pPr lvl="1">
              <a:defRPr/>
            </a:pPr>
            <a:endParaRPr lang="ko-KR" altLang="en-US">
              <a:ea typeface="굴림"/>
            </a:endParaRPr>
          </a:p>
        </p:txBody>
      </p:sp>
      <p:pic>
        <p:nvPicPr>
          <p:cNvPr id="158724" name="Picture 6"/>
          <p:cNvPicPr>
            <a:picLocks noChangeAspect="1" noChangeArrowheads="1"/>
          </p:cNvPicPr>
          <p:nvPr/>
        </p:nvPicPr>
        <p:blipFill rotWithShape="1">
          <a:blip r:embed="rId3"/>
          <a:srcRect/>
          <a:stretch>
            <a:fillRect/>
          </a:stretch>
        </p:blipFill>
        <p:spPr>
          <a:xfrm>
            <a:off x="1219200" y="2286000"/>
            <a:ext cx="6477000" cy="3505200"/>
          </a:xfrm>
          <a:prstGeom prst="rect">
            <a:avLst/>
          </a:prstGeom>
          <a:noFill/>
          <a:ln>
            <a:noFill/>
          </a:ln>
        </p:spPr>
      </p:pic>
    </p:spTree>
    <p:extLst>
      <p:ext uri="{BB962C8B-B14F-4D97-AF65-F5344CB8AC3E}">
        <p14:creationId xmlns:p14="http://schemas.microsoft.com/office/powerpoint/2010/main" val="3771585110"/>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pPr>
              <a:defRPr/>
            </a:pPr>
            <a:r>
              <a:rPr lang="ko-KR" altLang="en-US" b="1">
                <a:ea typeface="굴림"/>
              </a:rPr>
              <a:t>콘솔리데이션 생성: 콘솔리데이션 편집기</a:t>
            </a:r>
          </a:p>
        </p:txBody>
      </p:sp>
      <p:sp>
        <p:nvSpPr>
          <p:cNvPr id="159747" name="Rectangle 3"/>
          <p:cNvSpPr>
            <a:spLocks noGrp="1" noChangeArrowheads="1"/>
          </p:cNvSpPr>
          <p:nvPr>
            <p:ph type="body" idx="1"/>
          </p:nvPr>
        </p:nvSpPr>
        <p:spPr>
          <a:xfrm>
            <a:off x="228600" y="1146175"/>
            <a:ext cx="8686800" cy="5026025"/>
          </a:xfrm>
        </p:spPr>
        <p:txBody>
          <a:bodyPr/>
          <a:lstStyle/>
          <a:p>
            <a:pPr lvl="0">
              <a:defRPr/>
            </a:pPr>
            <a:r>
              <a:rPr lang="ko-KR" altLang="en-US" sz="2400">
                <a:ea typeface="굴림"/>
              </a:rPr>
              <a:t>구성 요소들은 콘솔리데이션에서 사용되기 위해 사용자가 미리 정의해 놓은 계층 내에 위치하고 있어야 한다.</a:t>
            </a:r>
          </a:p>
        </p:txBody>
      </p:sp>
      <p:pic>
        <p:nvPicPr>
          <p:cNvPr id="159748" name="Picture 6"/>
          <p:cNvPicPr>
            <a:picLocks noChangeAspect="1" noChangeArrowheads="1"/>
          </p:cNvPicPr>
          <p:nvPr/>
        </p:nvPicPr>
        <p:blipFill rotWithShape="1">
          <a:blip r:embed="rId3"/>
          <a:srcRect/>
          <a:stretch>
            <a:fillRect/>
          </a:stretch>
        </p:blipFill>
        <p:spPr>
          <a:xfrm>
            <a:off x="1219200" y="2166938"/>
            <a:ext cx="6553200" cy="4114800"/>
          </a:xfrm>
          <a:prstGeom prst="rect">
            <a:avLst/>
          </a:prstGeom>
          <a:noFill/>
          <a:ln>
            <a:noFill/>
          </a:ln>
        </p:spPr>
      </p:pic>
    </p:spTree>
    <p:extLst>
      <p:ext uri="{BB962C8B-B14F-4D97-AF65-F5344CB8AC3E}">
        <p14:creationId xmlns:p14="http://schemas.microsoft.com/office/powerpoint/2010/main" val="2400320550"/>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pPr>
              <a:defRPr/>
            </a:pPr>
            <a:r>
              <a:rPr lang="ko-KR" altLang="en-US" b="1" smtClean="0">
                <a:ea typeface="굴림" pitchFamily="50" charset="-127"/>
              </a:rPr>
              <a:t>콘솔리데이션 구성요소</a:t>
            </a:r>
          </a:p>
        </p:txBody>
      </p:sp>
      <p:sp>
        <p:nvSpPr>
          <p:cNvPr id="160771" name="Rectangle 3"/>
          <p:cNvSpPr>
            <a:spLocks noGrp="1" noChangeArrowheads="1"/>
          </p:cNvSpPr>
          <p:nvPr>
            <p:ph type="body" idx="1"/>
          </p:nvPr>
        </p:nvSpPr>
        <p:spPr/>
        <p:txBody>
          <a:bodyPr/>
          <a:lstStyle/>
          <a:p>
            <a:r>
              <a:rPr lang="ko-KR" altLang="en-US" sz="2400" smtClean="0">
                <a:ea typeface="굴림" panose="020B0600000101010101" pitchFamily="50" charset="-127"/>
              </a:rPr>
              <a:t>구성 요소들은 그룹으로써 표현된다.</a:t>
            </a:r>
            <a:endParaRPr lang="en-US" altLang="ko-KR" sz="2400" smtClean="0">
              <a:ea typeface="굴림" panose="020B0600000101010101" pitchFamily="50" charset="-127"/>
            </a:endParaRPr>
          </a:p>
        </p:txBody>
      </p:sp>
      <p:sp>
        <p:nvSpPr>
          <p:cNvPr id="160772" name="Oval 8"/>
          <p:cNvSpPr>
            <a:spLocks noChangeArrowheads="1"/>
          </p:cNvSpPr>
          <p:nvPr/>
        </p:nvSpPr>
        <p:spPr bwMode="auto">
          <a:xfrm>
            <a:off x="3886200" y="4495800"/>
            <a:ext cx="76200" cy="76200"/>
          </a:xfrm>
          <a:prstGeom prst="ellipse">
            <a:avLst/>
          </a:prstGeom>
          <a:gradFill rotWithShape="0">
            <a:gsLst>
              <a:gs pos="0">
                <a:srgbClr val="CCECFF"/>
              </a:gs>
              <a:gs pos="100000">
                <a:srgbClr val="99CCFF"/>
              </a:gs>
            </a:gsLst>
            <a:lin ang="5400000" scaled="1"/>
          </a:gradFill>
          <a:ln w="38100">
            <a:solidFill>
              <a:schemeClr val="tx1"/>
            </a:solidFill>
            <a:round/>
            <a:headEnd/>
            <a:tailEnd/>
          </a:ln>
        </p:spPr>
        <p:txBody>
          <a:bodyPr wrap="none" anchor="ctr"/>
          <a:lstStyle>
            <a:lvl1pPr eaLnBrk="0" hangingPunct="0">
              <a:defRPr b="1">
                <a:solidFill>
                  <a:schemeClr val="tx1"/>
                </a:solidFill>
                <a:latin typeface="Futura Bk BT" pitchFamily="34" charset="0"/>
                <a:ea typeface="HY견고딕" panose="02030600000101010101" pitchFamily="18" charset="-127"/>
              </a:defRPr>
            </a:lvl1pPr>
            <a:lvl2pPr marL="742950" indent="-285750" eaLnBrk="0" hangingPunct="0">
              <a:defRPr b="1">
                <a:solidFill>
                  <a:schemeClr val="tx1"/>
                </a:solidFill>
                <a:latin typeface="Futura Bk BT" pitchFamily="34" charset="0"/>
                <a:ea typeface="HY견고딕" panose="02030600000101010101" pitchFamily="18" charset="-127"/>
              </a:defRPr>
            </a:lvl2pPr>
            <a:lvl3pPr marL="1143000" indent="-228600" eaLnBrk="0" hangingPunct="0">
              <a:defRPr b="1">
                <a:solidFill>
                  <a:schemeClr val="tx1"/>
                </a:solidFill>
                <a:latin typeface="Futura Bk BT" pitchFamily="34" charset="0"/>
                <a:ea typeface="HY견고딕" panose="02030600000101010101" pitchFamily="18" charset="-127"/>
              </a:defRPr>
            </a:lvl3pPr>
            <a:lvl4pPr marL="1600200" indent="-228600" eaLnBrk="0" hangingPunct="0">
              <a:defRPr b="1">
                <a:solidFill>
                  <a:schemeClr val="tx1"/>
                </a:solidFill>
                <a:latin typeface="Futura Bk BT" pitchFamily="34" charset="0"/>
                <a:ea typeface="HY견고딕" panose="02030600000101010101" pitchFamily="18" charset="-127"/>
              </a:defRPr>
            </a:lvl4pPr>
            <a:lvl5pPr marL="2057400" indent="-228600" eaLnBrk="0" hangingPunct="0">
              <a:defRPr b="1">
                <a:solidFill>
                  <a:schemeClr val="tx1"/>
                </a:solidFill>
                <a:latin typeface="Futura Bk BT" pitchFamily="34" charset="0"/>
                <a:ea typeface="HY견고딕" panose="02030600000101010101" pitchFamily="18" charset="-127"/>
              </a:defRPr>
            </a:lvl5pPr>
            <a:lvl6pPr marL="25146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6pPr>
            <a:lvl7pPr marL="29718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7pPr>
            <a:lvl8pPr marL="34290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8pPr>
            <a:lvl9pPr marL="3886200" indent="-228600" algn="ctr" eaLnBrk="0" fontAlgn="base" hangingPunct="0">
              <a:spcBef>
                <a:spcPct val="0"/>
              </a:spcBef>
              <a:spcAft>
                <a:spcPct val="0"/>
              </a:spcAft>
              <a:defRPr b="1">
                <a:solidFill>
                  <a:schemeClr val="tx1"/>
                </a:solidFill>
                <a:latin typeface="Futura Bk BT" pitchFamily="34" charset="0"/>
                <a:ea typeface="HY견고딕" panose="02030600000101010101" pitchFamily="18" charset="-127"/>
              </a:defRPr>
            </a:lvl9pPr>
          </a:lstStyle>
          <a:p>
            <a:pPr eaLnBrk="1" hangingPunct="1"/>
            <a:endParaRPr lang="ko-KR" altLang="en-US"/>
          </a:p>
        </p:txBody>
      </p:sp>
      <p:pic>
        <p:nvPicPr>
          <p:cNvPr id="16077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828800"/>
            <a:ext cx="6096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213522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pPr>
              <a:defRPr/>
            </a:pPr>
            <a:r>
              <a:rPr lang="ko-KR" altLang="en-US" b="1" smtClean="0">
                <a:ea typeface="굴림" pitchFamily="50" charset="-127"/>
              </a:rPr>
              <a:t>콘솔리데이션 구성요소</a:t>
            </a:r>
          </a:p>
        </p:txBody>
      </p:sp>
      <p:sp>
        <p:nvSpPr>
          <p:cNvPr id="161795" name="Rectangle 3"/>
          <p:cNvSpPr>
            <a:spLocks noGrp="1" noChangeArrowheads="1"/>
          </p:cNvSpPr>
          <p:nvPr>
            <p:ph type="body" idx="1"/>
          </p:nvPr>
        </p:nvSpPr>
        <p:spPr/>
        <p:txBody>
          <a:bodyPr/>
          <a:lstStyle/>
          <a:p>
            <a:r>
              <a:rPr lang="ko-KR" altLang="en-US" smtClean="0">
                <a:ea typeface="굴림" panose="020B0600000101010101" pitchFamily="50" charset="-127"/>
              </a:rPr>
              <a:t>콘솔리데이션 구성 요소는 다른</a:t>
            </a:r>
            <a:r>
              <a:rPr lang="en-US" altLang="ko-KR" smtClean="0">
                <a:ea typeface="굴림" panose="020B0600000101010101" pitchFamily="50" charset="-127"/>
              </a:rPr>
              <a:t> level</a:t>
            </a:r>
            <a:r>
              <a:rPr lang="ko-KR" altLang="en-US" smtClean="0">
                <a:ea typeface="굴림" panose="020B0600000101010101" pitchFamily="50" charset="-127"/>
              </a:rPr>
              <a:t>들 간에도 가능하다. </a:t>
            </a:r>
          </a:p>
        </p:txBody>
      </p:sp>
      <p:pic>
        <p:nvPicPr>
          <p:cNvPr id="1617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09800"/>
            <a:ext cx="5638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567618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pPr>
              <a:defRPr/>
            </a:pPr>
            <a:r>
              <a:rPr lang="ko-KR" altLang="en-US" b="1" smtClean="0">
                <a:ea typeface="굴림" pitchFamily="50" charset="-127"/>
              </a:rPr>
              <a:t>구성요소 표현</a:t>
            </a:r>
          </a:p>
        </p:txBody>
      </p:sp>
      <p:sp>
        <p:nvSpPr>
          <p:cNvPr id="162819" name="Rectangle 3"/>
          <p:cNvSpPr>
            <a:spLocks noGrp="1" noChangeArrowheads="1"/>
          </p:cNvSpPr>
          <p:nvPr>
            <p:ph type="body" idx="1"/>
          </p:nvPr>
        </p:nvSpPr>
        <p:spPr/>
        <p:txBody>
          <a:bodyPr/>
          <a:lstStyle/>
          <a:p>
            <a:r>
              <a:rPr lang="ko-KR" altLang="en-US" sz="2400" smtClean="0">
                <a:ea typeface="굴림" panose="020B0600000101010101" pitchFamily="50" charset="-127"/>
              </a:rPr>
              <a:t>콘솔리데이션 구성요소가 표현될 때 수학적 연산도 가능하다.</a:t>
            </a:r>
            <a:r>
              <a:rPr lang="en-US" altLang="ko-KR" sz="2400" smtClean="0">
                <a:ea typeface="굴림" panose="020B0600000101010101" pitchFamily="50" charset="-127"/>
              </a:rPr>
              <a:t> </a:t>
            </a:r>
          </a:p>
        </p:txBody>
      </p:sp>
      <p:pic>
        <p:nvPicPr>
          <p:cNvPr id="1628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95475"/>
            <a:ext cx="64008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69486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p:cNvSpPr txBox="1">
            <a:spLocks noChangeArrowheads="1"/>
          </p:cNvSpPr>
          <p:nvPr/>
        </p:nvSpPr>
        <p:spPr bwMode="auto">
          <a:xfrm>
            <a:off x="228600" y="228600"/>
            <a:ext cx="8686800" cy="762000"/>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b"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eaLnBrk="1" hangingPunct="1">
              <a:defRPr/>
            </a:pPr>
            <a:r>
              <a:rPr lang="ko-KR" altLang="en-US" kern="0" smtClean="0">
                <a:ea typeface="굴림"/>
              </a:rPr>
              <a:t>콘솔리데이션과 </a:t>
            </a:r>
            <a:r>
              <a:rPr lang="ko-KR" altLang="en-US" kern="0">
                <a:ea typeface="굴림"/>
              </a:rPr>
              <a:t>다른 </a:t>
            </a:r>
            <a:r>
              <a:rPr lang="ko-KR" altLang="en-US" kern="0" smtClean="0">
                <a:ea typeface="굴림"/>
              </a:rPr>
              <a:t>개체의 관계</a:t>
            </a:r>
            <a:endParaRPr lang="en-US" altLang="ko-KR" kern="0">
              <a:ea typeface="굴림"/>
            </a:endParaRPr>
          </a:p>
        </p:txBody>
      </p:sp>
      <p:sp>
        <p:nvSpPr>
          <p:cNvPr id="164" name="Rectangle 2"/>
          <p:cNvSpPr txBox="1">
            <a:spLocks noChangeArrowheads="1"/>
          </p:cNvSpPr>
          <p:nvPr/>
        </p:nvSpPr>
        <p:spPr bwMode="auto">
          <a:xfrm>
            <a:off x="241684" y="1082823"/>
            <a:ext cx="8686800" cy="1653051"/>
          </a:xfrm>
          <a:prstGeom prst="rect">
            <a:avLst/>
          </a:prstGeom>
          <a:noFill/>
          <a:ln w="9525">
            <a:noFill/>
            <a:miter lim="800000"/>
            <a:headEnd/>
            <a:tailEnd/>
          </a:ln>
          <a:effectLst>
            <a:outerShdw algn="ctr" rotWithShape="0">
              <a:schemeClr val="bg1"/>
            </a:outerShdw>
          </a:effec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a:lstStyle>
          <a:p>
            <a:pPr marL="285750" indent="-285750" eaLnBrk="1" hangingPunct="1">
              <a:buFont typeface="Arial" panose="020B0604020202020204" pitchFamily="34" charset="0"/>
              <a:buChar char="•"/>
              <a:defRPr/>
            </a:pPr>
            <a:r>
              <a:rPr lang="ko-KR" altLang="en-US" sz="1600" kern="0" smtClean="0">
                <a:ea typeface="굴림"/>
              </a:rPr>
              <a:t>콘솔리데이션은 리포트에 </a:t>
            </a:r>
            <a:r>
              <a:rPr lang="ko-KR" altLang="en-US" sz="1600" kern="0">
                <a:ea typeface="굴림"/>
              </a:rPr>
              <a:t>표시 할 데이터를 지정하는 데 </a:t>
            </a:r>
            <a:r>
              <a:rPr lang="ko-KR" altLang="en-US" sz="1600" kern="0" smtClean="0">
                <a:ea typeface="굴림"/>
              </a:rPr>
              <a:t>사용</a:t>
            </a:r>
            <a:endParaRPr lang="en-US" altLang="ko-KR" sz="1600" kern="0" smtClean="0">
              <a:ea typeface="굴림"/>
            </a:endParaRPr>
          </a:p>
          <a:p>
            <a:pPr marL="285750" indent="-285750" eaLnBrk="1" hangingPunct="1">
              <a:buFont typeface="Arial" panose="020B0604020202020204" pitchFamily="34" charset="0"/>
              <a:buChar char="•"/>
              <a:defRPr/>
            </a:pPr>
            <a:r>
              <a:rPr lang="ko-KR" altLang="en-US" sz="1600" kern="0" smtClean="0">
                <a:ea typeface="굴림"/>
              </a:rPr>
              <a:t>메타 </a:t>
            </a:r>
            <a:r>
              <a:rPr lang="ko-KR" altLang="en-US" sz="1600" kern="0">
                <a:ea typeface="굴림"/>
              </a:rPr>
              <a:t>데이터 </a:t>
            </a:r>
            <a:r>
              <a:rPr lang="ko-KR" altLang="en-US" sz="1600" kern="0" smtClean="0">
                <a:ea typeface="굴림"/>
              </a:rPr>
              <a:t>및 테이블을 </a:t>
            </a:r>
            <a:r>
              <a:rPr lang="ko-KR" altLang="en-US" sz="1600" kern="0">
                <a:ea typeface="굴림"/>
              </a:rPr>
              <a:t>변경하지 않고 새로운 방식으로 애트리뷰트 요소를 </a:t>
            </a:r>
            <a:r>
              <a:rPr lang="ko-KR" altLang="en-US" sz="1600" kern="0" smtClean="0">
                <a:ea typeface="굴림"/>
              </a:rPr>
              <a:t>그룹화함</a:t>
            </a:r>
            <a:endParaRPr lang="en-US" altLang="ko-KR" sz="1600" kern="0">
              <a:ea typeface="굴림"/>
            </a:endParaRPr>
          </a:p>
        </p:txBody>
      </p:sp>
      <p:sp>
        <p:nvSpPr>
          <p:cNvPr id="227" name="TextBox 226"/>
          <p:cNvSpPr txBox="1"/>
          <p:nvPr/>
        </p:nvSpPr>
        <p:spPr>
          <a:xfrm>
            <a:off x="7920372" y="5492261"/>
            <a:ext cx="636713" cy="276999"/>
          </a:xfrm>
          <a:prstGeom prst="rect">
            <a:avLst/>
          </a:prstGeom>
        </p:spPr>
        <p:txBody>
          <a:bodyPr wrap="none" rtlCol="0">
            <a:spAutoFit/>
          </a:bodyPr>
          <a:lstStyle/>
          <a:p>
            <a:r>
              <a:rPr lang="ko-KR" altLang="en-US" sz="1200" smtClean="0"/>
              <a:t>의존성</a:t>
            </a:r>
            <a:endParaRPr lang="ko-KR" altLang="en-US" sz="1200"/>
          </a:p>
        </p:txBody>
      </p:sp>
      <p:sp>
        <p:nvSpPr>
          <p:cNvPr id="170" name="TextBox 169"/>
          <p:cNvSpPr txBox="1"/>
          <p:nvPr/>
        </p:nvSpPr>
        <p:spPr>
          <a:xfrm>
            <a:off x="7934423" y="5788124"/>
            <a:ext cx="486030" cy="276999"/>
          </a:xfrm>
          <a:prstGeom prst="rect">
            <a:avLst/>
          </a:prstGeom>
        </p:spPr>
        <p:txBody>
          <a:bodyPr wrap="none" rtlCol="0">
            <a:spAutoFit/>
          </a:bodyPr>
          <a:lstStyle/>
          <a:p>
            <a:r>
              <a:rPr lang="ko-KR" altLang="en-US" sz="1200" smtClean="0"/>
              <a:t>속성</a:t>
            </a:r>
            <a:endParaRPr lang="ko-KR" altLang="en-US" sz="1200"/>
          </a:p>
        </p:txBody>
      </p:sp>
      <p:cxnSp>
        <p:nvCxnSpPr>
          <p:cNvPr id="92" name="구부러진 연결선 164"/>
          <p:cNvCxnSpPr/>
          <p:nvPr/>
        </p:nvCxnSpPr>
        <p:spPr>
          <a:xfrm>
            <a:off x="7480082" y="5616674"/>
            <a:ext cx="473974" cy="8557"/>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93" name="구부러진 연결선 166"/>
          <p:cNvCxnSpPr/>
          <p:nvPr/>
        </p:nvCxnSpPr>
        <p:spPr>
          <a:xfrm>
            <a:off x="7480082" y="5927137"/>
            <a:ext cx="473974" cy="2"/>
          </a:xfrm>
          <a:prstGeom prst="straightConnector1">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grpSp>
        <p:nvGrpSpPr>
          <p:cNvPr id="54" name="그룹 53"/>
          <p:cNvGrpSpPr/>
          <p:nvPr/>
        </p:nvGrpSpPr>
        <p:grpSpPr>
          <a:xfrm>
            <a:off x="1259632" y="3546156"/>
            <a:ext cx="972108" cy="650488"/>
            <a:chOff x="2722922" y="1722376"/>
            <a:chExt cx="972108" cy="650488"/>
          </a:xfrm>
        </p:grpSpPr>
        <p:sp>
          <p:nvSpPr>
            <p:cNvPr id="55" name="TextBox 54"/>
            <p:cNvSpPr txBox="1"/>
            <p:nvPr/>
          </p:nvSpPr>
          <p:spPr>
            <a:xfrm>
              <a:off x="2722922" y="2111254"/>
              <a:ext cx="972108" cy="261610"/>
            </a:xfrm>
            <a:prstGeom prst="rect">
              <a:avLst/>
            </a:prstGeom>
          </p:spPr>
          <p:txBody>
            <a:bodyPr wrap="square" rtlCol="0">
              <a:spAutoFit/>
            </a:bodyPr>
            <a:lstStyle/>
            <a:p>
              <a:r>
                <a:rPr lang="ko-KR" altLang="en-US" sz="1100" err="1" smtClean="0"/>
                <a:t>애트리뷰트</a:t>
              </a:r>
              <a:endParaRPr lang="ko-KR" altLang="en-US" sz="1100"/>
            </a:p>
          </p:txBody>
        </p:sp>
        <p:pic>
          <p:nvPicPr>
            <p:cNvPr id="56" name="그림 55"/>
            <p:cNvPicPr>
              <a:picLocks noChangeAspect="1"/>
            </p:cNvPicPr>
            <p:nvPr/>
          </p:nvPicPr>
          <p:blipFill rotWithShape="1">
            <a:blip r:embed="rId3"/>
            <a:srcRect r="32000" b="50000"/>
            <a:stretch/>
          </p:blipFill>
          <p:spPr>
            <a:xfrm>
              <a:off x="2962076" y="1722376"/>
              <a:ext cx="408050" cy="323850"/>
            </a:xfrm>
            <a:prstGeom prst="rect">
              <a:avLst/>
            </a:prstGeom>
          </p:spPr>
        </p:pic>
      </p:grpSp>
      <p:grpSp>
        <p:nvGrpSpPr>
          <p:cNvPr id="57" name="그룹 56"/>
          <p:cNvGrpSpPr/>
          <p:nvPr/>
        </p:nvGrpSpPr>
        <p:grpSpPr>
          <a:xfrm>
            <a:off x="5237190" y="3594068"/>
            <a:ext cx="1027443" cy="554665"/>
            <a:chOff x="7180960" y="3907117"/>
            <a:chExt cx="1027443" cy="554665"/>
          </a:xfrm>
        </p:grpSpPr>
        <p:pic>
          <p:nvPicPr>
            <p:cNvPr id="58" name="그림 57"/>
            <p:cNvPicPr>
              <a:picLocks noChangeAspect="1"/>
            </p:cNvPicPr>
            <p:nvPr/>
          </p:nvPicPr>
          <p:blipFill>
            <a:blip r:embed="rId4"/>
            <a:stretch>
              <a:fillRect/>
            </a:stretch>
          </p:blipFill>
          <p:spPr>
            <a:xfrm>
              <a:off x="7433653" y="3907117"/>
              <a:ext cx="466725" cy="352425"/>
            </a:xfrm>
            <a:prstGeom prst="rect">
              <a:avLst/>
            </a:prstGeom>
          </p:spPr>
        </p:pic>
        <p:sp>
          <p:nvSpPr>
            <p:cNvPr id="59" name="TextBox 58"/>
            <p:cNvSpPr txBox="1"/>
            <p:nvPr/>
          </p:nvSpPr>
          <p:spPr>
            <a:xfrm>
              <a:off x="7180960" y="4200172"/>
              <a:ext cx="1027443" cy="261610"/>
            </a:xfrm>
            <a:prstGeom prst="rect">
              <a:avLst/>
            </a:prstGeom>
          </p:spPr>
          <p:txBody>
            <a:bodyPr wrap="square" rtlCol="0">
              <a:spAutoFit/>
            </a:bodyPr>
            <a:lstStyle/>
            <a:p>
              <a:r>
                <a:rPr lang="ko-KR" altLang="en-US" sz="1100" err="1" smtClean="0"/>
                <a:t>콘솔리데이션</a:t>
              </a:r>
              <a:endParaRPr lang="ko-KR" altLang="en-US" sz="1100"/>
            </a:p>
          </p:txBody>
        </p:sp>
      </p:grpSp>
      <p:grpSp>
        <p:nvGrpSpPr>
          <p:cNvPr id="60" name="그룹 59"/>
          <p:cNvGrpSpPr/>
          <p:nvPr/>
        </p:nvGrpSpPr>
        <p:grpSpPr>
          <a:xfrm>
            <a:off x="3426293" y="3454602"/>
            <a:ext cx="787689" cy="833597"/>
            <a:chOff x="5103764" y="760371"/>
            <a:chExt cx="1329519" cy="1381440"/>
          </a:xfrm>
        </p:grpSpPr>
        <p:pic>
          <p:nvPicPr>
            <p:cNvPr id="61" name="그림 60"/>
            <p:cNvPicPr>
              <a:picLocks noChangeAspect="1"/>
            </p:cNvPicPr>
            <p:nvPr/>
          </p:nvPicPr>
          <p:blipFill>
            <a:blip r:embed="rId5"/>
            <a:stretch>
              <a:fillRect/>
            </a:stretch>
          </p:blipFill>
          <p:spPr>
            <a:xfrm>
              <a:off x="5135556" y="760371"/>
              <a:ext cx="1095375" cy="971550"/>
            </a:xfrm>
            <a:prstGeom prst="rect">
              <a:avLst/>
            </a:prstGeom>
          </p:spPr>
        </p:pic>
        <p:sp>
          <p:nvSpPr>
            <p:cNvPr id="62" name="TextBox 61"/>
            <p:cNvSpPr txBox="1"/>
            <p:nvPr/>
          </p:nvSpPr>
          <p:spPr>
            <a:xfrm>
              <a:off x="5103764" y="1708270"/>
              <a:ext cx="1329519" cy="433541"/>
            </a:xfrm>
            <a:prstGeom prst="rect">
              <a:avLst/>
            </a:prstGeom>
          </p:spPr>
          <p:txBody>
            <a:bodyPr wrap="square" rtlCol="0">
              <a:spAutoFit/>
            </a:bodyPr>
            <a:lstStyle/>
            <a:p>
              <a:r>
                <a:rPr lang="ko-KR" altLang="en-US" sz="1100" smtClean="0"/>
                <a:t>구성요소</a:t>
              </a:r>
              <a:endParaRPr lang="ko-KR" altLang="en-US" sz="1100"/>
            </a:p>
          </p:txBody>
        </p:sp>
      </p:grpSp>
      <p:grpSp>
        <p:nvGrpSpPr>
          <p:cNvPr id="63" name="그룹 62"/>
          <p:cNvGrpSpPr/>
          <p:nvPr/>
        </p:nvGrpSpPr>
        <p:grpSpPr>
          <a:xfrm>
            <a:off x="6921672" y="3582573"/>
            <a:ext cx="972108" cy="555105"/>
            <a:chOff x="2945471" y="1210859"/>
            <a:chExt cx="972108" cy="555105"/>
          </a:xfrm>
        </p:grpSpPr>
        <p:pic>
          <p:nvPicPr>
            <p:cNvPr id="64" name="그림 63"/>
            <p:cNvPicPr>
              <a:picLocks noChangeAspect="1"/>
            </p:cNvPicPr>
            <p:nvPr/>
          </p:nvPicPr>
          <p:blipFill>
            <a:blip r:embed="rId6"/>
            <a:stretch>
              <a:fillRect/>
            </a:stretch>
          </p:blipFill>
          <p:spPr>
            <a:xfrm>
              <a:off x="3173748" y="1210859"/>
              <a:ext cx="628650" cy="352425"/>
            </a:xfrm>
            <a:prstGeom prst="rect">
              <a:avLst/>
            </a:prstGeom>
          </p:spPr>
        </p:pic>
        <p:sp>
          <p:nvSpPr>
            <p:cNvPr id="65" name="TextBox 64"/>
            <p:cNvSpPr txBox="1"/>
            <p:nvPr/>
          </p:nvSpPr>
          <p:spPr>
            <a:xfrm>
              <a:off x="2945471" y="1504354"/>
              <a:ext cx="972108" cy="261610"/>
            </a:xfrm>
            <a:prstGeom prst="rect">
              <a:avLst/>
            </a:prstGeom>
          </p:spPr>
          <p:txBody>
            <a:bodyPr wrap="square" rtlCol="0">
              <a:spAutoFit/>
            </a:bodyPr>
            <a:lstStyle/>
            <a:p>
              <a:r>
                <a:rPr lang="ko-KR" altLang="en-US" sz="1100" smtClean="0"/>
                <a:t>리포트</a:t>
              </a:r>
              <a:endParaRPr lang="ko-KR" altLang="en-US" sz="1100"/>
            </a:p>
          </p:txBody>
        </p:sp>
      </p:grpSp>
      <p:cxnSp>
        <p:nvCxnSpPr>
          <p:cNvPr id="66" name="구부러진 연결선 65"/>
          <p:cNvCxnSpPr/>
          <p:nvPr/>
        </p:nvCxnSpPr>
        <p:spPr>
          <a:xfrm>
            <a:off x="1906836" y="3865450"/>
            <a:ext cx="1314582" cy="11901"/>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ysDot"/>
            <a:round/>
            <a:tailEnd type="triangle"/>
          </a:ln>
          <a:effectLst/>
        </p:spPr>
      </p:cxnSp>
      <p:cxnSp>
        <p:nvCxnSpPr>
          <p:cNvPr id="67" name="구부러진 연결선 66"/>
          <p:cNvCxnSpPr/>
          <p:nvPr/>
        </p:nvCxnSpPr>
        <p:spPr>
          <a:xfrm>
            <a:off x="4094097" y="3860126"/>
            <a:ext cx="1395786" cy="22549"/>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cxnSp>
        <p:nvCxnSpPr>
          <p:cNvPr id="68" name="구부러진 연결선 67"/>
          <p:cNvCxnSpPr/>
          <p:nvPr/>
        </p:nvCxnSpPr>
        <p:spPr>
          <a:xfrm flipV="1">
            <a:off x="5956608" y="3871290"/>
            <a:ext cx="912429" cy="220"/>
          </a:xfrm>
          <a:prstGeom prst="curvedConnector3">
            <a:avLst>
              <a:gd name="adj1" fmla="val 50000"/>
            </a:avLst>
          </a:prstGeom>
          <a:gradFill rotWithShape="0">
            <a:gsLst>
              <a:gs pos="0">
                <a:srgbClr val="CCECFF"/>
              </a:gs>
              <a:gs pos="100000">
                <a:srgbClr val="99CCFF"/>
              </a:gs>
            </a:gsLst>
            <a:lin ang="5400000" scaled="1"/>
          </a:gradFill>
          <a:ln w="38100" cap="flat" cmpd="sng" algn="ctr">
            <a:solidFill>
              <a:srgbClr val="FFC000"/>
            </a:solidFill>
            <a:prstDash val="solid"/>
            <a:round/>
            <a:tailEnd type="triangle"/>
          </a:ln>
          <a:effectLst/>
        </p:spPr>
      </p:cxnSp>
    </p:spTree>
    <p:extLst>
      <p:ext uri="{BB962C8B-B14F-4D97-AF65-F5344CB8AC3E}">
        <p14:creationId xmlns:p14="http://schemas.microsoft.com/office/powerpoint/2010/main" val="110830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ctrTitle"/>
          </p:nvPr>
        </p:nvSpPr>
        <p:spPr>
          <a:xfrm>
            <a:off x="685800" y="2286000"/>
            <a:ext cx="7772400" cy="1143000"/>
          </a:xfrm>
        </p:spPr>
        <p:txBody>
          <a:bodyPr/>
          <a:lstStyle/>
          <a:p>
            <a:pPr algn="ctr">
              <a:defRPr/>
            </a:pPr>
            <a:r>
              <a:rPr lang="en-US" altLang="ko-KR" b="1" smtClean="0">
                <a:ea typeface="굴림" pitchFamily="50" charset="-127"/>
              </a:rPr>
              <a:t>9. </a:t>
            </a:r>
            <a:r>
              <a:rPr lang="ko-KR" altLang="en-US" b="1" smtClean="0">
                <a:ea typeface="굴림" pitchFamily="50" charset="-127"/>
              </a:rPr>
              <a:t>사용자정의그룹 </a:t>
            </a:r>
          </a:p>
        </p:txBody>
      </p:sp>
      <p:pic>
        <p:nvPicPr>
          <p:cNvPr id="16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4365625"/>
            <a:ext cx="2413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993577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050"/>
          <p:cNvSpPr>
            <a:spLocks noGrp="1" noChangeArrowheads="1"/>
          </p:cNvSpPr>
          <p:nvPr>
            <p:ph type="title"/>
          </p:nvPr>
        </p:nvSpPr>
        <p:spPr/>
        <p:txBody>
          <a:bodyPr/>
          <a:lstStyle/>
          <a:p>
            <a:pPr>
              <a:defRPr/>
            </a:pPr>
            <a:r>
              <a:rPr lang="ko-KR" altLang="en-US" b="1" smtClean="0">
                <a:ea typeface="굴림" pitchFamily="50" charset="-127"/>
              </a:rPr>
              <a:t>목차</a:t>
            </a:r>
          </a:p>
        </p:txBody>
      </p:sp>
      <p:sp>
        <p:nvSpPr>
          <p:cNvPr id="164867" name="Rectangle 2051"/>
          <p:cNvSpPr>
            <a:spLocks noGrp="1" noChangeArrowheads="1"/>
          </p:cNvSpPr>
          <p:nvPr>
            <p:ph type="body" idx="1"/>
          </p:nvPr>
        </p:nvSpPr>
        <p:spPr/>
        <p:txBody>
          <a:bodyPr/>
          <a:lstStyle/>
          <a:p>
            <a:r>
              <a:rPr lang="ko-KR" altLang="en-US" smtClean="0">
                <a:ea typeface="굴림" panose="020B0600000101010101" pitchFamily="50" charset="-127"/>
              </a:rPr>
              <a:t>사용자정의그룹 이란?</a:t>
            </a:r>
          </a:p>
          <a:p>
            <a:r>
              <a:rPr lang="ko-KR" altLang="en-US" smtClean="0">
                <a:ea typeface="굴림" panose="020B0600000101010101" pitchFamily="50" charset="-127"/>
              </a:rPr>
              <a:t>사용자정의그룹 생성</a:t>
            </a:r>
          </a:p>
          <a:p>
            <a:r>
              <a:rPr lang="ko-KR" altLang="en-US" smtClean="0">
                <a:ea typeface="굴림" panose="020B0600000101010101" pitchFamily="50" charset="-127"/>
              </a:rPr>
              <a:t>사용자정의그룹 편집기</a:t>
            </a:r>
          </a:p>
          <a:p>
            <a:r>
              <a:rPr lang="ko-KR" altLang="en-US" smtClean="0">
                <a:ea typeface="굴림" panose="020B0600000101010101" pitchFamily="50" charset="-127"/>
              </a:rPr>
              <a:t>사용자정의그룹 구성요소</a:t>
            </a:r>
          </a:p>
          <a:p>
            <a:r>
              <a:rPr lang="ko-KR" altLang="en-US" smtClean="0">
                <a:ea typeface="굴림" panose="020B0600000101010101" pitchFamily="50" charset="-127"/>
              </a:rPr>
              <a:t>사용자정의그룹 정의</a:t>
            </a:r>
          </a:p>
          <a:p>
            <a:r>
              <a:rPr lang="ko-KR" altLang="en-US" smtClean="0">
                <a:ea typeface="굴림" panose="020B0600000101010101" pitchFamily="50" charset="-127"/>
              </a:rPr>
              <a:t>사용자정의그룹 밴드</a:t>
            </a:r>
          </a:p>
        </p:txBody>
      </p:sp>
    </p:spTree>
    <p:extLst>
      <p:ext uri="{BB962C8B-B14F-4D97-AF65-F5344CB8AC3E}">
        <p14:creationId xmlns:p14="http://schemas.microsoft.com/office/powerpoint/2010/main" val="2517332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pPr>
              <a:defRPr/>
            </a:pPr>
            <a:r>
              <a:rPr lang="ko-KR" altLang="en-US" b="1" smtClean="0">
                <a:ea typeface="굴림" pitchFamily="50" charset="-127"/>
              </a:rPr>
              <a:t>사용자정의그룹 이란</a:t>
            </a:r>
            <a:r>
              <a:rPr lang="ko-KR" altLang="en-US" smtClean="0">
                <a:ea typeface="굴림" pitchFamily="50" charset="-127"/>
              </a:rPr>
              <a:t>?</a:t>
            </a:r>
          </a:p>
        </p:txBody>
      </p:sp>
      <p:pic>
        <p:nvPicPr>
          <p:cNvPr id="16589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47800"/>
            <a:ext cx="6096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415749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crostrategy 7 Template">
  <a:themeElements>
    <a:clrScheme name="">
      <a:dk1>
        <a:srgbClr val="000000"/>
      </a:dk1>
      <a:lt1>
        <a:srgbClr val="FFFFFF"/>
      </a:lt1>
      <a:dk2>
        <a:srgbClr val="000000"/>
      </a:dk2>
      <a:lt2>
        <a:srgbClr val="919191"/>
      </a:lt2>
      <a:accent1>
        <a:srgbClr val="FFFFFF"/>
      </a:accent1>
      <a:accent2>
        <a:srgbClr val="063DE8"/>
      </a:accent2>
      <a:accent3>
        <a:srgbClr val="FFFFFF"/>
      </a:accent3>
      <a:accent4>
        <a:srgbClr val="000000"/>
      </a:accent4>
      <a:accent5>
        <a:srgbClr val="FFFFFF"/>
      </a:accent5>
      <a:accent6>
        <a:srgbClr val="0536D2"/>
      </a:accent6>
      <a:hlink>
        <a:srgbClr val="00DFCA"/>
      </a:hlink>
      <a:folHlink>
        <a:srgbClr val="EAEC5E"/>
      </a:folHlink>
    </a:clrScheme>
    <a:fontScheme name="Microstrategy 7 Templat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rotWithShape="0">
          <a:gsLst>
            <a:gs pos="0">
              <a:srgbClr val="CCECFF"/>
            </a:gs>
            <a:gs pos="100000">
              <a:srgbClr val="99CCFF"/>
            </a:gs>
          </a:gsLst>
          <a:lin ang="5400000" scaled="1"/>
        </a:gradFill>
        <a:ln w="38100" cap="flat" cmpd="sng" algn="ctr">
          <a:solidFill>
            <a:schemeClr val="tx1"/>
          </a:solidFill>
          <a:prstDash val="solid"/>
          <a:roun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FontTx/>
          <a:buNone/>
          <a:defRPr kumimoji="0" lang="en-US" sz="1800" b="1" i="0" u="none" strike="noStrike" cap="none" normalizeH="0" baseline="0" smtClean="0">
            <a:solidFill>
              <a:schemeClr val="tx1"/>
            </a:solidFill>
            <a:effectLst/>
            <a:latin typeface="Futura Bk BT"/>
            <a:ea typeface="HY견고딕"/>
          </a:defRPr>
        </a:defPPr>
      </a:lstStyle>
    </a:spDef>
    <a:lnDef>
      <a:spPr>
        <a:gradFill rotWithShape="0">
          <a:gsLst>
            <a:gs pos="0">
              <a:srgbClr val="CCECFF"/>
            </a:gs>
            <a:gs pos="100000">
              <a:srgbClr val="99CCFF"/>
            </a:gs>
          </a:gsLst>
          <a:lin ang="5400000" scaled="1"/>
        </a:gradFill>
        <a:ln w="38100" cap="flat" cmpd="sng" algn="ctr">
          <a:solidFill>
            <a:schemeClr val="tx1"/>
          </a:solidFill>
          <a:prstDash val="solid"/>
          <a:roun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FontTx/>
          <a:buNone/>
          <a:defRPr kumimoji="0" lang="en-US" sz="1800" b="1" i="0" u="none" strike="noStrike" cap="none" normalizeH="0" baseline="0" smtClean="0">
            <a:solidFill>
              <a:schemeClr val="tx1"/>
            </a:solidFill>
            <a:effectLst/>
            <a:latin typeface="Futura Bk BT"/>
            <a:ea typeface="HY견고딕"/>
          </a:defRPr>
        </a:defPPr>
      </a:lstStyle>
    </a:lnDef>
    <a:txDef>
      <a:spPr/>
      <a:bodyPr/>
      <a:lstStyle/>
    </a:txDef>
  </a:objectDefaults>
  <a:extraClrScheme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20000000000000000000"/>
        <a:ea typeface=""/>
        <a:cs typeface=""/>
        <a:font script="Jpan" typeface="MS PGothic"/>
        <a:font script="Hang" typeface="맑은 고딕"/>
        <a:font script="Hans" typeface="SimSun"/>
        <a:font script="Hant" typeface="PMingLiU"/>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20000000000000000000"/>
        <a:ea typeface=""/>
        <a:cs typeface=""/>
        <a:font script="Jpan" typeface="MS PGothic"/>
        <a:font script="Hang" typeface="맑은 고딕"/>
        <a:font script="Hans" typeface="SimSun"/>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MS PGothic"/>
        <a:font script="Hang" typeface="맑은 고딕"/>
        <a:font script="Hans" typeface="SimSun"/>
        <a:font script="Hant" typeface="PMingLiU"/>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MS PGothic"/>
        <a:font script="Hang" typeface="맑은 고딕"/>
        <a:font script="Hans" typeface="SimSun"/>
        <a:font script="Hant" typeface="PMingLiU"/>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1613</TotalTime>
  <Words>22089</Words>
  <Application>Microsoft Office PowerPoint</Application>
  <PresentationFormat>화면 슬라이드 쇼(4:3)</PresentationFormat>
  <Paragraphs>2968</Paragraphs>
  <Slides>220</Slides>
  <Notes>217</Notes>
  <HiddenSlides>1</HiddenSlides>
  <MMClips>0</MMClips>
  <ScaleCrop>false</ScaleCrop>
  <HeadingPairs>
    <vt:vector size="8" baseType="variant">
      <vt:variant>
        <vt:lpstr>사용한 글꼴</vt:lpstr>
      </vt:variant>
      <vt:variant>
        <vt:i4>27</vt:i4>
      </vt:variant>
      <vt:variant>
        <vt:lpstr>테마</vt:lpstr>
      </vt:variant>
      <vt:variant>
        <vt:i4>2</vt:i4>
      </vt:variant>
      <vt:variant>
        <vt:lpstr>포함된 OLE 서버</vt:lpstr>
      </vt:variant>
      <vt:variant>
        <vt:i4>6</vt:i4>
      </vt:variant>
      <vt:variant>
        <vt:lpstr>슬라이드 제목</vt:lpstr>
      </vt:variant>
      <vt:variant>
        <vt:i4>220</vt:i4>
      </vt:variant>
    </vt:vector>
  </HeadingPairs>
  <TitlesOfParts>
    <vt:vector size="255" baseType="lpstr">
      <vt:lpstr>EBZZZZ+Arial.Black083</vt:lpstr>
      <vt:lpstr>Futura Bk BT</vt:lpstr>
      <vt:lpstr>Futura Md BT</vt:lpstr>
      <vt:lpstr>Helvetica-Bold</vt:lpstr>
      <vt:lpstr>HY견고딕</vt:lpstr>
      <vt:lpstr>HY그래픽M</vt:lpstr>
      <vt:lpstr>mn-ea</vt:lpstr>
      <vt:lpstr>Monotype Sorts</vt:lpstr>
      <vt:lpstr>MS PGothic</vt:lpstr>
      <vt:lpstr>MS PGothic</vt:lpstr>
      <vt:lpstr>TT47Ao00</vt:lpstr>
      <vt:lpstr>굴림</vt:lpstr>
      <vt:lpstr>굴림체</vt:lpstr>
      <vt:lpstr>돋움</vt:lpstr>
      <vt:lpstr>돋움체</vt:lpstr>
      <vt:lpstr>천리안체</vt:lpstr>
      <vt:lpstr>휴먼옛체</vt:lpstr>
      <vt:lpstr>Arial</vt:lpstr>
      <vt:lpstr>Arial Narrow</vt:lpstr>
      <vt:lpstr>Garamond</vt:lpstr>
      <vt:lpstr>Marlett</vt:lpstr>
      <vt:lpstr>Symbol</vt:lpstr>
      <vt:lpstr>Tahoma</vt:lpstr>
      <vt:lpstr>Times</vt:lpstr>
      <vt:lpstr>Times New Roman</vt:lpstr>
      <vt:lpstr>Wingdings</vt:lpstr>
      <vt:lpstr>맑은 고딕</vt:lpstr>
      <vt:lpstr>Microstrategy 7 Template</vt:lpstr>
      <vt:lpstr>디자인 사용자 지정</vt:lpstr>
      <vt:lpstr>Clip</vt:lpstr>
      <vt:lpstr>문서</vt:lpstr>
      <vt:lpstr>Document</vt:lpstr>
      <vt:lpstr>비트맵 이미지</vt:lpstr>
      <vt:lpstr>Worksheet</vt:lpstr>
      <vt:lpstr>클립</vt:lpstr>
      <vt:lpstr>PowerPoint 프레젠테이션</vt:lpstr>
      <vt:lpstr>목   차</vt:lpstr>
      <vt:lpstr>1.MicroStrategy 소개</vt:lpstr>
      <vt:lpstr>DW System  Architecture</vt:lpstr>
      <vt:lpstr>MicroStrategy Product Architecture</vt:lpstr>
      <vt:lpstr>MicroStrategy 제품군</vt:lpstr>
      <vt:lpstr>2. 팩트</vt:lpstr>
      <vt:lpstr>목차</vt:lpstr>
      <vt:lpstr>팩트란?</vt:lpstr>
      <vt:lpstr>팩트 정의</vt:lpstr>
      <vt:lpstr>팩트 표현</vt:lpstr>
      <vt:lpstr>팩트 표현</vt:lpstr>
      <vt:lpstr>팩트 생성과 수정</vt:lpstr>
      <vt:lpstr>팩트 편집기</vt:lpstr>
      <vt:lpstr>PowerPoint 프레젠테이션</vt:lpstr>
      <vt:lpstr>3. 애트리뷰트</vt:lpstr>
      <vt:lpstr>애트리뷰트</vt:lpstr>
      <vt:lpstr>애트리뷰트란?</vt:lpstr>
      <vt:lpstr>애트리뷰트 폼</vt:lpstr>
      <vt:lpstr>애트리뷰트 폼 표현식</vt:lpstr>
      <vt:lpstr>Heterogeneous Mapping</vt:lpstr>
      <vt:lpstr>RoleName 모델 지원</vt:lpstr>
      <vt:lpstr>애트리뷰트 관계성</vt:lpstr>
      <vt:lpstr>하위 조인 관계성</vt:lpstr>
      <vt:lpstr>애트리뷰트 생성</vt:lpstr>
      <vt:lpstr>애트리뷰트 편집기</vt:lpstr>
      <vt:lpstr>PowerPoint 프레젠테이션</vt:lpstr>
      <vt:lpstr>4. 계 층</vt:lpstr>
      <vt:lpstr>목차</vt:lpstr>
      <vt:lpstr>계층이란?</vt:lpstr>
      <vt:lpstr>계층의 형태</vt:lpstr>
      <vt:lpstr>계층의 형태</vt:lpstr>
      <vt:lpstr>계층 보기 </vt:lpstr>
      <vt:lpstr>계층 생성과 수정</vt:lpstr>
      <vt:lpstr>계층브라우징 관리</vt:lpstr>
      <vt:lpstr>계층브라우징 관리(구성요소 잠금)</vt:lpstr>
      <vt:lpstr>계층브라우징 관리(구성요소 제한)</vt:lpstr>
      <vt:lpstr>PowerPoint 프레젠테이션</vt:lpstr>
      <vt:lpstr>5. 메트릭</vt:lpstr>
      <vt:lpstr>개요</vt:lpstr>
      <vt:lpstr>메트릭이란?</vt:lpstr>
      <vt:lpstr>단순 메트릭</vt:lpstr>
      <vt:lpstr>복합 메트릭</vt:lpstr>
      <vt:lpstr>메트릭 생성 - 메트릭 편집기</vt:lpstr>
      <vt:lpstr>메트릭 생성 - 메트릭 편집기(애트리뷰트COUNT)</vt:lpstr>
      <vt:lpstr>메트릭 생성 - 메트릭 포맷</vt:lpstr>
      <vt:lpstr>메트릭 생성 – 스마트 메트릭</vt:lpstr>
      <vt:lpstr>디멘져널 메트릭</vt:lpstr>
      <vt:lpstr>디멘져널러티 – 필터링</vt:lpstr>
      <vt:lpstr>디멘져널러티 – 그룹핑</vt:lpstr>
      <vt:lpstr> 리포트 예 - Region에 대한 판매 기여도</vt:lpstr>
      <vt:lpstr> 리포트  예 - 전체 Region에 대한 판매 기여도</vt:lpstr>
      <vt:lpstr>리포트 예 - 선택된 Call Center 에 대한 판매 기여도</vt:lpstr>
      <vt:lpstr>Report 예 - 모든 Calling Centers 에 대한 판매기여도</vt:lpstr>
      <vt:lpstr>리포트 예 - 영역화 된 지역에 대한 판매 기여도</vt:lpstr>
      <vt:lpstr>조건 메트릭</vt:lpstr>
      <vt:lpstr>조건 메트릭 - 메트릭 편집기</vt:lpstr>
      <vt:lpstr>변형 메트릭</vt:lpstr>
      <vt:lpstr>변형 메트릭</vt:lpstr>
      <vt:lpstr>변형 메트릭 -  스키마 개체 변형 생성</vt:lpstr>
      <vt:lpstr>PowerPoint 프레젠테이션</vt:lpstr>
      <vt:lpstr>6. 필터</vt:lpstr>
      <vt:lpstr>목차</vt:lpstr>
      <vt:lpstr>필터란?</vt:lpstr>
      <vt:lpstr>필터 정의</vt:lpstr>
      <vt:lpstr>필터 생성</vt:lpstr>
      <vt:lpstr>필터 생성 : 애트리뷰트 제한</vt:lpstr>
      <vt:lpstr>필터 생성 : 애트리뷰트 제한</vt:lpstr>
      <vt:lpstr>필터 생성 : 날짜에 대한 애트리뷰트 제한</vt:lpstr>
      <vt:lpstr>필터 생성 : 메트릭 제한</vt:lpstr>
      <vt:lpstr>필터 생성 : 메트릭 제한</vt:lpstr>
      <vt:lpstr>필터 생성 : 필터 제한</vt:lpstr>
      <vt:lpstr>필터 생성 :  자격설정-관계 필터링</vt:lpstr>
      <vt:lpstr>필터 생성 : 필터 옵션</vt:lpstr>
      <vt:lpstr>PowerPoint 프레젠테이션</vt:lpstr>
      <vt:lpstr>PowerPoint 프레젠테이션</vt:lpstr>
      <vt:lpstr>목  차</vt:lpstr>
      <vt:lpstr>프롬프트란?</vt:lpstr>
      <vt:lpstr>프롬프트 마법사</vt:lpstr>
      <vt:lpstr>필터 정의 프롬프트: 계층에 있는 모든 애트리뷰트에서 선택 </vt:lpstr>
      <vt:lpstr>필터 정의 프롬프트: 애트리뷰트 제한</vt:lpstr>
      <vt:lpstr>필터 정의 프롬프트: 구성요소 제한</vt:lpstr>
      <vt:lpstr>필터 정의 프롬프트: 메트릭 제한</vt:lpstr>
      <vt:lpstr>개체 프롬프트</vt:lpstr>
      <vt:lpstr>값 프롬프트</vt:lpstr>
      <vt:lpstr>프롬프트 생성 옵션</vt:lpstr>
      <vt:lpstr>프롬프트 생성 – 웹 옵션</vt:lpstr>
      <vt:lpstr>PowerPoint 프레젠테이션</vt:lpstr>
      <vt:lpstr>PowerPoint 프레젠테이션</vt:lpstr>
      <vt:lpstr>목차</vt:lpstr>
      <vt:lpstr>콘솔리데이션이란?</vt:lpstr>
      <vt:lpstr>콘솔리데이션 생성: 콘솔리데이션 편집기</vt:lpstr>
      <vt:lpstr>콘솔리데이션 구성요소</vt:lpstr>
      <vt:lpstr>콘솔리데이션 구성요소</vt:lpstr>
      <vt:lpstr>구성요소 표현</vt:lpstr>
      <vt:lpstr>PowerPoint 프레젠테이션</vt:lpstr>
      <vt:lpstr>9. 사용자정의그룹 </vt:lpstr>
      <vt:lpstr>목차</vt:lpstr>
      <vt:lpstr>사용자정의그룹 이란?</vt:lpstr>
      <vt:lpstr>사용자정의그룹 편집기</vt:lpstr>
      <vt:lpstr>사용자정의그룹 구성요소</vt:lpstr>
      <vt:lpstr>사용자정의그룹 정의</vt:lpstr>
      <vt:lpstr>사용자정의그룹 밴드 편집창</vt:lpstr>
      <vt:lpstr>사용자정의그룹 밴드</vt:lpstr>
      <vt:lpstr>PowerPoint 프레젠테이션</vt:lpstr>
      <vt:lpstr>9. 드릴맵</vt:lpstr>
      <vt:lpstr>목차</vt:lpstr>
      <vt:lpstr>드릴맵 편집기란?</vt:lpstr>
      <vt:lpstr>드릴맵 편집화면</vt:lpstr>
      <vt:lpstr>Drill path types</vt:lpstr>
      <vt:lpstr>사용자 드릴 Path(Custom drill paths)</vt:lpstr>
      <vt:lpstr>템플릿으로 드릴 화면</vt:lpstr>
      <vt:lpstr>드릴맵 리포트 연결</vt:lpstr>
      <vt:lpstr>PowerPoint 프레젠테이션</vt:lpstr>
      <vt:lpstr>11. 리포트</vt:lpstr>
      <vt:lpstr>목차</vt:lpstr>
      <vt:lpstr>리포트란?</vt:lpstr>
      <vt:lpstr>리포트 생성</vt:lpstr>
      <vt:lpstr>리포트 생성 – 템플릿</vt:lpstr>
      <vt:lpstr>리포트 생성 – 템플릿</vt:lpstr>
      <vt:lpstr>리포트 생성 – 필터</vt:lpstr>
      <vt:lpstr>리포트 생성 – 저장</vt:lpstr>
      <vt:lpstr>리포트 표시 – 그리드</vt:lpstr>
      <vt:lpstr>리포트 표시 – 그래프</vt:lpstr>
      <vt:lpstr>리포트 표시 - SQL</vt:lpstr>
      <vt:lpstr>리포트 표시 – 디자인 보기</vt:lpstr>
      <vt:lpstr>리포트 조작: 피봇팅</vt:lpstr>
      <vt:lpstr>리포트 조작 : Page by</vt:lpstr>
      <vt:lpstr>리포트 조작 : 드릴링</vt:lpstr>
      <vt:lpstr>리포트 조작 : 드릴링</vt:lpstr>
      <vt:lpstr>리포트 조작 : 드릴링</vt:lpstr>
      <vt:lpstr>리포트 조작 : 개요 보기</vt:lpstr>
      <vt:lpstr>리포트 조작 : 빠른 정렬</vt:lpstr>
      <vt:lpstr>리포트 조작 : 고급 정렬</vt:lpstr>
      <vt:lpstr>리포트 조작 : 뷰필터</vt:lpstr>
      <vt:lpstr>리포트 조작 : 합계와 부분합계</vt:lpstr>
      <vt:lpstr>리포트 조작 : 백분율 및 순서(Ranking) 삽입</vt:lpstr>
      <vt:lpstr>리포트 조작 : 계산 삽입</vt:lpstr>
      <vt:lpstr>리포트 조작 : 내보내기</vt:lpstr>
      <vt:lpstr>리포트 조작 : E-Mail 보내기</vt:lpstr>
      <vt:lpstr>리포트 조작 :  인쇄</vt:lpstr>
      <vt:lpstr>PowerPoint 프레젠테이션</vt:lpstr>
      <vt:lpstr>12. Document</vt:lpstr>
      <vt:lpstr>도큐먼트 란?</vt:lpstr>
      <vt:lpstr>MicroStrategy 도큐먼트 다큐먼트</vt:lpstr>
      <vt:lpstr>다큐먼트 편집기</vt:lpstr>
      <vt:lpstr>텍스트 </vt:lpstr>
      <vt:lpstr>데이터 필드</vt:lpstr>
      <vt:lpstr>자동 텍스트</vt:lpstr>
      <vt:lpstr>이미지</vt:lpstr>
      <vt:lpstr>정렬</vt:lpstr>
      <vt:lpstr>다큐먼트 섹션</vt:lpstr>
      <vt:lpstr>다큐먼트 섹션(계속)</vt:lpstr>
      <vt:lpstr>메트릭 계산</vt:lpstr>
      <vt:lpstr>그룹핑</vt:lpstr>
      <vt:lpstr>그리드/그래프</vt:lpstr>
      <vt:lpstr>하이퍼링크</vt:lpstr>
      <vt:lpstr>복수 데이타셋</vt:lpstr>
      <vt:lpstr>PowerPoint 프레젠테이션</vt:lpstr>
      <vt:lpstr>13.데이터 모델링</vt:lpstr>
      <vt:lpstr>목차</vt:lpstr>
      <vt:lpstr>논리 데이터 모델 소개</vt:lpstr>
      <vt:lpstr>논리 모델 구성요소 - 팩트</vt:lpstr>
      <vt:lpstr>논리 모델 구성요소 - 애트리뷰트</vt:lpstr>
      <vt:lpstr>논리 모델 구성요소 - 애트리뷰트</vt:lpstr>
      <vt:lpstr>논리 모델 구성요소 - 애트리뷰트</vt:lpstr>
      <vt:lpstr>논리 모델 구성 요소 - 계층</vt:lpstr>
      <vt:lpstr>물리 웨어하우스 스키마 소개</vt:lpstr>
      <vt:lpstr>칼럼(Columns)</vt:lpstr>
      <vt:lpstr>테이블(Tables)</vt:lpstr>
      <vt:lpstr>테이블(Tables)</vt:lpstr>
      <vt:lpstr>테이블(Tables)</vt:lpstr>
      <vt:lpstr>스키마 타입</vt:lpstr>
      <vt:lpstr>스키마 타입</vt:lpstr>
      <vt:lpstr>애트리뷰트 관계(Attribute Relationships)</vt:lpstr>
      <vt:lpstr>M:M(Many-to-many) 관계</vt:lpstr>
      <vt:lpstr>테이블(Tables)</vt:lpstr>
      <vt:lpstr>MicroStrategy Tutorial - 논리모델</vt:lpstr>
      <vt:lpstr>MicroStrategy Tutorial - 물리모델</vt:lpstr>
      <vt:lpstr>14. SQL Generation</vt:lpstr>
      <vt:lpstr>팩트 레벨</vt:lpstr>
      <vt:lpstr>팩트 엔트리 레벨 과 상하위 관계</vt:lpstr>
      <vt:lpstr>애트리뷰트의 상하위 관계</vt:lpstr>
      <vt:lpstr>팩트와 애트리뷰트의 관계</vt:lpstr>
      <vt:lpstr>SQL엔진의 SQL생성 기본 원리</vt:lpstr>
      <vt:lpstr>15. 보안</vt:lpstr>
      <vt:lpstr>보안 Overview</vt:lpstr>
      <vt:lpstr>네트워크 과 Operating System 보안 </vt:lpstr>
      <vt:lpstr>데이터베이스 보안</vt:lpstr>
      <vt:lpstr>어플리케이션(MicroStrategy) 보안</vt:lpstr>
      <vt:lpstr>프로젝트 소스 단위의 설정 </vt:lpstr>
      <vt:lpstr>프로젝트 소스 레벨 설정: 사용자 계정</vt:lpstr>
      <vt:lpstr>프로젝트 소스 레벨 설정: 사용자 계정 </vt:lpstr>
      <vt:lpstr>프로젝트 소스 레벨 설정: 사용자 계정 </vt:lpstr>
      <vt:lpstr>프로젝트 소스 레벨 설정 : 인증 모드</vt:lpstr>
      <vt:lpstr>프로젝트 소스 레벨 설정: 보안 역할</vt:lpstr>
      <vt:lpstr>프로젝트 소스 레벨 설정 : 보안 역할</vt:lpstr>
      <vt:lpstr>프로젝트 레벨 설정</vt:lpstr>
      <vt:lpstr>프로젝트 레벨 설정: 보안 역할</vt:lpstr>
      <vt:lpstr>프로젝트 레벨 설정: 보안 필터</vt:lpstr>
      <vt:lpstr>프로젝트 레벨 설정: 보안 필터</vt:lpstr>
      <vt:lpstr>오브젝트 레벨 보안 설정 </vt:lpstr>
      <vt:lpstr>오브젝트 레벨보안 설정</vt:lpstr>
      <vt:lpstr>오브젝트 레벨 보안 설정: 허가 </vt:lpstr>
      <vt:lpstr>16. MicroStrategy Intelligence Server</vt:lpstr>
      <vt:lpstr>왜 MicroStrategy Intelligence Server를 사용하는가?</vt:lpstr>
      <vt:lpstr>왜 MicroStrategy Intelligence Server를 사용하는가?</vt:lpstr>
      <vt:lpstr>Intelligence Server 컴포넌트 </vt:lpstr>
      <vt:lpstr>캐쉬</vt:lpstr>
      <vt:lpstr>스케줄 생성</vt:lpstr>
      <vt:lpstr>PowerPoint 프레젠테이션</vt:lpstr>
      <vt:lpstr>서버 관리</vt:lpstr>
      <vt:lpstr>서버 관리</vt:lpstr>
      <vt:lpstr>진단</vt:lpstr>
      <vt:lpstr>MicroStrategy 인텔리젼스 서버 구성하기</vt:lpstr>
      <vt:lpstr>MicroStrategy 인텔리젼스 서버 시작하기</vt:lpstr>
      <vt:lpstr>17.MicroStrategy Tutorial 소개</vt:lpstr>
      <vt:lpstr>Agenda</vt:lpstr>
      <vt:lpstr>MicroStrategy Tutorial</vt:lpstr>
      <vt:lpstr>MicroStrategy Tutorial 구조</vt:lpstr>
    </vt:vector>
  </TitlesOfParts>
  <Company>MicroStrategy,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MicroStrategy  The Next Generation Platform for Intelligent E-business</dc:title>
  <dc:subject>Castor Manual Intro Section</dc:subject>
  <dc:creator>Administrator</dc:creator>
  <cp:lastModifiedBy>superbi01/데이터플랫폼팀</cp:lastModifiedBy>
  <cp:revision>164</cp:revision>
  <dcterms:created xsi:type="dcterms:W3CDTF">2000-03-24T20:56:27Z</dcterms:created>
  <dcterms:modified xsi:type="dcterms:W3CDTF">2023-05-22T05:54:36Z</dcterms:modified>
  <cp:version>0906.0100.01</cp:version>
</cp:coreProperties>
</file>